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9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diagrams/data8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0" r:id="rId1"/>
  </p:sldMasterIdLst>
  <p:sldIdLst>
    <p:sldId id="256" r:id="rId2"/>
    <p:sldId id="259" r:id="rId3"/>
    <p:sldId id="258" r:id="rId4"/>
    <p:sldId id="260" r:id="rId5"/>
    <p:sldId id="263" r:id="rId6"/>
    <p:sldId id="268" r:id="rId7"/>
    <p:sldId id="265" r:id="rId8"/>
    <p:sldId id="257" r:id="rId9"/>
    <p:sldId id="267" r:id="rId10"/>
    <p:sldId id="269" r:id="rId11"/>
    <p:sldId id="271" r:id="rId12"/>
    <p:sldId id="273" r:id="rId13"/>
    <p:sldId id="266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69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60" d="100"/>
          <a:sy n="60" d="100"/>
        </p:scale>
        <p:origin x="72" y="432"/>
      </p:cViewPr>
      <p:guideLst>
        <p:guide orient="horz" pos="2069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5.xml.rels><?xml version="1.0" encoding="UTF-8" standalone="yes"?>
<Relationships xmlns="http://schemas.openxmlformats.org/package/2006/relationships"><Relationship Id="rId1" Type="http://schemas.openxmlformats.org/officeDocument/2006/relationships/image" Target="../media/image31.png"/></Relationships>
</file>

<file path=ppt/diagrams/_rels/data6.xml.rels><?xml version="1.0" encoding="UTF-8" standalone="yes"?>
<Relationships xmlns="http://schemas.openxmlformats.org/package/2006/relationships"><Relationship Id="rId1" Type="http://schemas.openxmlformats.org/officeDocument/2006/relationships/image" Target="../media/image32.png"/></Relationships>
</file>

<file path=ppt/diagrams/_rels/data8.xml.rels><?xml version="1.0" encoding="UTF-8" standalone="yes"?>
<Relationships xmlns="http://schemas.openxmlformats.org/package/2006/relationships"><Relationship Id="rId1" Type="http://schemas.openxmlformats.org/officeDocument/2006/relationships/image" Target="../media/image340.png"/></Relationships>
</file>

<file path=ppt/diagrams/_rels/drawing5.xml.rels><?xml version="1.0" encoding="UTF-8" standalone="yes"?>
<Relationships xmlns="http://schemas.openxmlformats.org/package/2006/relationships"><Relationship Id="rId1" Type="http://schemas.openxmlformats.org/officeDocument/2006/relationships/image" Target="../media/image31.png"/></Relationships>
</file>

<file path=ppt/diagrams/_rels/drawing6.xml.rels><?xml version="1.0" encoding="UTF-8" standalone="yes"?>
<Relationships xmlns="http://schemas.openxmlformats.org/package/2006/relationships"><Relationship Id="rId1" Type="http://schemas.openxmlformats.org/officeDocument/2006/relationships/image" Target="../media/image32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5768EEB-6E4A-4BE5-BDA4-93D5902319B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949A7C64-76CB-468D-BFC0-11E36007BDEC}">
      <dgm:prSet/>
      <dgm:spPr/>
      <dgm:t>
        <a:bodyPr/>
        <a:lstStyle/>
        <a:p>
          <a:pPr rtl="0"/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Как перемножить две степени с одинаковым основанием?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C10C93-997A-4BAC-AE33-34FA7B983296}" type="parTrans" cxnId="{EE960EFA-EEA5-471E-9F18-B9CF1843EEFD}">
      <dgm:prSet/>
      <dgm:spPr/>
      <dgm:t>
        <a:bodyPr/>
        <a:lstStyle/>
        <a:p>
          <a:endParaRPr lang="ru-RU"/>
        </a:p>
      </dgm:t>
    </dgm:pt>
    <dgm:pt modelId="{ECD7641A-C410-4592-8F05-BBA940A3CDB4}" type="sibTrans" cxnId="{EE960EFA-EEA5-471E-9F18-B9CF1843EEFD}">
      <dgm:prSet/>
      <dgm:spPr/>
      <dgm:t>
        <a:bodyPr/>
        <a:lstStyle/>
        <a:p>
          <a:endParaRPr lang="ru-RU"/>
        </a:p>
      </dgm:t>
    </dgm:pt>
    <dgm:pt modelId="{DC5A4ADE-AB97-407D-8D80-2FF681543C59}">
      <dgm:prSet/>
      <dgm:spPr/>
      <dgm:t>
        <a:bodyPr/>
        <a:lstStyle/>
        <a:p>
          <a:pPr rtl="0"/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Как разделить  две степени с одинаковым основанием?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C963048-5100-4466-8A29-C7A7D77018F6}" type="parTrans" cxnId="{4172264D-6078-489D-BFC6-0BF2A7BC6A5B}">
      <dgm:prSet/>
      <dgm:spPr/>
      <dgm:t>
        <a:bodyPr/>
        <a:lstStyle/>
        <a:p>
          <a:endParaRPr lang="ru-RU"/>
        </a:p>
      </dgm:t>
    </dgm:pt>
    <dgm:pt modelId="{266DAF4D-E732-4C7B-B5A0-079D9BF63FF2}" type="sibTrans" cxnId="{4172264D-6078-489D-BFC6-0BF2A7BC6A5B}">
      <dgm:prSet/>
      <dgm:spPr/>
      <dgm:t>
        <a:bodyPr/>
        <a:lstStyle/>
        <a:p>
          <a:endParaRPr lang="ru-RU"/>
        </a:p>
      </dgm:t>
    </dgm:pt>
    <dgm:pt modelId="{A1E6B13F-D670-48C6-B93B-60C36CBBFFC7}">
      <dgm:prSet/>
      <dgm:spPr/>
      <dgm:t>
        <a:bodyPr/>
        <a:lstStyle/>
        <a:p>
          <a:pPr rtl="0"/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Как возвести степень в степень?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F11A2D5-8E50-4C23-A2A2-B94B32E5A5D8}" type="parTrans" cxnId="{EDE66C10-44BD-4ADC-B74E-2B262F2D99BB}">
      <dgm:prSet/>
      <dgm:spPr/>
      <dgm:t>
        <a:bodyPr/>
        <a:lstStyle/>
        <a:p>
          <a:endParaRPr lang="ru-RU"/>
        </a:p>
      </dgm:t>
    </dgm:pt>
    <dgm:pt modelId="{28A994B0-6923-4C01-A136-EBAEA38CE42A}" type="sibTrans" cxnId="{EDE66C10-44BD-4ADC-B74E-2B262F2D99BB}">
      <dgm:prSet/>
      <dgm:spPr/>
      <dgm:t>
        <a:bodyPr/>
        <a:lstStyle/>
        <a:p>
          <a:endParaRPr lang="ru-RU"/>
        </a:p>
      </dgm:t>
    </dgm:pt>
    <dgm:pt modelId="{BBBDE569-A23F-45D7-93CE-9B429B502E0D}" type="pres">
      <dgm:prSet presAssocID="{C5768EEB-6E4A-4BE5-BDA4-93D5902319B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029670E-7818-448A-9EC5-76C9110126B6}" type="pres">
      <dgm:prSet presAssocID="{949A7C64-76CB-468D-BFC0-11E36007BDEC}" presName="parentText" presStyleLbl="node1" presStyleIdx="0" presStyleCnt="3" custLinFactNeighborX="-5727" custLinFactNeighborY="-1697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73AB2B-AC8D-4A8D-821C-E90AEF03A303}" type="pres">
      <dgm:prSet presAssocID="{ECD7641A-C410-4592-8F05-BBA940A3CDB4}" presName="spacer" presStyleCnt="0"/>
      <dgm:spPr/>
    </dgm:pt>
    <dgm:pt modelId="{1CCC754A-7AC5-4472-8827-C887B261A0B3}" type="pres">
      <dgm:prSet presAssocID="{DC5A4ADE-AB97-407D-8D80-2FF681543C59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CCAB3C-16F6-44E1-9DC8-849777DE91B7}" type="pres">
      <dgm:prSet presAssocID="{266DAF4D-E732-4C7B-B5A0-079D9BF63FF2}" presName="spacer" presStyleCnt="0"/>
      <dgm:spPr/>
    </dgm:pt>
    <dgm:pt modelId="{793C51E7-12E8-4D2A-BBE6-5AEB86989962}" type="pres">
      <dgm:prSet presAssocID="{A1E6B13F-D670-48C6-B93B-60C36CBBFFC7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DB03060-44C0-47A1-AAEA-51C742802379}" type="presOf" srcId="{A1E6B13F-D670-48C6-B93B-60C36CBBFFC7}" destId="{793C51E7-12E8-4D2A-BBE6-5AEB86989962}" srcOrd="0" destOrd="0" presId="urn:microsoft.com/office/officeart/2005/8/layout/vList2"/>
    <dgm:cxn modelId="{FD00AF9D-89D7-40B6-A0AD-D8A6B4EE95C1}" type="presOf" srcId="{DC5A4ADE-AB97-407D-8D80-2FF681543C59}" destId="{1CCC754A-7AC5-4472-8827-C887B261A0B3}" srcOrd="0" destOrd="0" presId="urn:microsoft.com/office/officeart/2005/8/layout/vList2"/>
    <dgm:cxn modelId="{4172264D-6078-489D-BFC6-0BF2A7BC6A5B}" srcId="{C5768EEB-6E4A-4BE5-BDA4-93D5902319B3}" destId="{DC5A4ADE-AB97-407D-8D80-2FF681543C59}" srcOrd="1" destOrd="0" parTransId="{3C963048-5100-4466-8A29-C7A7D77018F6}" sibTransId="{266DAF4D-E732-4C7B-B5A0-079D9BF63FF2}"/>
    <dgm:cxn modelId="{1E7185FA-22C5-45CF-BE56-6F7659C52E8D}" type="presOf" srcId="{C5768EEB-6E4A-4BE5-BDA4-93D5902319B3}" destId="{BBBDE569-A23F-45D7-93CE-9B429B502E0D}" srcOrd="0" destOrd="0" presId="urn:microsoft.com/office/officeart/2005/8/layout/vList2"/>
    <dgm:cxn modelId="{8220D16B-141B-44C4-8454-DB27A9B8F7BE}" type="presOf" srcId="{949A7C64-76CB-468D-BFC0-11E36007BDEC}" destId="{9029670E-7818-448A-9EC5-76C9110126B6}" srcOrd="0" destOrd="0" presId="urn:microsoft.com/office/officeart/2005/8/layout/vList2"/>
    <dgm:cxn modelId="{EDE66C10-44BD-4ADC-B74E-2B262F2D99BB}" srcId="{C5768EEB-6E4A-4BE5-BDA4-93D5902319B3}" destId="{A1E6B13F-D670-48C6-B93B-60C36CBBFFC7}" srcOrd="2" destOrd="0" parTransId="{5F11A2D5-8E50-4C23-A2A2-B94B32E5A5D8}" sibTransId="{28A994B0-6923-4C01-A136-EBAEA38CE42A}"/>
    <dgm:cxn modelId="{EE960EFA-EEA5-471E-9F18-B9CF1843EEFD}" srcId="{C5768EEB-6E4A-4BE5-BDA4-93D5902319B3}" destId="{949A7C64-76CB-468D-BFC0-11E36007BDEC}" srcOrd="0" destOrd="0" parTransId="{52C10C93-997A-4BAC-AE33-34FA7B983296}" sibTransId="{ECD7641A-C410-4592-8F05-BBA940A3CDB4}"/>
    <dgm:cxn modelId="{E9E55E3D-D8D3-464B-9AA3-416DFC52C4FD}" type="presParOf" srcId="{BBBDE569-A23F-45D7-93CE-9B429B502E0D}" destId="{9029670E-7818-448A-9EC5-76C9110126B6}" srcOrd="0" destOrd="0" presId="urn:microsoft.com/office/officeart/2005/8/layout/vList2"/>
    <dgm:cxn modelId="{7460366B-E5AF-456F-B035-68DCDD6F44A2}" type="presParOf" srcId="{BBBDE569-A23F-45D7-93CE-9B429B502E0D}" destId="{B173AB2B-AC8D-4A8D-821C-E90AEF03A303}" srcOrd="1" destOrd="0" presId="urn:microsoft.com/office/officeart/2005/8/layout/vList2"/>
    <dgm:cxn modelId="{DA548EA0-EE55-4143-B29E-F2D27AD26A76}" type="presParOf" srcId="{BBBDE569-A23F-45D7-93CE-9B429B502E0D}" destId="{1CCC754A-7AC5-4472-8827-C887B261A0B3}" srcOrd="2" destOrd="0" presId="urn:microsoft.com/office/officeart/2005/8/layout/vList2"/>
    <dgm:cxn modelId="{EA4590AF-D0E5-4779-B078-79EC11840DA2}" type="presParOf" srcId="{BBBDE569-A23F-45D7-93CE-9B429B502E0D}" destId="{70CCAB3C-16F6-44E1-9DC8-849777DE91B7}" srcOrd="3" destOrd="0" presId="urn:microsoft.com/office/officeart/2005/8/layout/vList2"/>
    <dgm:cxn modelId="{E84E684E-EEDA-4813-8CDE-D16BCE646DFE}" type="presParOf" srcId="{BBBDE569-A23F-45D7-93CE-9B429B502E0D}" destId="{793C51E7-12E8-4D2A-BBE6-5AEB86989962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DC385DB-3885-4691-8624-7B35B052818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C35C88B5-A15C-4272-84DC-35A3D52FD26C}">
      <dgm:prSet/>
      <dgm:spPr/>
      <dgm:t>
        <a:bodyPr/>
        <a:lstStyle/>
        <a:p>
          <a:pPr rtl="0"/>
          <a:r>
            <a:rPr lang="ru-RU" smtClean="0"/>
            <a:t>Вставь правильные ответы</a:t>
          </a:r>
          <a:endParaRPr lang="ru-RU"/>
        </a:p>
      </dgm:t>
    </dgm:pt>
    <dgm:pt modelId="{4D939F43-2AD1-42D5-921C-7806BBC85493}" type="parTrans" cxnId="{66D06796-DE7C-4604-9403-37FD04592E77}">
      <dgm:prSet/>
      <dgm:spPr/>
      <dgm:t>
        <a:bodyPr/>
        <a:lstStyle/>
        <a:p>
          <a:endParaRPr lang="ru-RU"/>
        </a:p>
      </dgm:t>
    </dgm:pt>
    <dgm:pt modelId="{524A06C2-793B-4FB4-BC81-F65366A36783}" type="sibTrans" cxnId="{66D06796-DE7C-4604-9403-37FD04592E77}">
      <dgm:prSet/>
      <dgm:spPr/>
      <dgm:t>
        <a:bodyPr/>
        <a:lstStyle/>
        <a:p>
          <a:endParaRPr lang="ru-RU"/>
        </a:p>
      </dgm:t>
    </dgm:pt>
    <dgm:pt modelId="{892A8D1A-DCC0-484F-96E1-E30148B712FC}" type="pres">
      <dgm:prSet presAssocID="{5DC385DB-3885-4691-8624-7B35B052818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7E9C92F-AB62-4684-8DCD-5BF360FED521}" type="pres">
      <dgm:prSet presAssocID="{C35C88B5-A15C-4272-84DC-35A3D52FD26C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6477807-D5FD-4DAB-B4E0-9382263F6D41}" type="presOf" srcId="{C35C88B5-A15C-4272-84DC-35A3D52FD26C}" destId="{27E9C92F-AB62-4684-8DCD-5BF360FED521}" srcOrd="0" destOrd="0" presId="urn:microsoft.com/office/officeart/2005/8/layout/vList2"/>
    <dgm:cxn modelId="{66D06796-DE7C-4604-9403-37FD04592E77}" srcId="{5DC385DB-3885-4691-8624-7B35B052818F}" destId="{C35C88B5-A15C-4272-84DC-35A3D52FD26C}" srcOrd="0" destOrd="0" parTransId="{4D939F43-2AD1-42D5-921C-7806BBC85493}" sibTransId="{524A06C2-793B-4FB4-BC81-F65366A36783}"/>
    <dgm:cxn modelId="{B2128C8C-87FD-4AAA-9F49-A6B1FEDCD292}" type="presOf" srcId="{5DC385DB-3885-4691-8624-7B35B052818F}" destId="{892A8D1A-DCC0-484F-96E1-E30148B712FC}" srcOrd="0" destOrd="0" presId="urn:microsoft.com/office/officeart/2005/8/layout/vList2"/>
    <dgm:cxn modelId="{D082D1EB-0A61-475F-8370-6F0D2F091EC8}" type="presParOf" srcId="{892A8D1A-DCC0-484F-96E1-E30148B712FC}" destId="{27E9C92F-AB62-4684-8DCD-5BF360FED52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E66CC05-FB51-4114-A9C5-DC85104DC26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55312E65-48B2-4C6F-BDD0-B19BA759AB20}">
      <dgm:prSet/>
      <dgm:spPr/>
      <dgm:t>
        <a:bodyPr/>
        <a:lstStyle/>
        <a:p>
          <a:pPr rtl="0"/>
          <a:r>
            <a:rPr lang="ru-RU" dirty="0" smtClean="0"/>
            <a:t>Установите соответствие между выражениями и их числовыми значениями</a:t>
          </a:r>
          <a:endParaRPr lang="ru-RU" dirty="0"/>
        </a:p>
      </dgm:t>
    </dgm:pt>
    <dgm:pt modelId="{BB51F576-A9D3-434D-80A9-E13A67983663}" type="parTrans" cxnId="{D0DB7B4A-E3F4-4D60-91E3-9253845AFF74}">
      <dgm:prSet/>
      <dgm:spPr/>
      <dgm:t>
        <a:bodyPr/>
        <a:lstStyle/>
        <a:p>
          <a:endParaRPr lang="ru-RU"/>
        </a:p>
      </dgm:t>
    </dgm:pt>
    <dgm:pt modelId="{F7093A67-50AD-411B-A66F-9172F31EA320}" type="sibTrans" cxnId="{D0DB7B4A-E3F4-4D60-91E3-9253845AFF74}">
      <dgm:prSet/>
      <dgm:spPr/>
      <dgm:t>
        <a:bodyPr/>
        <a:lstStyle/>
        <a:p>
          <a:endParaRPr lang="ru-RU"/>
        </a:p>
      </dgm:t>
    </dgm:pt>
    <dgm:pt modelId="{E77F0D8C-6293-44A0-803D-A4A43134F2F6}" type="pres">
      <dgm:prSet presAssocID="{6E66CC05-FB51-4114-A9C5-DC85104DC26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B2331D3-718F-4FDC-8973-B80EC05D1289}" type="pres">
      <dgm:prSet presAssocID="{55312E65-48B2-4C6F-BDD0-B19BA759AB20}" presName="parentText" presStyleLbl="node1" presStyleIdx="0" presStyleCnt="1" custLinFactNeighborX="-1473" custLinFactNeighborY="-3852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0DB7B4A-E3F4-4D60-91E3-9253845AFF74}" srcId="{6E66CC05-FB51-4114-A9C5-DC85104DC265}" destId="{55312E65-48B2-4C6F-BDD0-B19BA759AB20}" srcOrd="0" destOrd="0" parTransId="{BB51F576-A9D3-434D-80A9-E13A67983663}" sibTransId="{F7093A67-50AD-411B-A66F-9172F31EA320}"/>
    <dgm:cxn modelId="{540B2061-3E20-4865-9258-743BA3061BA5}" type="presOf" srcId="{55312E65-48B2-4C6F-BDD0-B19BA759AB20}" destId="{FB2331D3-718F-4FDC-8973-B80EC05D1289}" srcOrd="0" destOrd="0" presId="urn:microsoft.com/office/officeart/2005/8/layout/vList2"/>
    <dgm:cxn modelId="{04C4B312-F6FB-4BDF-AB08-8F5609F89F45}" type="presOf" srcId="{6E66CC05-FB51-4114-A9C5-DC85104DC265}" destId="{E77F0D8C-6293-44A0-803D-A4A43134F2F6}" srcOrd="0" destOrd="0" presId="urn:microsoft.com/office/officeart/2005/8/layout/vList2"/>
    <dgm:cxn modelId="{25BA521A-2EB8-49D7-8AD2-D0733305B7EA}" type="presParOf" srcId="{E77F0D8C-6293-44A0-803D-A4A43134F2F6}" destId="{FB2331D3-718F-4FDC-8973-B80EC05D128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CC83088-1AE5-4B6D-A4F0-61F3F409574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EB36B342-1A90-4412-B8F1-9ACA8DE09F69}">
      <dgm:prSet custT="1"/>
      <dgm:spPr/>
      <dgm:t>
        <a:bodyPr/>
        <a:lstStyle/>
        <a:p>
          <a:pPr rtl="0"/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Найдите значения выражений:</a:t>
          </a:r>
          <a:endParaRPr lang="ru-RU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C0F2106-9386-41A8-A054-16EE457EFA67}" type="parTrans" cxnId="{440A8CC2-8B7D-4BF3-97E9-2CA9E071869B}">
      <dgm:prSet/>
      <dgm:spPr/>
      <dgm:t>
        <a:bodyPr/>
        <a:lstStyle/>
        <a:p>
          <a:endParaRPr lang="ru-RU"/>
        </a:p>
      </dgm:t>
    </dgm:pt>
    <dgm:pt modelId="{1FBA8840-EBB5-44F2-8200-918089BFCB2A}" type="sibTrans" cxnId="{440A8CC2-8B7D-4BF3-97E9-2CA9E071869B}">
      <dgm:prSet/>
      <dgm:spPr/>
      <dgm:t>
        <a:bodyPr/>
        <a:lstStyle/>
        <a:p>
          <a:endParaRPr lang="ru-RU"/>
        </a:p>
      </dgm:t>
    </dgm:pt>
    <dgm:pt modelId="{DE834A38-B807-4CD8-976F-763D62B8CCE3}" type="pres">
      <dgm:prSet presAssocID="{4CC83088-1AE5-4B6D-A4F0-61F3F409574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B9692E9-3A0C-4EDD-B095-82C688118001}" type="pres">
      <dgm:prSet presAssocID="{EB36B342-1A90-4412-B8F1-9ACA8DE09F69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40A8CC2-8B7D-4BF3-97E9-2CA9E071869B}" srcId="{4CC83088-1AE5-4B6D-A4F0-61F3F409574F}" destId="{EB36B342-1A90-4412-B8F1-9ACA8DE09F69}" srcOrd="0" destOrd="0" parTransId="{5C0F2106-9386-41A8-A054-16EE457EFA67}" sibTransId="{1FBA8840-EBB5-44F2-8200-918089BFCB2A}"/>
    <dgm:cxn modelId="{7C603BB2-DAF6-4A20-881E-BD566246F8E7}" type="presOf" srcId="{EB36B342-1A90-4412-B8F1-9ACA8DE09F69}" destId="{CB9692E9-3A0C-4EDD-B095-82C688118001}" srcOrd="0" destOrd="0" presId="urn:microsoft.com/office/officeart/2005/8/layout/vList2"/>
    <dgm:cxn modelId="{9208F2D2-FBFC-4648-8223-CF154DBC3005}" type="presOf" srcId="{4CC83088-1AE5-4B6D-A4F0-61F3F409574F}" destId="{DE834A38-B807-4CD8-976F-763D62B8CCE3}" srcOrd="0" destOrd="0" presId="urn:microsoft.com/office/officeart/2005/8/layout/vList2"/>
    <dgm:cxn modelId="{A6ED7D79-10FE-4E0D-B46C-639CE0DCC68D}" type="presParOf" srcId="{DE834A38-B807-4CD8-976F-763D62B8CCE3}" destId="{CB9692E9-3A0C-4EDD-B095-82C68811800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326F42B-901B-4289-98BC-50F23686AEDE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3C4790B-9714-4953-91D0-CD412DA7E29D}">
      <dgm:prSet phldrT="[Текст]" custT="1"/>
      <dgm:spPr/>
      <dgm:t>
        <a:bodyPr/>
        <a:lstStyle/>
        <a:p>
          <a:r>
            <a:rPr lang="ru-RU" sz="1800" dirty="0" smtClean="0"/>
            <a:t> </a:t>
          </a:r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* Связь с экономикой и финансами</a:t>
          </a:r>
        </a:p>
        <a:p>
          <a:r>
            <a:rPr lang="ru-RU" sz="1800" b="1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Задача: </a:t>
          </a:r>
          <a:r>
            <a:rPr lang="ru-RU" sz="1800" b="0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Предположим, у вас есть инвестиционная стратегия, согласно которой капитал увеличивается ежегодно на фиксированную процентную ставку. Необходимо определить, через какое время сумма вклада удвоится, если ставка составляет 7% годовых?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133C713-D226-4EA3-9EB6-66B3B8BDD94C}" type="parTrans" cxnId="{ADB4C04A-2628-4662-9B8B-0FFB24DF0B25}">
      <dgm:prSet/>
      <dgm:spPr/>
      <dgm:t>
        <a:bodyPr/>
        <a:lstStyle/>
        <a:p>
          <a:endParaRPr lang="ru-RU"/>
        </a:p>
      </dgm:t>
    </dgm:pt>
    <dgm:pt modelId="{2CDDB951-CC9B-466B-B487-56B87CB47705}" type="sibTrans" cxnId="{ADB4C04A-2628-4662-9B8B-0FFB24DF0B25}">
      <dgm:prSet/>
      <dgm:spPr/>
      <dgm:t>
        <a:bodyPr/>
        <a:lstStyle/>
        <a:p>
          <a:endParaRPr lang="ru-RU"/>
        </a:p>
      </dgm:t>
    </dgm:pt>
    <dgm:pt modelId="{56A7AD37-D1FF-4A95-84A3-225D45CF01E0}">
      <dgm:prSet phldrT="[Текст]" custT="1"/>
      <dgm:spPr/>
      <dgm:t>
        <a:bodyPr/>
        <a:lstStyle/>
        <a:p>
          <a:r>
            <a:rPr lang="ru-RU" sz="1800" b="1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Решение: </a:t>
          </a:r>
        </a:p>
        <a:p>
          <a:r>
            <a:rPr lang="ru-RU" sz="1800" b="0" i="0" dirty="0" smtClean="0"/>
            <a:t> </a:t>
          </a:r>
          <a:r>
            <a:rPr lang="ru-RU" sz="1800" b="0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Пусть начальная сумма равна </a:t>
          </a:r>
          <a:r>
            <a:rPr lang="ru-RU" sz="1800" b="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</a:t>
          </a:r>
          <a:r>
            <a:rPr lang="ru-RU" sz="1800" b="0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тогда формула роста капитала выглядит следующим образом: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EA6FBFC-5D76-4858-958C-4268E39221B4}" type="parTrans" cxnId="{DFDD56CA-891D-425E-914F-FCFC27C3A124}">
      <dgm:prSet/>
      <dgm:spPr/>
      <dgm:t>
        <a:bodyPr/>
        <a:lstStyle/>
        <a:p>
          <a:endParaRPr lang="ru-RU"/>
        </a:p>
      </dgm:t>
    </dgm:pt>
    <dgm:pt modelId="{DF2EF1B7-EB50-4A9B-A3FF-AEAF2D45D1FF}" type="sibTrans" cxnId="{DFDD56CA-891D-425E-914F-FCFC27C3A124}">
      <dgm:prSet/>
      <dgm:spPr/>
      <dgm:t>
        <a:bodyPr/>
        <a:lstStyle/>
        <a:p>
          <a:endParaRPr lang="ru-RU"/>
        </a:p>
      </dgm:t>
    </dgm:pt>
    <dgm:pt modelId="{E0493531-68BF-4C9C-AA17-F5B718787FD8}">
      <dgm:prSet custT="1"/>
      <dgm:spPr/>
      <dgm:t>
        <a:bodyPr/>
        <a:lstStyle/>
        <a:p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Заключение: </a:t>
          </a:r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примерно через 10—11 лет вклад удвоится. Эта задача показывает важность логарифмов в расчетах сложных процентов и финансовых стратегиях.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2A1B83C-39A7-4DF3-B0BC-06A4CEAFAD95}" type="parTrans" cxnId="{6E266433-9714-4D09-B3C7-F39829BCD203}">
      <dgm:prSet/>
      <dgm:spPr/>
      <dgm:t>
        <a:bodyPr/>
        <a:lstStyle/>
        <a:p>
          <a:endParaRPr lang="ru-RU"/>
        </a:p>
      </dgm:t>
    </dgm:pt>
    <dgm:pt modelId="{E1225067-B845-40F9-A406-BAD3C83D1F1E}" type="sibTrans" cxnId="{6E266433-9714-4D09-B3C7-F39829BCD203}">
      <dgm:prSet/>
      <dgm:spPr/>
      <dgm:t>
        <a:bodyPr/>
        <a:lstStyle/>
        <a:p>
          <a:endParaRPr lang="ru-RU"/>
        </a:p>
      </dgm:t>
    </dgm:pt>
    <dgm:pt modelId="{73031A92-8E41-4D31-A623-1EDF6E032001}">
      <dgm:prSet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95E2BD1-4009-49F5-B3D3-F6F39936F75D}" type="parTrans" cxnId="{7EAC6840-C58D-4B98-8087-B5F9C1E915EB}">
      <dgm:prSet/>
      <dgm:spPr/>
      <dgm:t>
        <a:bodyPr/>
        <a:lstStyle/>
        <a:p>
          <a:endParaRPr lang="ru-RU"/>
        </a:p>
      </dgm:t>
    </dgm:pt>
    <dgm:pt modelId="{5469B88B-F935-42C2-9943-1B7CB22E01F8}" type="sibTrans" cxnId="{7EAC6840-C58D-4B98-8087-B5F9C1E915EB}">
      <dgm:prSet/>
      <dgm:spPr/>
      <dgm:t>
        <a:bodyPr/>
        <a:lstStyle/>
        <a:p>
          <a:endParaRPr lang="ru-RU"/>
        </a:p>
      </dgm:t>
    </dgm:pt>
    <dgm:pt modelId="{62FFF547-C392-46F4-BF8A-EBB4160DE4E0}" type="pres">
      <dgm:prSet presAssocID="{B326F42B-901B-4289-98BC-50F23686AEDE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B1BD361-A6FF-459F-887D-DAB92A35A010}" type="pres">
      <dgm:prSet presAssocID="{B3C4790B-9714-4953-91D0-CD412DA7E29D}" presName="node" presStyleLbl="node1" presStyleIdx="0" presStyleCnt="4" custScaleX="369009" custScaleY="187584" custLinFactNeighborX="-6507" custLinFactNeighborY="-201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EE0D46-7A24-459E-AA31-5A2F9BC89D8C}" type="pres">
      <dgm:prSet presAssocID="{2CDDB951-CC9B-466B-B487-56B87CB47705}" presName="sibTrans" presStyleCnt="0"/>
      <dgm:spPr/>
    </dgm:pt>
    <dgm:pt modelId="{F53AFA47-439C-4003-AF8F-958322F0825E}" type="pres">
      <dgm:prSet presAssocID="{56A7AD37-D1FF-4A95-84A3-225D45CF01E0}" presName="node" presStyleLbl="node1" presStyleIdx="1" presStyleCnt="4" custScaleX="139231" custScaleY="152555" custLinFactNeighborX="903" custLinFactNeighborY="-101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F4CB76-EB1A-42AA-8C9F-4E7A4C558A36}" type="pres">
      <dgm:prSet presAssocID="{DF2EF1B7-EB50-4A9B-A3FF-AEAF2D45D1FF}" presName="sibTrans" presStyleCnt="0"/>
      <dgm:spPr/>
    </dgm:pt>
    <dgm:pt modelId="{C4D3BB1C-2811-402A-8190-135B36067EE5}" type="pres">
      <dgm:prSet presAssocID="{73031A92-8E41-4D31-A623-1EDF6E032001}" presName="node" presStyleLbl="node1" presStyleIdx="2" presStyleCnt="4" custScaleX="146976" custScaleY="155092" custLinFactNeighborX="7375" custLinFactNeighborY="-56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17E366-797F-48C5-A34F-0B983366C77D}" type="pres">
      <dgm:prSet presAssocID="{5469B88B-F935-42C2-9943-1B7CB22E01F8}" presName="sibTrans" presStyleCnt="0"/>
      <dgm:spPr/>
    </dgm:pt>
    <dgm:pt modelId="{E179A2A1-E376-4531-9DC4-C6F7B4E1A88D}" type="pres">
      <dgm:prSet presAssocID="{E0493531-68BF-4C9C-AA17-F5B718787FD8}" presName="node" presStyleLbl="node1" presStyleIdx="3" presStyleCnt="4" custScaleX="342475" custScaleY="69657" custLinFactNeighborX="0" custLinFactNeighborY="-80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E266433-9714-4D09-B3C7-F39829BCD203}" srcId="{B326F42B-901B-4289-98BC-50F23686AEDE}" destId="{E0493531-68BF-4C9C-AA17-F5B718787FD8}" srcOrd="3" destOrd="0" parTransId="{42A1B83C-39A7-4DF3-B0BC-06A4CEAFAD95}" sibTransId="{E1225067-B845-40F9-A406-BAD3C83D1F1E}"/>
    <dgm:cxn modelId="{DFDD56CA-891D-425E-914F-FCFC27C3A124}" srcId="{B326F42B-901B-4289-98BC-50F23686AEDE}" destId="{56A7AD37-D1FF-4A95-84A3-225D45CF01E0}" srcOrd="1" destOrd="0" parTransId="{DEA6FBFC-5D76-4858-958C-4268E39221B4}" sibTransId="{DF2EF1B7-EB50-4A9B-A3FF-AEAF2D45D1FF}"/>
    <dgm:cxn modelId="{7EAC6840-C58D-4B98-8087-B5F9C1E915EB}" srcId="{B326F42B-901B-4289-98BC-50F23686AEDE}" destId="{73031A92-8E41-4D31-A623-1EDF6E032001}" srcOrd="2" destOrd="0" parTransId="{695E2BD1-4009-49F5-B3D3-F6F39936F75D}" sibTransId="{5469B88B-F935-42C2-9943-1B7CB22E01F8}"/>
    <dgm:cxn modelId="{E9BDF110-001B-4192-A202-FBE3CAF4E590}" type="presOf" srcId="{B3C4790B-9714-4953-91D0-CD412DA7E29D}" destId="{DB1BD361-A6FF-459F-887D-DAB92A35A010}" srcOrd="0" destOrd="0" presId="urn:microsoft.com/office/officeart/2005/8/layout/default"/>
    <dgm:cxn modelId="{543FDC60-649F-4A9F-987A-90BFD2F0F8F1}" type="presOf" srcId="{E0493531-68BF-4C9C-AA17-F5B718787FD8}" destId="{E179A2A1-E376-4531-9DC4-C6F7B4E1A88D}" srcOrd="0" destOrd="0" presId="urn:microsoft.com/office/officeart/2005/8/layout/default"/>
    <dgm:cxn modelId="{4B204DC3-F1E9-4050-A203-78F3BF7D1660}" type="presOf" srcId="{73031A92-8E41-4D31-A623-1EDF6E032001}" destId="{C4D3BB1C-2811-402A-8190-135B36067EE5}" srcOrd="0" destOrd="0" presId="urn:microsoft.com/office/officeart/2005/8/layout/default"/>
    <dgm:cxn modelId="{F866703F-2A88-427D-8456-951C177BEB94}" type="presOf" srcId="{B326F42B-901B-4289-98BC-50F23686AEDE}" destId="{62FFF547-C392-46F4-BF8A-EBB4160DE4E0}" srcOrd="0" destOrd="0" presId="urn:microsoft.com/office/officeart/2005/8/layout/default"/>
    <dgm:cxn modelId="{F39B4D00-1CA4-431F-B7C4-859A8A4EC537}" type="presOf" srcId="{56A7AD37-D1FF-4A95-84A3-225D45CF01E0}" destId="{F53AFA47-439C-4003-AF8F-958322F0825E}" srcOrd="0" destOrd="0" presId="urn:microsoft.com/office/officeart/2005/8/layout/default"/>
    <dgm:cxn modelId="{ADB4C04A-2628-4662-9B8B-0FFB24DF0B25}" srcId="{B326F42B-901B-4289-98BC-50F23686AEDE}" destId="{B3C4790B-9714-4953-91D0-CD412DA7E29D}" srcOrd="0" destOrd="0" parTransId="{2133C713-D226-4EA3-9EB6-66B3B8BDD94C}" sibTransId="{2CDDB951-CC9B-466B-B487-56B87CB47705}"/>
    <dgm:cxn modelId="{480CEC2B-262F-4538-A04C-601D1FCFD37B}" type="presParOf" srcId="{62FFF547-C392-46F4-BF8A-EBB4160DE4E0}" destId="{DB1BD361-A6FF-459F-887D-DAB92A35A010}" srcOrd="0" destOrd="0" presId="urn:microsoft.com/office/officeart/2005/8/layout/default"/>
    <dgm:cxn modelId="{6F8C6BAF-34C3-4DB3-822C-7E510B1BE8C4}" type="presParOf" srcId="{62FFF547-C392-46F4-BF8A-EBB4160DE4E0}" destId="{87EE0D46-7A24-459E-AA31-5A2F9BC89D8C}" srcOrd="1" destOrd="0" presId="urn:microsoft.com/office/officeart/2005/8/layout/default"/>
    <dgm:cxn modelId="{3A30D0EE-61E4-4F75-A821-F77BFA2955C8}" type="presParOf" srcId="{62FFF547-C392-46F4-BF8A-EBB4160DE4E0}" destId="{F53AFA47-439C-4003-AF8F-958322F0825E}" srcOrd="2" destOrd="0" presId="urn:microsoft.com/office/officeart/2005/8/layout/default"/>
    <dgm:cxn modelId="{3163E3FF-4B42-4821-9FE5-C681B13281DD}" type="presParOf" srcId="{62FFF547-C392-46F4-BF8A-EBB4160DE4E0}" destId="{FCF4CB76-EB1A-42AA-8C9F-4E7A4C558A36}" srcOrd="3" destOrd="0" presId="urn:microsoft.com/office/officeart/2005/8/layout/default"/>
    <dgm:cxn modelId="{D5287318-36E3-4695-BD1D-753FFE0FAE9E}" type="presParOf" srcId="{62FFF547-C392-46F4-BF8A-EBB4160DE4E0}" destId="{C4D3BB1C-2811-402A-8190-135B36067EE5}" srcOrd="4" destOrd="0" presId="urn:microsoft.com/office/officeart/2005/8/layout/default"/>
    <dgm:cxn modelId="{94EDF347-4F41-45C6-98FD-DDAFDBD43996}" type="presParOf" srcId="{62FFF547-C392-46F4-BF8A-EBB4160DE4E0}" destId="{8317E366-797F-48C5-A34F-0B983366C77D}" srcOrd="5" destOrd="0" presId="urn:microsoft.com/office/officeart/2005/8/layout/default"/>
    <dgm:cxn modelId="{44D6F4CD-858D-4032-BDAB-6CAEB11F13D0}" type="presParOf" srcId="{62FFF547-C392-46F4-BF8A-EBB4160DE4E0}" destId="{E179A2A1-E376-4531-9DC4-C6F7B4E1A88D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326F42B-901B-4289-98BC-50F23686AEDE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3C4790B-9714-4953-91D0-CD412DA7E29D}">
      <dgm:prSet phldrT="[Текст]" custT="1"/>
      <dgm:spPr/>
      <dgm:t>
        <a:bodyPr/>
        <a:lstStyle/>
        <a:p>
          <a:r>
            <a:rPr lang="ru-RU" sz="1800" dirty="0" smtClean="0"/>
            <a:t> </a:t>
          </a:r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* Инженерные специальности</a:t>
          </a:r>
        </a:p>
        <a:p>
          <a:r>
            <a:rPr lang="ru-RU" sz="1800" b="1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Задача: </a:t>
          </a:r>
          <a:r>
            <a:rPr lang="ru-RU" sz="1800" b="0" i="0" dirty="0" smtClean="0"/>
            <a:t>Рассчитайте громкость звука, измеряемую в децибелах (</a:t>
          </a:r>
          <a:r>
            <a:rPr lang="ru-RU" sz="1800" b="0" i="1" dirty="0" err="1" smtClean="0"/>
            <a:t>dB</a:t>
          </a:r>
          <a:r>
            <a:rPr lang="ru-RU" sz="1800" b="0" i="0" dirty="0" smtClean="0"/>
            <a:t>), если интенсивность звука увеличилась в 100 раз относительно исходного значения.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133C713-D226-4EA3-9EB6-66B3B8BDD94C}" type="parTrans" cxnId="{ADB4C04A-2628-4662-9B8B-0FFB24DF0B25}">
      <dgm:prSet/>
      <dgm:spPr/>
      <dgm:t>
        <a:bodyPr/>
        <a:lstStyle/>
        <a:p>
          <a:endParaRPr lang="ru-RU"/>
        </a:p>
      </dgm:t>
    </dgm:pt>
    <dgm:pt modelId="{2CDDB951-CC9B-466B-B487-56B87CB47705}" type="sibTrans" cxnId="{ADB4C04A-2628-4662-9B8B-0FFB24DF0B25}">
      <dgm:prSet/>
      <dgm:spPr/>
      <dgm:t>
        <a:bodyPr/>
        <a:lstStyle/>
        <a:p>
          <a:endParaRPr lang="ru-RU"/>
        </a:p>
      </dgm:t>
    </dgm:pt>
    <dgm:pt modelId="{56A7AD37-D1FF-4A95-84A3-225D45CF01E0}">
      <dgm:prSet phldrT="[Текст]" custT="1"/>
      <dgm:spPr/>
      <dgm:t>
        <a:bodyPr/>
        <a:lstStyle/>
        <a:p>
          <a:r>
            <a:rPr lang="ru-RU" sz="1800" b="1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Решение: </a:t>
          </a:r>
        </a:p>
        <a:p>
          <a:endParaRPr lang="ru-RU" sz="1800" b="1" i="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EA6FBFC-5D76-4858-958C-4268E39221B4}" type="parTrans" cxnId="{DFDD56CA-891D-425E-914F-FCFC27C3A124}">
      <dgm:prSet/>
      <dgm:spPr/>
      <dgm:t>
        <a:bodyPr/>
        <a:lstStyle/>
        <a:p>
          <a:endParaRPr lang="ru-RU"/>
        </a:p>
      </dgm:t>
    </dgm:pt>
    <dgm:pt modelId="{DF2EF1B7-EB50-4A9B-A3FF-AEAF2D45D1FF}" type="sibTrans" cxnId="{DFDD56CA-891D-425E-914F-FCFC27C3A124}">
      <dgm:prSet/>
      <dgm:spPr/>
      <dgm:t>
        <a:bodyPr/>
        <a:lstStyle/>
        <a:p>
          <a:endParaRPr lang="ru-RU"/>
        </a:p>
      </dgm:t>
    </dgm:pt>
    <dgm:pt modelId="{E0493531-68BF-4C9C-AA17-F5B718787FD8}">
      <dgm:prSet custT="1"/>
      <dgm:spPr/>
      <dgm:t>
        <a:bodyPr/>
        <a:lstStyle/>
        <a:p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Заключение: </a:t>
          </a:r>
          <a:r>
            <a:rPr lang="ru-RU" sz="1800" b="0" i="0" dirty="0" smtClean="0"/>
            <a:t>увеличение интенсивности звука в 100 раз соответствует увеличению громкости на 20 дБ. Логарифмы играют ключевую роль в инженерии акустики и электротехники.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2A1B83C-39A7-4DF3-B0BC-06A4CEAFAD95}" type="parTrans" cxnId="{6E266433-9714-4D09-B3C7-F39829BCD203}">
      <dgm:prSet/>
      <dgm:spPr/>
      <dgm:t>
        <a:bodyPr/>
        <a:lstStyle/>
        <a:p>
          <a:endParaRPr lang="ru-RU"/>
        </a:p>
      </dgm:t>
    </dgm:pt>
    <dgm:pt modelId="{E1225067-B845-40F9-A406-BAD3C83D1F1E}" type="sibTrans" cxnId="{6E266433-9714-4D09-B3C7-F39829BCD203}">
      <dgm:prSet/>
      <dgm:spPr/>
      <dgm:t>
        <a:bodyPr/>
        <a:lstStyle/>
        <a:p>
          <a:endParaRPr lang="ru-RU"/>
        </a:p>
      </dgm:t>
    </dgm:pt>
    <dgm:pt modelId="{73031A92-8E41-4D31-A623-1EDF6E032001}">
      <dgm:prSet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95E2BD1-4009-49F5-B3D3-F6F39936F75D}" type="parTrans" cxnId="{7EAC6840-C58D-4B98-8087-B5F9C1E915EB}">
      <dgm:prSet/>
      <dgm:spPr/>
      <dgm:t>
        <a:bodyPr/>
        <a:lstStyle/>
        <a:p>
          <a:endParaRPr lang="ru-RU"/>
        </a:p>
      </dgm:t>
    </dgm:pt>
    <dgm:pt modelId="{5469B88B-F935-42C2-9943-1B7CB22E01F8}" type="sibTrans" cxnId="{7EAC6840-C58D-4B98-8087-B5F9C1E915EB}">
      <dgm:prSet/>
      <dgm:spPr/>
      <dgm:t>
        <a:bodyPr/>
        <a:lstStyle/>
        <a:p>
          <a:endParaRPr lang="ru-RU"/>
        </a:p>
      </dgm:t>
    </dgm:pt>
    <dgm:pt modelId="{62FFF547-C392-46F4-BF8A-EBB4160DE4E0}" type="pres">
      <dgm:prSet presAssocID="{B326F42B-901B-4289-98BC-50F23686AEDE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B1BD361-A6FF-459F-887D-DAB92A35A010}" type="pres">
      <dgm:prSet presAssocID="{B3C4790B-9714-4953-91D0-CD412DA7E29D}" presName="node" presStyleLbl="node1" presStyleIdx="0" presStyleCnt="4" custScaleX="369009" custScaleY="187584" custLinFactNeighborX="-6507" custLinFactNeighborY="-201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EE0D46-7A24-459E-AA31-5A2F9BC89D8C}" type="pres">
      <dgm:prSet presAssocID="{2CDDB951-CC9B-466B-B487-56B87CB47705}" presName="sibTrans" presStyleCnt="0"/>
      <dgm:spPr/>
    </dgm:pt>
    <dgm:pt modelId="{F53AFA47-439C-4003-AF8F-958322F0825E}" type="pres">
      <dgm:prSet presAssocID="{56A7AD37-D1FF-4A95-84A3-225D45CF01E0}" presName="node" presStyleLbl="node1" presStyleIdx="1" presStyleCnt="4" custScaleX="93366" custScaleY="73470" custLinFactNeighborX="-15758" custLinFactNeighborY="-315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F4CB76-EB1A-42AA-8C9F-4E7A4C558A36}" type="pres">
      <dgm:prSet presAssocID="{DF2EF1B7-EB50-4A9B-A3FF-AEAF2D45D1FF}" presName="sibTrans" presStyleCnt="0"/>
      <dgm:spPr/>
    </dgm:pt>
    <dgm:pt modelId="{C4D3BB1C-2811-402A-8190-135B36067EE5}" type="pres">
      <dgm:prSet presAssocID="{73031A92-8E41-4D31-A623-1EDF6E032001}" presName="node" presStyleLbl="node1" presStyleIdx="2" presStyleCnt="4" custScaleX="230791" custScaleY="72669" custLinFactNeighborX="-8332" custLinFactNeighborY="-311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17E366-797F-48C5-A34F-0B983366C77D}" type="pres">
      <dgm:prSet presAssocID="{5469B88B-F935-42C2-9943-1B7CB22E01F8}" presName="sibTrans" presStyleCnt="0"/>
      <dgm:spPr/>
    </dgm:pt>
    <dgm:pt modelId="{E179A2A1-E376-4531-9DC4-C6F7B4E1A88D}" type="pres">
      <dgm:prSet presAssocID="{E0493531-68BF-4C9C-AA17-F5B718787FD8}" presName="node" presStyleLbl="node1" presStyleIdx="3" presStyleCnt="4" custScaleX="366178" custScaleY="83294" custLinFactNeighborX="0" custLinFactNeighborY="326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E266433-9714-4D09-B3C7-F39829BCD203}" srcId="{B326F42B-901B-4289-98BC-50F23686AEDE}" destId="{E0493531-68BF-4C9C-AA17-F5B718787FD8}" srcOrd="3" destOrd="0" parTransId="{42A1B83C-39A7-4DF3-B0BC-06A4CEAFAD95}" sibTransId="{E1225067-B845-40F9-A406-BAD3C83D1F1E}"/>
    <dgm:cxn modelId="{DFDD56CA-891D-425E-914F-FCFC27C3A124}" srcId="{B326F42B-901B-4289-98BC-50F23686AEDE}" destId="{56A7AD37-D1FF-4A95-84A3-225D45CF01E0}" srcOrd="1" destOrd="0" parTransId="{DEA6FBFC-5D76-4858-958C-4268E39221B4}" sibTransId="{DF2EF1B7-EB50-4A9B-A3FF-AEAF2D45D1FF}"/>
    <dgm:cxn modelId="{7EAC6840-C58D-4B98-8087-B5F9C1E915EB}" srcId="{B326F42B-901B-4289-98BC-50F23686AEDE}" destId="{73031A92-8E41-4D31-A623-1EDF6E032001}" srcOrd="2" destOrd="0" parTransId="{695E2BD1-4009-49F5-B3D3-F6F39936F75D}" sibTransId="{5469B88B-F935-42C2-9943-1B7CB22E01F8}"/>
    <dgm:cxn modelId="{E9BDF110-001B-4192-A202-FBE3CAF4E590}" type="presOf" srcId="{B3C4790B-9714-4953-91D0-CD412DA7E29D}" destId="{DB1BD361-A6FF-459F-887D-DAB92A35A010}" srcOrd="0" destOrd="0" presId="urn:microsoft.com/office/officeart/2005/8/layout/default"/>
    <dgm:cxn modelId="{543FDC60-649F-4A9F-987A-90BFD2F0F8F1}" type="presOf" srcId="{E0493531-68BF-4C9C-AA17-F5B718787FD8}" destId="{E179A2A1-E376-4531-9DC4-C6F7B4E1A88D}" srcOrd="0" destOrd="0" presId="urn:microsoft.com/office/officeart/2005/8/layout/default"/>
    <dgm:cxn modelId="{4B204DC3-F1E9-4050-A203-78F3BF7D1660}" type="presOf" srcId="{73031A92-8E41-4D31-A623-1EDF6E032001}" destId="{C4D3BB1C-2811-402A-8190-135B36067EE5}" srcOrd="0" destOrd="0" presId="urn:microsoft.com/office/officeart/2005/8/layout/default"/>
    <dgm:cxn modelId="{F866703F-2A88-427D-8456-951C177BEB94}" type="presOf" srcId="{B326F42B-901B-4289-98BC-50F23686AEDE}" destId="{62FFF547-C392-46F4-BF8A-EBB4160DE4E0}" srcOrd="0" destOrd="0" presId="urn:microsoft.com/office/officeart/2005/8/layout/default"/>
    <dgm:cxn modelId="{F39B4D00-1CA4-431F-B7C4-859A8A4EC537}" type="presOf" srcId="{56A7AD37-D1FF-4A95-84A3-225D45CF01E0}" destId="{F53AFA47-439C-4003-AF8F-958322F0825E}" srcOrd="0" destOrd="0" presId="urn:microsoft.com/office/officeart/2005/8/layout/default"/>
    <dgm:cxn modelId="{ADB4C04A-2628-4662-9B8B-0FFB24DF0B25}" srcId="{B326F42B-901B-4289-98BC-50F23686AEDE}" destId="{B3C4790B-9714-4953-91D0-CD412DA7E29D}" srcOrd="0" destOrd="0" parTransId="{2133C713-D226-4EA3-9EB6-66B3B8BDD94C}" sibTransId="{2CDDB951-CC9B-466B-B487-56B87CB47705}"/>
    <dgm:cxn modelId="{480CEC2B-262F-4538-A04C-601D1FCFD37B}" type="presParOf" srcId="{62FFF547-C392-46F4-BF8A-EBB4160DE4E0}" destId="{DB1BD361-A6FF-459F-887D-DAB92A35A010}" srcOrd="0" destOrd="0" presId="urn:microsoft.com/office/officeart/2005/8/layout/default"/>
    <dgm:cxn modelId="{6F8C6BAF-34C3-4DB3-822C-7E510B1BE8C4}" type="presParOf" srcId="{62FFF547-C392-46F4-BF8A-EBB4160DE4E0}" destId="{87EE0D46-7A24-459E-AA31-5A2F9BC89D8C}" srcOrd="1" destOrd="0" presId="urn:microsoft.com/office/officeart/2005/8/layout/default"/>
    <dgm:cxn modelId="{3A30D0EE-61E4-4F75-A821-F77BFA2955C8}" type="presParOf" srcId="{62FFF547-C392-46F4-BF8A-EBB4160DE4E0}" destId="{F53AFA47-439C-4003-AF8F-958322F0825E}" srcOrd="2" destOrd="0" presId="urn:microsoft.com/office/officeart/2005/8/layout/default"/>
    <dgm:cxn modelId="{3163E3FF-4B42-4821-9FE5-C681B13281DD}" type="presParOf" srcId="{62FFF547-C392-46F4-BF8A-EBB4160DE4E0}" destId="{FCF4CB76-EB1A-42AA-8C9F-4E7A4C558A36}" srcOrd="3" destOrd="0" presId="urn:microsoft.com/office/officeart/2005/8/layout/default"/>
    <dgm:cxn modelId="{D5287318-36E3-4695-BD1D-753FFE0FAE9E}" type="presParOf" srcId="{62FFF547-C392-46F4-BF8A-EBB4160DE4E0}" destId="{C4D3BB1C-2811-402A-8190-135B36067EE5}" srcOrd="4" destOrd="0" presId="urn:microsoft.com/office/officeart/2005/8/layout/default"/>
    <dgm:cxn modelId="{94EDF347-4F41-45C6-98FD-DDAFDBD43996}" type="presParOf" srcId="{62FFF547-C392-46F4-BF8A-EBB4160DE4E0}" destId="{8317E366-797F-48C5-A34F-0B983366C77D}" srcOrd="5" destOrd="0" presId="urn:microsoft.com/office/officeart/2005/8/layout/default"/>
    <dgm:cxn modelId="{44D6F4CD-858D-4032-BDAB-6CAEB11F13D0}" type="presParOf" srcId="{62FFF547-C392-46F4-BF8A-EBB4160DE4E0}" destId="{E179A2A1-E376-4531-9DC4-C6F7B4E1A88D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326F42B-901B-4289-98BC-50F23686AEDE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3C4790B-9714-4953-91D0-CD412DA7E29D}">
      <dgm:prSet phldrT="[Текст]" custT="1"/>
      <dgm:spPr/>
      <dgm:t>
        <a:bodyPr/>
        <a:lstStyle/>
        <a:p>
          <a:r>
            <a:rPr lang="ru-RU" sz="1800" dirty="0" smtClean="0"/>
            <a:t> </a:t>
          </a:r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* Информационные технологии и безопасность</a:t>
          </a:r>
        </a:p>
        <a:p>
          <a:r>
            <a:rPr lang="ru-RU" sz="1800" b="1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Задача: </a:t>
          </a:r>
          <a:r>
            <a:rPr lang="ru-RU" sz="1800" b="0" i="0" dirty="0" smtClean="0"/>
            <a:t>Определяется сложность пароля путем вычисления количества возможных уникальных комбинаций символов длиной </a:t>
          </a:r>
          <a:r>
            <a:rPr lang="ru-RU" sz="1800" b="0" i="1" dirty="0" smtClean="0"/>
            <a:t>N</a:t>
          </a:r>
          <a:r>
            <a:rPr lang="ru-RU" sz="1800" b="0" i="0" dirty="0" smtClean="0"/>
            <a:t> букв, если пароль составлен случайным образом из набора цифр и латинских букв. Сколько существует возможных комбинаций, если длина пароля N=8, набор символов содержит цифры (10 символов) и буквы (26*2=52 символа)?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133C713-D226-4EA3-9EB6-66B3B8BDD94C}" type="parTrans" cxnId="{ADB4C04A-2628-4662-9B8B-0FFB24DF0B25}">
      <dgm:prSet/>
      <dgm:spPr/>
      <dgm:t>
        <a:bodyPr/>
        <a:lstStyle/>
        <a:p>
          <a:endParaRPr lang="ru-RU"/>
        </a:p>
      </dgm:t>
    </dgm:pt>
    <dgm:pt modelId="{2CDDB951-CC9B-466B-B487-56B87CB47705}" type="sibTrans" cxnId="{ADB4C04A-2628-4662-9B8B-0FFB24DF0B25}">
      <dgm:prSet/>
      <dgm:spPr/>
      <dgm:t>
        <a:bodyPr/>
        <a:lstStyle/>
        <a:p>
          <a:endParaRPr lang="ru-RU"/>
        </a:p>
      </dgm:t>
    </dgm:pt>
    <mc:AlternateContent xmlns:mc="http://schemas.openxmlformats.org/markup-compatibility/2006" xmlns:a14="http://schemas.microsoft.com/office/drawing/2010/main">
      <mc:Choice Requires="a14">
        <dgm:pt modelId="{56A7AD37-D1FF-4A95-84A3-225D45CF01E0}">
          <dgm:prSet phldrT="[Текст]" custT="1"/>
          <dgm:spPr/>
          <dgm:t>
            <a:bodyPr/>
            <a:lstStyle/>
            <a:p>
              <a:endParaRPr lang="ru-RU" sz="1200" b="1" i="0" dirty="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sz="1600" b="1" i="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Решение:  </a:t>
              </a:r>
              <a:r>
                <a:rPr lang="ru-RU" sz="1600" b="0" i="0" dirty="0" smtClean="0"/>
                <a:t>Всего имеется 62 возможных символа (цифры + заглавные и строчные буквы). Количество возможных комбинаций длины N=8 равно: C=</a:t>
              </a:r>
              <a14:m>
                <m:oMath xmlns:m="http://schemas.openxmlformats.org/officeDocument/2006/math">
                  <m:sSup>
                    <m:sSupPr>
                      <m:ctrlPr>
                        <a:rPr lang="ru-RU" sz="1600" b="0" i="1" smtClean="0">
                          <a:latin typeface="Cambria Math" panose="02040503050406030204" pitchFamily="18" charset="0"/>
                        </a:rPr>
                      </m:ctrlPr>
                    </m:sSupPr>
                    <m:e>
                      <m:r>
                        <a:rPr lang="ru-RU" sz="1600" b="0" i="1" smtClean="0">
                          <a:latin typeface="Cambria Math" panose="02040503050406030204" pitchFamily="18" charset="0"/>
                        </a:rPr>
                        <m:t>62</m:t>
                      </m:r>
                    </m:e>
                    <m:sup>
                      <m:r>
                        <a:rPr lang="ru-RU" sz="1600" b="0" i="1" smtClean="0">
                          <a:latin typeface="Cambria Math" panose="02040503050406030204" pitchFamily="18" charset="0"/>
                        </a:rPr>
                        <m:t>8</m:t>
                      </m:r>
                    </m:sup>
                  </m:sSup>
                </m:oMath>
              </a14:m>
              <a:endParaRPr lang="ru-RU" sz="1600" b="1" i="0" dirty="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sz="1800" b="1" i="0" dirty="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dgm:t>
        </dgm:pt>
      </mc:Choice>
      <mc:Fallback xmlns="">
        <dgm:pt modelId="{56A7AD37-D1FF-4A95-84A3-225D45CF01E0}">
          <dgm:prSet phldrT="[Текст]" custT="1"/>
          <dgm:spPr/>
          <dgm:t>
            <a:bodyPr/>
            <a:lstStyle/>
            <a:p>
              <a:endParaRPr lang="ru-RU" sz="1200" b="1" i="0" dirty="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sz="1600" b="1" i="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Решение:  </a:t>
              </a:r>
              <a:r>
                <a:rPr lang="ru-RU" sz="1600" b="0" i="0" dirty="0" smtClean="0"/>
                <a:t>Всего имеется 62 возможных символа (цифры + заглавные и строчные буквы). Количество возможных комбинаций длины N=8 равно: C=</a:t>
              </a:r>
              <a:r>
                <a:rPr lang="ru-RU" sz="1600" b="0" i="0" smtClean="0">
                  <a:latin typeface="Cambria Math" panose="02040503050406030204" pitchFamily="18" charset="0"/>
                </a:rPr>
                <a:t>〖62〗^8</a:t>
              </a:r>
              <a:endParaRPr lang="ru-RU" sz="1600" b="1" i="0" dirty="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sz="1800" b="1" i="0" dirty="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dgm:t>
        </dgm:pt>
      </mc:Fallback>
    </mc:AlternateContent>
    <dgm:pt modelId="{DEA6FBFC-5D76-4858-958C-4268E39221B4}" type="parTrans" cxnId="{DFDD56CA-891D-425E-914F-FCFC27C3A124}">
      <dgm:prSet/>
      <dgm:spPr/>
      <dgm:t>
        <a:bodyPr/>
        <a:lstStyle/>
        <a:p>
          <a:endParaRPr lang="ru-RU"/>
        </a:p>
      </dgm:t>
    </dgm:pt>
    <dgm:pt modelId="{DF2EF1B7-EB50-4A9B-A3FF-AEAF2D45D1FF}" type="sibTrans" cxnId="{DFDD56CA-891D-425E-914F-FCFC27C3A124}">
      <dgm:prSet/>
      <dgm:spPr/>
      <dgm:t>
        <a:bodyPr/>
        <a:lstStyle/>
        <a:p>
          <a:endParaRPr lang="ru-RU"/>
        </a:p>
      </dgm:t>
    </dgm:pt>
    <dgm:pt modelId="{E0493531-68BF-4C9C-AA17-F5B718787FD8}">
      <dgm:prSet custT="1"/>
      <dgm:spPr/>
      <dgm:t>
        <a:bodyPr/>
        <a:lstStyle/>
        <a:p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Заключение: </a:t>
          </a:r>
          <a:r>
            <a:rPr lang="ru-RU" sz="1800" b="0" i="0" dirty="0" smtClean="0"/>
            <a:t>Число возможных комбинаций настолько велико, что перебором практически невозможно взломать пароль за разумное время. Логарифмы полезны для оценки сложности криптографических схем и безопасности данных.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2A1B83C-39A7-4DF3-B0BC-06A4CEAFAD95}" type="parTrans" cxnId="{6E266433-9714-4D09-B3C7-F39829BCD203}">
      <dgm:prSet/>
      <dgm:spPr/>
      <dgm:t>
        <a:bodyPr/>
        <a:lstStyle/>
        <a:p>
          <a:endParaRPr lang="ru-RU"/>
        </a:p>
      </dgm:t>
    </dgm:pt>
    <dgm:pt modelId="{E1225067-B845-40F9-A406-BAD3C83D1F1E}" type="sibTrans" cxnId="{6E266433-9714-4D09-B3C7-F39829BCD203}">
      <dgm:prSet/>
      <dgm:spPr/>
      <dgm:t>
        <a:bodyPr/>
        <a:lstStyle/>
        <a:p>
          <a:endParaRPr lang="ru-RU"/>
        </a:p>
      </dgm:t>
    </dgm:pt>
    <dgm:pt modelId="{62FFF547-C392-46F4-BF8A-EBB4160DE4E0}" type="pres">
      <dgm:prSet presAssocID="{B326F42B-901B-4289-98BC-50F23686AEDE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B1BD361-A6FF-459F-887D-DAB92A35A010}" type="pres">
      <dgm:prSet presAssocID="{B3C4790B-9714-4953-91D0-CD412DA7E29D}" presName="node" presStyleLbl="node1" presStyleIdx="0" presStyleCnt="3" custScaleX="503194" custScaleY="238687" custLinFactNeighborX="0" custLinFactNeighborY="-511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EE0D46-7A24-459E-AA31-5A2F9BC89D8C}" type="pres">
      <dgm:prSet presAssocID="{2CDDB951-CC9B-466B-B487-56B87CB47705}" presName="sibTrans" presStyleCnt="0"/>
      <dgm:spPr/>
    </dgm:pt>
    <dgm:pt modelId="{F53AFA47-439C-4003-AF8F-958322F0825E}" type="pres">
      <dgm:prSet presAssocID="{56A7AD37-D1FF-4A95-84A3-225D45CF01E0}" presName="node" presStyleLbl="node1" presStyleIdx="1" presStyleCnt="3" custScaleX="290083" custScaleY="148313" custLinFactX="-30979" custLinFactNeighborX="-100000" custLinFactNeighborY="-389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F4CB76-EB1A-42AA-8C9F-4E7A4C558A36}" type="pres">
      <dgm:prSet presAssocID="{DF2EF1B7-EB50-4A9B-A3FF-AEAF2D45D1FF}" presName="sibTrans" presStyleCnt="0"/>
      <dgm:spPr/>
    </dgm:pt>
    <dgm:pt modelId="{E179A2A1-E376-4531-9DC4-C6F7B4E1A88D}" type="pres">
      <dgm:prSet presAssocID="{E0493531-68BF-4C9C-AA17-F5B718787FD8}" presName="node" presStyleLbl="node1" presStyleIdx="2" presStyleCnt="3" custScaleX="502577" custScaleY="129403" custLinFactNeighborX="1416" custLinFactNeighborY="588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E266433-9714-4D09-B3C7-F39829BCD203}" srcId="{B326F42B-901B-4289-98BC-50F23686AEDE}" destId="{E0493531-68BF-4C9C-AA17-F5B718787FD8}" srcOrd="2" destOrd="0" parTransId="{42A1B83C-39A7-4DF3-B0BC-06A4CEAFAD95}" sibTransId="{E1225067-B845-40F9-A406-BAD3C83D1F1E}"/>
    <dgm:cxn modelId="{DFDD56CA-891D-425E-914F-FCFC27C3A124}" srcId="{B326F42B-901B-4289-98BC-50F23686AEDE}" destId="{56A7AD37-D1FF-4A95-84A3-225D45CF01E0}" srcOrd="1" destOrd="0" parTransId="{DEA6FBFC-5D76-4858-958C-4268E39221B4}" sibTransId="{DF2EF1B7-EB50-4A9B-A3FF-AEAF2D45D1FF}"/>
    <dgm:cxn modelId="{E9BDF110-001B-4192-A202-FBE3CAF4E590}" type="presOf" srcId="{B3C4790B-9714-4953-91D0-CD412DA7E29D}" destId="{DB1BD361-A6FF-459F-887D-DAB92A35A010}" srcOrd="0" destOrd="0" presId="urn:microsoft.com/office/officeart/2005/8/layout/default"/>
    <dgm:cxn modelId="{543FDC60-649F-4A9F-987A-90BFD2F0F8F1}" type="presOf" srcId="{E0493531-68BF-4C9C-AA17-F5B718787FD8}" destId="{E179A2A1-E376-4531-9DC4-C6F7B4E1A88D}" srcOrd="0" destOrd="0" presId="urn:microsoft.com/office/officeart/2005/8/layout/default"/>
    <dgm:cxn modelId="{F866703F-2A88-427D-8456-951C177BEB94}" type="presOf" srcId="{B326F42B-901B-4289-98BC-50F23686AEDE}" destId="{62FFF547-C392-46F4-BF8A-EBB4160DE4E0}" srcOrd="0" destOrd="0" presId="urn:microsoft.com/office/officeart/2005/8/layout/default"/>
    <dgm:cxn modelId="{F39B4D00-1CA4-431F-B7C4-859A8A4EC537}" type="presOf" srcId="{56A7AD37-D1FF-4A95-84A3-225D45CF01E0}" destId="{F53AFA47-439C-4003-AF8F-958322F0825E}" srcOrd="0" destOrd="0" presId="urn:microsoft.com/office/officeart/2005/8/layout/default"/>
    <dgm:cxn modelId="{ADB4C04A-2628-4662-9B8B-0FFB24DF0B25}" srcId="{B326F42B-901B-4289-98BC-50F23686AEDE}" destId="{B3C4790B-9714-4953-91D0-CD412DA7E29D}" srcOrd="0" destOrd="0" parTransId="{2133C713-D226-4EA3-9EB6-66B3B8BDD94C}" sibTransId="{2CDDB951-CC9B-466B-B487-56B87CB47705}"/>
    <dgm:cxn modelId="{480CEC2B-262F-4538-A04C-601D1FCFD37B}" type="presParOf" srcId="{62FFF547-C392-46F4-BF8A-EBB4160DE4E0}" destId="{DB1BD361-A6FF-459F-887D-DAB92A35A010}" srcOrd="0" destOrd="0" presId="urn:microsoft.com/office/officeart/2005/8/layout/default"/>
    <dgm:cxn modelId="{6F8C6BAF-34C3-4DB3-822C-7E510B1BE8C4}" type="presParOf" srcId="{62FFF547-C392-46F4-BF8A-EBB4160DE4E0}" destId="{87EE0D46-7A24-459E-AA31-5A2F9BC89D8C}" srcOrd="1" destOrd="0" presId="urn:microsoft.com/office/officeart/2005/8/layout/default"/>
    <dgm:cxn modelId="{3A30D0EE-61E4-4F75-A821-F77BFA2955C8}" type="presParOf" srcId="{62FFF547-C392-46F4-BF8A-EBB4160DE4E0}" destId="{F53AFA47-439C-4003-AF8F-958322F0825E}" srcOrd="2" destOrd="0" presId="urn:microsoft.com/office/officeart/2005/8/layout/default"/>
    <dgm:cxn modelId="{3163E3FF-4B42-4821-9FE5-C681B13281DD}" type="presParOf" srcId="{62FFF547-C392-46F4-BF8A-EBB4160DE4E0}" destId="{FCF4CB76-EB1A-42AA-8C9F-4E7A4C558A36}" srcOrd="3" destOrd="0" presId="urn:microsoft.com/office/officeart/2005/8/layout/default"/>
    <dgm:cxn modelId="{44D6F4CD-858D-4032-BDAB-6CAEB11F13D0}" type="presParOf" srcId="{62FFF547-C392-46F4-BF8A-EBB4160DE4E0}" destId="{E179A2A1-E376-4531-9DC4-C6F7B4E1A88D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326F42B-901B-4289-98BC-50F23686AEDE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3C4790B-9714-4953-91D0-CD412DA7E29D}">
      <dgm:prSet phldrT="[Текст]" custT="1"/>
      <dgm:spPr/>
      <dgm:t>
        <a:bodyPr/>
        <a:lstStyle/>
        <a:p>
          <a:r>
            <a:rPr lang="ru-RU" sz="1800" dirty="0" smtClean="0"/>
            <a:t> </a:t>
          </a:r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* Информационные технологии и безопасность</a:t>
          </a:r>
        </a:p>
        <a:p>
          <a:r>
            <a:rPr lang="ru-RU" sz="1800" b="1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Задача: </a:t>
          </a:r>
          <a:r>
            <a:rPr lang="ru-RU" sz="1800" b="0" i="0" dirty="0" smtClean="0"/>
            <a:t>Определяется сложность пароля путем вычисления количества возможных уникальных комбинаций символов длиной </a:t>
          </a:r>
          <a:r>
            <a:rPr lang="ru-RU" sz="1800" b="0" i="1" dirty="0" smtClean="0"/>
            <a:t>N</a:t>
          </a:r>
          <a:r>
            <a:rPr lang="ru-RU" sz="1800" b="0" i="0" dirty="0" smtClean="0"/>
            <a:t> букв, если пароль составлен случайным образом из набора цифр и латинских букв. Сколько существует возможных комбинаций, если длина пароля N=8, набор символов содержит цифры (10 символов) и буквы (26*2=52 символа)?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133C713-D226-4EA3-9EB6-66B3B8BDD94C}" type="parTrans" cxnId="{ADB4C04A-2628-4662-9B8B-0FFB24DF0B25}">
      <dgm:prSet/>
      <dgm:spPr/>
      <dgm:t>
        <a:bodyPr/>
        <a:lstStyle/>
        <a:p>
          <a:endParaRPr lang="ru-RU"/>
        </a:p>
      </dgm:t>
    </dgm:pt>
    <dgm:pt modelId="{2CDDB951-CC9B-466B-B487-56B87CB47705}" type="sibTrans" cxnId="{ADB4C04A-2628-4662-9B8B-0FFB24DF0B25}">
      <dgm:prSet/>
      <dgm:spPr/>
      <dgm:t>
        <a:bodyPr/>
        <a:lstStyle/>
        <a:p>
          <a:endParaRPr lang="ru-RU"/>
        </a:p>
      </dgm:t>
    </dgm:pt>
    <dgm:pt modelId="{56A7AD37-D1FF-4A95-84A3-225D45CF01E0}">
      <dgm:prSet phldrT="[Текст]" custT="1"/>
      <dgm:spPr>
        <a:blipFill>
          <a:blip xmlns:r="http://schemas.openxmlformats.org/officeDocument/2006/relationships" r:embed="rId1"/>
          <a:stretch>
            <a:fillRect l="-1220" r="-1067"/>
          </a:stretch>
        </a:blipFill>
      </dgm:spPr>
      <dgm:t>
        <a:bodyPr/>
        <a:lstStyle/>
        <a:p>
          <a:r>
            <a:rPr lang="ru-RU">
              <a:noFill/>
            </a:rPr>
            <a:t> </a:t>
          </a:r>
        </a:p>
      </dgm:t>
    </dgm:pt>
    <dgm:pt modelId="{DEA6FBFC-5D76-4858-958C-4268E39221B4}" type="parTrans" cxnId="{DFDD56CA-891D-425E-914F-FCFC27C3A124}">
      <dgm:prSet/>
      <dgm:spPr/>
      <dgm:t>
        <a:bodyPr/>
        <a:lstStyle/>
        <a:p>
          <a:endParaRPr lang="ru-RU"/>
        </a:p>
      </dgm:t>
    </dgm:pt>
    <dgm:pt modelId="{DF2EF1B7-EB50-4A9B-A3FF-AEAF2D45D1FF}" type="sibTrans" cxnId="{DFDD56CA-891D-425E-914F-FCFC27C3A124}">
      <dgm:prSet/>
      <dgm:spPr/>
      <dgm:t>
        <a:bodyPr/>
        <a:lstStyle/>
        <a:p>
          <a:endParaRPr lang="ru-RU"/>
        </a:p>
      </dgm:t>
    </dgm:pt>
    <dgm:pt modelId="{E0493531-68BF-4C9C-AA17-F5B718787FD8}">
      <dgm:prSet custT="1"/>
      <dgm:spPr/>
      <dgm:t>
        <a:bodyPr/>
        <a:lstStyle/>
        <a:p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Заключение: </a:t>
          </a:r>
          <a:r>
            <a:rPr lang="ru-RU" sz="1800" b="0" i="0" dirty="0" smtClean="0"/>
            <a:t>Число возможных комбинаций настолько велико, что перебором практически невозможно взломать пароль за разумное время. Логарифмы полезны для оценки сложности криптографических схем и безопасности данных.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2A1B83C-39A7-4DF3-B0BC-06A4CEAFAD95}" type="parTrans" cxnId="{6E266433-9714-4D09-B3C7-F39829BCD203}">
      <dgm:prSet/>
      <dgm:spPr/>
      <dgm:t>
        <a:bodyPr/>
        <a:lstStyle/>
        <a:p>
          <a:endParaRPr lang="ru-RU"/>
        </a:p>
      </dgm:t>
    </dgm:pt>
    <dgm:pt modelId="{E1225067-B845-40F9-A406-BAD3C83D1F1E}" type="sibTrans" cxnId="{6E266433-9714-4D09-B3C7-F39829BCD203}">
      <dgm:prSet/>
      <dgm:spPr/>
      <dgm:t>
        <a:bodyPr/>
        <a:lstStyle/>
        <a:p>
          <a:endParaRPr lang="ru-RU"/>
        </a:p>
      </dgm:t>
    </dgm:pt>
    <dgm:pt modelId="{62FFF547-C392-46F4-BF8A-EBB4160DE4E0}" type="pres">
      <dgm:prSet presAssocID="{B326F42B-901B-4289-98BC-50F23686AEDE}" presName="diagram" presStyleCnt="0">
        <dgm:presLayoutVars>
          <dgm:dir/>
          <dgm:resizeHandles val="exact"/>
        </dgm:presLayoutVars>
      </dgm:prSet>
      <dgm:spPr/>
    </dgm:pt>
    <dgm:pt modelId="{DB1BD361-A6FF-459F-887D-DAB92A35A010}" type="pres">
      <dgm:prSet presAssocID="{B3C4790B-9714-4953-91D0-CD412DA7E29D}" presName="node" presStyleLbl="node1" presStyleIdx="0" presStyleCnt="3" custScaleX="503194" custScaleY="238687" custLinFactNeighborX="0" custLinFactNeighborY="-511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EE0D46-7A24-459E-AA31-5A2F9BC89D8C}" type="pres">
      <dgm:prSet presAssocID="{2CDDB951-CC9B-466B-B487-56B87CB47705}" presName="sibTrans" presStyleCnt="0"/>
      <dgm:spPr/>
    </dgm:pt>
    <dgm:pt modelId="{F53AFA47-439C-4003-AF8F-958322F0825E}" type="pres">
      <dgm:prSet presAssocID="{56A7AD37-D1FF-4A95-84A3-225D45CF01E0}" presName="node" presStyleLbl="node1" presStyleIdx="1" presStyleCnt="3" custScaleX="290083" custScaleY="148313" custLinFactX="-30979" custLinFactNeighborX="-100000" custLinFactNeighborY="-389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F4CB76-EB1A-42AA-8C9F-4E7A4C558A36}" type="pres">
      <dgm:prSet presAssocID="{DF2EF1B7-EB50-4A9B-A3FF-AEAF2D45D1FF}" presName="sibTrans" presStyleCnt="0"/>
      <dgm:spPr/>
    </dgm:pt>
    <dgm:pt modelId="{E179A2A1-E376-4531-9DC4-C6F7B4E1A88D}" type="pres">
      <dgm:prSet presAssocID="{E0493531-68BF-4C9C-AA17-F5B718787FD8}" presName="node" presStyleLbl="node1" presStyleIdx="2" presStyleCnt="3" custScaleX="502577" custScaleY="129403" custLinFactNeighborX="1416" custLinFactNeighborY="588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E266433-9714-4D09-B3C7-F39829BCD203}" srcId="{B326F42B-901B-4289-98BC-50F23686AEDE}" destId="{E0493531-68BF-4C9C-AA17-F5B718787FD8}" srcOrd="2" destOrd="0" parTransId="{42A1B83C-39A7-4DF3-B0BC-06A4CEAFAD95}" sibTransId="{E1225067-B845-40F9-A406-BAD3C83D1F1E}"/>
    <dgm:cxn modelId="{DFDD56CA-891D-425E-914F-FCFC27C3A124}" srcId="{B326F42B-901B-4289-98BC-50F23686AEDE}" destId="{56A7AD37-D1FF-4A95-84A3-225D45CF01E0}" srcOrd="1" destOrd="0" parTransId="{DEA6FBFC-5D76-4858-958C-4268E39221B4}" sibTransId="{DF2EF1B7-EB50-4A9B-A3FF-AEAF2D45D1FF}"/>
    <dgm:cxn modelId="{E9BDF110-001B-4192-A202-FBE3CAF4E590}" type="presOf" srcId="{B3C4790B-9714-4953-91D0-CD412DA7E29D}" destId="{DB1BD361-A6FF-459F-887D-DAB92A35A010}" srcOrd="0" destOrd="0" presId="urn:microsoft.com/office/officeart/2005/8/layout/default"/>
    <dgm:cxn modelId="{543FDC60-649F-4A9F-987A-90BFD2F0F8F1}" type="presOf" srcId="{E0493531-68BF-4C9C-AA17-F5B718787FD8}" destId="{E179A2A1-E376-4531-9DC4-C6F7B4E1A88D}" srcOrd="0" destOrd="0" presId="urn:microsoft.com/office/officeart/2005/8/layout/default"/>
    <dgm:cxn modelId="{F866703F-2A88-427D-8456-951C177BEB94}" type="presOf" srcId="{B326F42B-901B-4289-98BC-50F23686AEDE}" destId="{62FFF547-C392-46F4-BF8A-EBB4160DE4E0}" srcOrd="0" destOrd="0" presId="urn:microsoft.com/office/officeart/2005/8/layout/default"/>
    <dgm:cxn modelId="{ADB4C04A-2628-4662-9B8B-0FFB24DF0B25}" srcId="{B326F42B-901B-4289-98BC-50F23686AEDE}" destId="{B3C4790B-9714-4953-91D0-CD412DA7E29D}" srcOrd="0" destOrd="0" parTransId="{2133C713-D226-4EA3-9EB6-66B3B8BDD94C}" sibTransId="{2CDDB951-CC9B-466B-B487-56B87CB47705}"/>
    <dgm:cxn modelId="{F39B4D00-1CA4-431F-B7C4-859A8A4EC537}" type="presOf" srcId="{56A7AD37-D1FF-4A95-84A3-225D45CF01E0}" destId="{F53AFA47-439C-4003-AF8F-958322F0825E}" srcOrd="0" destOrd="0" presId="urn:microsoft.com/office/officeart/2005/8/layout/default"/>
    <dgm:cxn modelId="{480CEC2B-262F-4538-A04C-601D1FCFD37B}" type="presParOf" srcId="{62FFF547-C392-46F4-BF8A-EBB4160DE4E0}" destId="{DB1BD361-A6FF-459F-887D-DAB92A35A010}" srcOrd="0" destOrd="0" presId="urn:microsoft.com/office/officeart/2005/8/layout/default"/>
    <dgm:cxn modelId="{6F8C6BAF-34C3-4DB3-822C-7E510B1BE8C4}" type="presParOf" srcId="{62FFF547-C392-46F4-BF8A-EBB4160DE4E0}" destId="{87EE0D46-7A24-459E-AA31-5A2F9BC89D8C}" srcOrd="1" destOrd="0" presId="urn:microsoft.com/office/officeart/2005/8/layout/default"/>
    <dgm:cxn modelId="{3A30D0EE-61E4-4F75-A821-F77BFA2955C8}" type="presParOf" srcId="{62FFF547-C392-46F4-BF8A-EBB4160DE4E0}" destId="{F53AFA47-439C-4003-AF8F-958322F0825E}" srcOrd="2" destOrd="0" presId="urn:microsoft.com/office/officeart/2005/8/layout/default"/>
    <dgm:cxn modelId="{3163E3FF-4B42-4821-9FE5-C681B13281DD}" type="presParOf" srcId="{62FFF547-C392-46F4-BF8A-EBB4160DE4E0}" destId="{FCF4CB76-EB1A-42AA-8C9F-4E7A4C558A36}" srcOrd="3" destOrd="0" presId="urn:microsoft.com/office/officeart/2005/8/layout/default"/>
    <dgm:cxn modelId="{44D6F4CD-858D-4032-BDAB-6CAEB11F13D0}" type="presParOf" srcId="{62FFF547-C392-46F4-BF8A-EBB4160DE4E0}" destId="{E179A2A1-E376-4531-9DC4-C6F7B4E1A88D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5DA625CA-90FA-4043-9093-8EEB5C36CCF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829ACE7E-2ABB-41F8-8955-4A1922CC0AC9}">
      <dgm:prSet/>
      <dgm:spPr/>
      <dgm:t>
        <a:bodyPr/>
        <a:lstStyle/>
        <a:p>
          <a:pPr rtl="0"/>
          <a:r>
            <a:rPr lang="ru-RU" smtClean="0"/>
            <a:t>Выполните вычисления и заполните кроссворд</a:t>
          </a:r>
          <a:endParaRPr lang="ru-RU"/>
        </a:p>
      </dgm:t>
    </dgm:pt>
    <dgm:pt modelId="{72C1DE44-2CC0-4BB1-B050-CD7F9EFD83EA}" type="parTrans" cxnId="{A3904CBA-92DE-400A-80ED-1B61C1CC16E6}">
      <dgm:prSet/>
      <dgm:spPr/>
      <dgm:t>
        <a:bodyPr/>
        <a:lstStyle/>
        <a:p>
          <a:endParaRPr lang="ru-RU"/>
        </a:p>
      </dgm:t>
    </dgm:pt>
    <dgm:pt modelId="{8F32EA3C-5ADD-4EDC-95AA-71E0CA8FA9CB}" type="sibTrans" cxnId="{A3904CBA-92DE-400A-80ED-1B61C1CC16E6}">
      <dgm:prSet/>
      <dgm:spPr/>
      <dgm:t>
        <a:bodyPr/>
        <a:lstStyle/>
        <a:p>
          <a:endParaRPr lang="ru-RU"/>
        </a:p>
      </dgm:t>
    </dgm:pt>
    <dgm:pt modelId="{0DA9C623-3756-4098-8307-CD81EA6B37BE}" type="pres">
      <dgm:prSet presAssocID="{5DA625CA-90FA-4043-9093-8EEB5C36CCF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A018718-C012-46F4-AF91-A1DB60C69E22}" type="pres">
      <dgm:prSet presAssocID="{829ACE7E-2ABB-41F8-8955-4A1922CC0AC9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3904CBA-92DE-400A-80ED-1B61C1CC16E6}" srcId="{5DA625CA-90FA-4043-9093-8EEB5C36CCF2}" destId="{829ACE7E-2ABB-41F8-8955-4A1922CC0AC9}" srcOrd="0" destOrd="0" parTransId="{72C1DE44-2CC0-4BB1-B050-CD7F9EFD83EA}" sibTransId="{8F32EA3C-5ADD-4EDC-95AA-71E0CA8FA9CB}"/>
    <dgm:cxn modelId="{C156CCC9-DB12-4AEA-8E9D-8912A4E54143}" type="presOf" srcId="{829ACE7E-2ABB-41F8-8955-4A1922CC0AC9}" destId="{4A018718-C012-46F4-AF91-A1DB60C69E22}" srcOrd="0" destOrd="0" presId="urn:microsoft.com/office/officeart/2005/8/layout/vList2"/>
    <dgm:cxn modelId="{E58D559B-4C3C-4C70-823B-AAA9FEC32021}" type="presOf" srcId="{5DA625CA-90FA-4043-9093-8EEB5C36CCF2}" destId="{0DA9C623-3756-4098-8307-CD81EA6B37BE}" srcOrd="0" destOrd="0" presId="urn:microsoft.com/office/officeart/2005/8/layout/vList2"/>
    <dgm:cxn modelId="{AE591CB3-647F-4BB6-B9EE-68D62728223C}" type="presParOf" srcId="{0DA9C623-3756-4098-8307-CD81EA6B37BE}" destId="{4A018718-C012-46F4-AF91-A1DB60C69E2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29670E-7818-448A-9EC5-76C9110126B6}">
      <dsp:nvSpPr>
        <dsp:cNvPr id="0" name=""/>
        <dsp:cNvSpPr/>
      </dsp:nvSpPr>
      <dsp:spPr>
        <a:xfrm>
          <a:off x="0" y="23600"/>
          <a:ext cx="5965765" cy="397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Как перемножить две степени с одинаковым основанием?</a:t>
          </a:r>
          <a:endParaRPr lang="ru-RU" sz="17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9419" y="43019"/>
        <a:ext cx="5926927" cy="358962"/>
      </dsp:txXfrm>
    </dsp:sp>
    <dsp:sp modelId="{1CCC754A-7AC5-4472-8827-C887B261A0B3}">
      <dsp:nvSpPr>
        <dsp:cNvPr id="0" name=""/>
        <dsp:cNvSpPr/>
      </dsp:nvSpPr>
      <dsp:spPr>
        <a:xfrm>
          <a:off x="0" y="478672"/>
          <a:ext cx="5965765" cy="397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Как разделить  две степени с одинаковым основанием?</a:t>
          </a:r>
          <a:endParaRPr lang="ru-RU" sz="17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9419" y="498091"/>
        <a:ext cx="5926927" cy="358962"/>
      </dsp:txXfrm>
    </dsp:sp>
    <dsp:sp modelId="{793C51E7-12E8-4D2A-BBE6-5AEB86989962}">
      <dsp:nvSpPr>
        <dsp:cNvPr id="0" name=""/>
        <dsp:cNvSpPr/>
      </dsp:nvSpPr>
      <dsp:spPr>
        <a:xfrm>
          <a:off x="0" y="925433"/>
          <a:ext cx="5965765" cy="397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Как возвести степень в степень?</a:t>
          </a:r>
          <a:endParaRPr lang="ru-RU" sz="17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9419" y="944852"/>
        <a:ext cx="5926927" cy="35896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7E9C92F-AB62-4684-8DCD-5BF360FED521}">
      <dsp:nvSpPr>
        <dsp:cNvPr id="0" name=""/>
        <dsp:cNvSpPr/>
      </dsp:nvSpPr>
      <dsp:spPr>
        <a:xfrm>
          <a:off x="0" y="9166"/>
          <a:ext cx="3071867" cy="3510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smtClean="0"/>
            <a:t>Вставь правильные ответы</a:t>
          </a:r>
          <a:endParaRPr lang="ru-RU" sz="1500" kern="1200"/>
        </a:p>
      </dsp:txBody>
      <dsp:txXfrm>
        <a:off x="17134" y="26300"/>
        <a:ext cx="3037599" cy="31673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2331D3-718F-4FDC-8973-B80EC05D1289}">
      <dsp:nvSpPr>
        <dsp:cNvPr id="0" name=""/>
        <dsp:cNvSpPr/>
      </dsp:nvSpPr>
      <dsp:spPr>
        <a:xfrm>
          <a:off x="0" y="0"/>
          <a:ext cx="5644342" cy="5405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Установите соответствие между выражениями и их числовыми значениями</a:t>
          </a:r>
          <a:endParaRPr lang="ru-RU" sz="1400" kern="1200" dirty="0"/>
        </a:p>
      </dsp:txBody>
      <dsp:txXfrm>
        <a:off x="26387" y="26387"/>
        <a:ext cx="5591568" cy="48776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B9692E9-3A0C-4EDD-B095-82C688118001}">
      <dsp:nvSpPr>
        <dsp:cNvPr id="0" name=""/>
        <dsp:cNvSpPr/>
      </dsp:nvSpPr>
      <dsp:spPr>
        <a:xfrm>
          <a:off x="0" y="5441"/>
          <a:ext cx="3708995" cy="5054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Найдите значения выражений:</a:t>
          </a:r>
          <a:endParaRPr lang="ru-RU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4674" y="30115"/>
        <a:ext cx="3659647" cy="45609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1BD361-A6FF-459F-887D-DAB92A35A010}">
      <dsp:nvSpPr>
        <dsp:cNvPr id="0" name=""/>
        <dsp:cNvSpPr/>
      </dsp:nvSpPr>
      <dsp:spPr>
        <a:xfrm>
          <a:off x="0" y="0"/>
          <a:ext cx="6764026" cy="206307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 </a:t>
          </a: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* Связь с экономикой и финансами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Задача: </a:t>
          </a:r>
          <a:r>
            <a:rPr lang="ru-RU" sz="1800" b="0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Предположим, у вас есть инвестиционная стратегия, согласно которой капитал увеличивается ежегодно на фиксированную процентную ставку. Необходимо определить, через какое время сумма вклада удвоится, если ставка составляет 7% годовых?</a:t>
          </a:r>
          <a:endParaRPr lang="ru-RU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0"/>
        <a:ext cx="6764026" cy="2063076"/>
      </dsp:txXfrm>
    </dsp:sp>
    <dsp:sp modelId="{F53AFA47-439C-4003-AF8F-958322F0825E}">
      <dsp:nvSpPr>
        <dsp:cNvPr id="0" name=""/>
        <dsp:cNvSpPr/>
      </dsp:nvSpPr>
      <dsp:spPr>
        <a:xfrm>
          <a:off x="752177" y="2150401"/>
          <a:ext cx="2552138" cy="167782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Решение: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i="0" kern="1200" dirty="0" smtClean="0"/>
            <a:t> </a:t>
          </a:r>
          <a:r>
            <a:rPr lang="ru-RU" sz="1800" b="0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Пусть начальная сумма равна </a:t>
          </a:r>
          <a:r>
            <a:rPr lang="ru-RU" sz="1800" b="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</a:t>
          </a:r>
          <a:r>
            <a:rPr lang="ru-RU" sz="1800" b="0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тогда формула роста капитала выглядит следующим образом:</a:t>
          </a:r>
          <a:endParaRPr lang="ru-RU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52177" y="2150401"/>
        <a:ext cx="2552138" cy="1677822"/>
      </dsp:txXfrm>
    </dsp:sp>
    <dsp:sp modelId="{C4D3BB1C-2811-402A-8190-135B36067EE5}">
      <dsp:nvSpPr>
        <dsp:cNvPr id="0" name=""/>
        <dsp:cNvSpPr/>
      </dsp:nvSpPr>
      <dsp:spPr>
        <a:xfrm>
          <a:off x="3606252" y="2186106"/>
          <a:ext cx="2694106" cy="1705724"/>
        </a:xfrm>
        <a:prstGeom prst="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606252" y="2186106"/>
        <a:ext cx="2694106" cy="1705724"/>
      </dsp:txXfrm>
    </dsp:sp>
    <dsp:sp modelId="{E179A2A1-E376-4531-9DC4-C6F7B4E1A88D}">
      <dsp:nvSpPr>
        <dsp:cNvPr id="0" name=""/>
        <dsp:cNvSpPr/>
      </dsp:nvSpPr>
      <dsp:spPr>
        <a:xfrm>
          <a:off x="311573" y="4049112"/>
          <a:ext cx="6277651" cy="76609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Заключение: </a:t>
          </a: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примерно через 10—11 лет вклад удвоится. Эта задача показывает важность логарифмов в расчетах сложных процентов и финансовых стратегиях.</a:t>
          </a:r>
          <a:endParaRPr lang="ru-RU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11573" y="4049112"/>
        <a:ext cx="6277651" cy="76609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1BD361-A6FF-459F-887D-DAB92A35A010}">
      <dsp:nvSpPr>
        <dsp:cNvPr id="0" name=""/>
        <dsp:cNvSpPr/>
      </dsp:nvSpPr>
      <dsp:spPr>
        <a:xfrm>
          <a:off x="0" y="128096"/>
          <a:ext cx="6900798" cy="210479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 </a:t>
          </a: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* Инженерные специальности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Задача: </a:t>
          </a:r>
          <a:r>
            <a:rPr lang="ru-RU" sz="1800" b="0" i="0" kern="1200" dirty="0" smtClean="0"/>
            <a:t>Рассчитайте громкость звука, измеряемую в децибелах (</a:t>
          </a:r>
          <a:r>
            <a:rPr lang="ru-RU" sz="1800" b="0" i="1" kern="1200" dirty="0" err="1" smtClean="0"/>
            <a:t>dB</a:t>
          </a:r>
          <a:r>
            <a:rPr lang="ru-RU" sz="1800" b="0" i="0" kern="1200" dirty="0" smtClean="0"/>
            <a:t>), если интенсивность звука увеличилась в 100 раз относительно исходного значения.</a:t>
          </a:r>
          <a:endParaRPr lang="ru-RU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128096"/>
        <a:ext cx="6900798" cy="2104793"/>
      </dsp:txXfrm>
    </dsp:sp>
    <dsp:sp modelId="{F53AFA47-439C-4003-AF8F-958322F0825E}">
      <dsp:nvSpPr>
        <dsp:cNvPr id="0" name=""/>
        <dsp:cNvSpPr/>
      </dsp:nvSpPr>
      <dsp:spPr>
        <a:xfrm>
          <a:off x="31193" y="2292411"/>
          <a:ext cx="1746027" cy="82437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Решение: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b="1" i="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1193" y="2292411"/>
        <a:ext cx="1746027" cy="824372"/>
      </dsp:txXfrm>
    </dsp:sp>
    <dsp:sp modelId="{C4D3BB1C-2811-402A-8190-135B36067EE5}">
      <dsp:nvSpPr>
        <dsp:cNvPr id="0" name=""/>
        <dsp:cNvSpPr/>
      </dsp:nvSpPr>
      <dsp:spPr>
        <a:xfrm>
          <a:off x="2103102" y="2301393"/>
          <a:ext cx="4315998" cy="815385"/>
        </a:xfrm>
        <a:prstGeom prst="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9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103102" y="2301393"/>
        <a:ext cx="4315998" cy="815385"/>
      </dsp:txXfrm>
    </dsp:sp>
    <dsp:sp modelId="{E179A2A1-E376-4531-9DC4-C6F7B4E1A88D}">
      <dsp:nvSpPr>
        <dsp:cNvPr id="0" name=""/>
        <dsp:cNvSpPr/>
      </dsp:nvSpPr>
      <dsp:spPr>
        <a:xfrm>
          <a:off x="26471" y="4012126"/>
          <a:ext cx="6847856" cy="93460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Заключение: </a:t>
          </a:r>
          <a:r>
            <a:rPr lang="ru-RU" sz="1800" b="0" i="0" kern="1200" dirty="0" smtClean="0"/>
            <a:t>увеличение интенсивности звука в 100 раз соответствует увеличению громкости на 20 дБ. Логарифмы играют ключевую роль в инженерии акустики и электротехники.</a:t>
          </a:r>
          <a:endParaRPr lang="ru-RU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6471" y="4012126"/>
        <a:ext cx="6847856" cy="934603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1BD361-A6FF-459F-887D-DAB92A35A010}">
      <dsp:nvSpPr>
        <dsp:cNvPr id="0" name=""/>
        <dsp:cNvSpPr/>
      </dsp:nvSpPr>
      <dsp:spPr>
        <a:xfrm>
          <a:off x="0" y="0"/>
          <a:ext cx="6900797" cy="196401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 </a:t>
          </a: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* Информационные технологии и безопасность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Задача: </a:t>
          </a:r>
          <a:r>
            <a:rPr lang="ru-RU" sz="1800" b="0" i="0" kern="1200" dirty="0" smtClean="0"/>
            <a:t>Определяется сложность пароля путем вычисления количества возможных уникальных комбинаций символов длиной </a:t>
          </a:r>
          <a:r>
            <a:rPr lang="ru-RU" sz="1800" b="0" i="1" kern="1200" dirty="0" smtClean="0"/>
            <a:t>N</a:t>
          </a:r>
          <a:r>
            <a:rPr lang="ru-RU" sz="1800" b="0" i="0" kern="1200" dirty="0" smtClean="0"/>
            <a:t> букв, если пароль составлен случайным образом из набора цифр и латинских букв. Сколько существует возможных комбинаций, если длина пароля N=8, набор символов содержит цифры (10 символов) и буквы (26*2=52 символа)?</a:t>
          </a:r>
          <a:endParaRPr lang="ru-RU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0"/>
        <a:ext cx="6900797" cy="1964010"/>
      </dsp:txXfrm>
    </dsp:sp>
    <dsp:sp modelId="{F53AFA47-439C-4003-AF8F-958322F0825E}">
      <dsp:nvSpPr>
        <dsp:cNvPr id="0" name=""/>
        <dsp:cNvSpPr/>
      </dsp:nvSpPr>
      <dsp:spPr>
        <a:xfrm>
          <a:off x="0" y="1992123"/>
          <a:ext cx="3978195" cy="122037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b="1" i="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Решение:  </a:t>
          </a:r>
          <a:r>
            <a:rPr lang="ru-RU" sz="1600" b="0" i="0" kern="1200" dirty="0" smtClean="0"/>
            <a:t>Всего имеется 62 возможных символа (цифры + заглавные и строчные буквы). Количество возможных комбинаций длины N=8 равно: C=</a:t>
          </a:r>
          <a14:m xmlns:a14="http://schemas.microsoft.com/office/drawing/2010/main">
            <m:oMath xmlns:m="http://schemas.openxmlformats.org/officeDocument/2006/math">
              <m:sSup>
                <m:sSupPr>
                  <m:ctrlPr>
                    <a:rPr lang="ru-RU" sz="1600" b="0" i="1" kern="1200" smtClean="0">
                      <a:latin typeface="Cambria Math" panose="02040503050406030204" pitchFamily="18" charset="0"/>
                    </a:rPr>
                  </m:ctrlPr>
                </m:sSupPr>
                <m:e>
                  <m:r>
                    <a:rPr lang="ru-RU" sz="1600" b="0" i="1" kern="1200" smtClean="0">
                      <a:latin typeface="Cambria Math" panose="02040503050406030204" pitchFamily="18" charset="0"/>
                    </a:rPr>
                    <m:t>62</m:t>
                  </m:r>
                </m:e>
                <m:sup>
                  <m:r>
                    <a:rPr lang="ru-RU" sz="1600" b="0" i="1" kern="1200" smtClean="0">
                      <a:latin typeface="Cambria Math" panose="02040503050406030204" pitchFamily="18" charset="0"/>
                    </a:rPr>
                    <m:t>8</m:t>
                  </m:r>
                </m:sup>
              </m:sSup>
            </m:oMath>
          </a14:m>
          <a:endParaRPr lang="ru-RU" sz="1600" b="1" i="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b="1" i="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1992123"/>
        <a:ext cx="3978195" cy="1220377"/>
      </dsp:txXfrm>
    </dsp:sp>
    <dsp:sp modelId="{E179A2A1-E376-4531-9DC4-C6F7B4E1A88D}">
      <dsp:nvSpPr>
        <dsp:cNvPr id="0" name=""/>
        <dsp:cNvSpPr/>
      </dsp:nvSpPr>
      <dsp:spPr>
        <a:xfrm>
          <a:off x="8462" y="3881951"/>
          <a:ext cx="6892336" cy="106477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Заключение: </a:t>
          </a:r>
          <a:r>
            <a:rPr lang="ru-RU" sz="1800" b="0" i="0" kern="1200" dirty="0" smtClean="0"/>
            <a:t>Число возможных комбинаций настолько велико, что перебором практически невозможно взломать пароль за разумное время. Логарифмы полезны для оценки сложности криптографических схем и безопасности данных.</a:t>
          </a:r>
          <a:endParaRPr lang="ru-RU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8462" y="3881951"/>
        <a:ext cx="6892336" cy="1064778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A018718-C012-46F4-AF91-A1DB60C69E22}">
      <dsp:nvSpPr>
        <dsp:cNvPr id="0" name=""/>
        <dsp:cNvSpPr/>
      </dsp:nvSpPr>
      <dsp:spPr>
        <a:xfrm>
          <a:off x="0" y="9166"/>
          <a:ext cx="5216299" cy="3510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smtClean="0"/>
            <a:t>Выполните вычисления и заполните кроссворд</a:t>
          </a:r>
          <a:endParaRPr lang="ru-RU" sz="1500" kern="1200"/>
        </a:p>
      </dsp:txBody>
      <dsp:txXfrm>
        <a:off x="17134" y="26300"/>
        <a:ext cx="5182031" cy="31673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Group 88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90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2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3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4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5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6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7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8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9" name="Group 8"/>
          <p:cNvGrpSpPr/>
          <p:nvPr/>
        </p:nvGrpSpPr>
        <p:grpSpPr>
          <a:xfrm>
            <a:off x="1669293" y="1186483"/>
            <a:ext cx="8848345" cy="4477933"/>
            <a:chOff x="1669293" y="1186483"/>
            <a:chExt cx="8848345" cy="4477933"/>
          </a:xfrm>
        </p:grpSpPr>
        <p:sp>
          <p:nvSpPr>
            <p:cNvPr id="39" name="Rectangle 38"/>
            <p:cNvSpPr/>
            <p:nvPr/>
          </p:nvSpPr>
          <p:spPr>
            <a:xfrm>
              <a:off x="1674042" y="1186483"/>
              <a:ext cx="8843596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0" name="Isosceles Triangle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1" name="Rectangle 40"/>
            <p:cNvSpPr/>
            <p:nvPr/>
          </p:nvSpPr>
          <p:spPr>
            <a:xfrm>
              <a:off x="1669293" y="1991156"/>
              <a:ext cx="8845667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9236" y="2075504"/>
            <a:ext cx="8679915" cy="1748729"/>
          </a:xfrm>
        </p:spPr>
        <p:txBody>
          <a:bodyPr bIns="0" anchor="b">
            <a:normAutofit/>
          </a:bodyPr>
          <a:lstStyle>
            <a:lvl1pPr algn="ctr">
              <a:lnSpc>
                <a:spcPct val="80000"/>
              </a:lnSpc>
              <a:defRPr sz="5400" spc="-150">
                <a:solidFill>
                  <a:srgbClr val="FFFE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9237" y="3906266"/>
            <a:ext cx="8673427" cy="1322587"/>
          </a:xfrm>
        </p:spPr>
        <p:txBody>
          <a:bodyPr tIns="0">
            <a:normAutofit/>
          </a:bodyPr>
          <a:lstStyle>
            <a:lvl1pPr marL="0" indent="0" algn="ctr">
              <a:lnSpc>
                <a:spcPct val="100000"/>
              </a:lnSpc>
              <a:buNone/>
              <a:defRPr sz="1800" b="0">
                <a:solidFill>
                  <a:srgbClr val="FFFEFF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 vert="horz" lIns="91440" tIns="45720" rIns="91440" bIns="45720" rtlCol="0" anchor="ctr"/>
          <a:lstStyle>
            <a:lvl1pPr>
              <a:defRPr lang="en-US"/>
            </a:lvl1pPr>
          </a:lstStyle>
          <a:p>
            <a:fld id="{B61BEF0D-F0BB-DE4B-95CE-6DB70DBA9567}" type="datetimeFigureOut">
              <a:rPr lang="en-US" smtClean="0"/>
              <a:pPr/>
              <a:t>4/22/2025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8126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6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2" name="Group 21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3" name="Rectangle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1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09983" y="794719"/>
            <a:ext cx="6275035" cy="525709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smtClean="0"/>
              <a:t>4/22/2025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12675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/>
          <p:cNvGrpSpPr/>
          <p:nvPr/>
        </p:nvGrpSpPr>
        <p:grpSpPr>
          <a:xfrm flipH="1">
            <a:off x="0" y="0"/>
            <a:ext cx="12584114" cy="6853238"/>
            <a:chOff x="-417513" y="0"/>
            <a:chExt cx="12584114" cy="6853238"/>
          </a:xfrm>
        </p:grpSpPr>
        <p:sp>
          <p:nvSpPr>
            <p:cNvPr id="76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2" name="Group 21"/>
          <p:cNvGrpSpPr/>
          <p:nvPr/>
        </p:nvGrpSpPr>
        <p:grpSpPr>
          <a:xfrm>
            <a:off x="7718948" y="1699589"/>
            <a:ext cx="3674476" cy="3470421"/>
            <a:chOff x="697883" y="1816768"/>
            <a:chExt cx="3674476" cy="3470421"/>
          </a:xfrm>
        </p:grpSpPr>
        <p:sp>
          <p:nvSpPr>
            <p:cNvPr id="23" name="Rectangle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07437" y="2349925"/>
            <a:ext cx="3501195" cy="2456442"/>
          </a:xfrm>
        </p:spPr>
        <p:txBody>
          <a:bodyPr vert="eaVert"/>
          <a:lstStyle>
            <a:lvl1pPr algn="l">
              <a:lnSpc>
                <a:spcPct val="80000"/>
              </a:lnSpc>
              <a:defRPr>
                <a:solidFill>
                  <a:srgbClr val="FFFE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2747" y="798444"/>
            <a:ext cx="6268622" cy="525730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4/22/2025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07880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Group 79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81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7" name="Group 26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8" name="Rectangle 27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1" y="2349925"/>
            <a:ext cx="3498979" cy="245644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18447" y="803186"/>
            <a:ext cx="6281873" cy="5248622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71946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78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9" name="Group 8"/>
          <p:cNvGrpSpPr/>
          <p:nvPr/>
        </p:nvGrpSpPr>
        <p:grpSpPr>
          <a:xfrm>
            <a:off x="3259545" y="1186483"/>
            <a:ext cx="5666145" cy="4477933"/>
            <a:chOff x="3259545" y="1186483"/>
            <a:chExt cx="5666145" cy="4477933"/>
          </a:xfrm>
        </p:grpSpPr>
        <p:sp>
          <p:nvSpPr>
            <p:cNvPr id="99" name="Rectangle 98"/>
            <p:cNvSpPr/>
            <p:nvPr/>
          </p:nvSpPr>
          <p:spPr>
            <a:xfrm>
              <a:off x="3259545" y="1186483"/>
              <a:ext cx="5657881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0" name="Isosceles Triangle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1" name="Rectangle 100"/>
            <p:cNvSpPr/>
            <p:nvPr/>
          </p:nvSpPr>
          <p:spPr>
            <a:xfrm>
              <a:off x="3259545" y="1991156"/>
              <a:ext cx="5666145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44216" y="2074730"/>
            <a:ext cx="5490224" cy="1689390"/>
          </a:xfrm>
        </p:spPr>
        <p:txBody>
          <a:bodyPr bIns="0" anchor="b">
            <a:normAutofit/>
          </a:bodyPr>
          <a:lstStyle>
            <a:lvl1pPr algn="ctr">
              <a:defRPr sz="4400">
                <a:solidFill>
                  <a:srgbClr val="FFFE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44215" y="3846851"/>
            <a:ext cx="5490223" cy="1383770"/>
          </a:xfrm>
        </p:spPr>
        <p:txBody>
          <a:bodyPr tIns="0">
            <a:normAutofit/>
          </a:bodyPr>
          <a:lstStyle>
            <a:lvl1pPr marL="0" indent="0" algn="ctr">
              <a:buNone/>
              <a:defRPr sz="1800">
                <a:solidFill>
                  <a:srgbClr val="FFFE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4/22/2025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35122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38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9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0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59" name="Group 58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60" name="Rectangle 59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1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2" name="Rectangle 61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000" y="2339669"/>
            <a:ext cx="3500828" cy="2470065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20878" y="803187"/>
            <a:ext cx="6269591" cy="238265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18447" y="3672162"/>
            <a:ext cx="6272022" cy="238358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EB712588-04B1-427B-82EE-E8DB90309F08}" type="datetimeFigureOut">
              <a:rPr lang="en-US" smtClean="0"/>
              <a:t>4/22/2025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FF9F0C5-380F-41C2-899A-BAC0F0927E1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40200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40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9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60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61" name="Group 6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62" name="Rectangle 6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3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4" name="Rectangle 63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001" y="2363915"/>
            <a:ext cx="3500828" cy="2460497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25137" y="803185"/>
            <a:ext cx="6265088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25305" y="1488985"/>
            <a:ext cx="6264350" cy="169685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18653" y="3665887"/>
            <a:ext cx="6264414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18447" y="4351687"/>
            <a:ext cx="6265588" cy="17040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4/22/2025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47170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8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4" name="Group 23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5" name="Rectangle 24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6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553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4/22/2025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67993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roup 73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5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6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1" name="Group 2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2" name="Rectangle 2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Rectangle 32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1" y="2352026"/>
            <a:ext cx="3501197" cy="1223298"/>
          </a:xfrm>
        </p:spPr>
        <p:txBody>
          <a:bodyPr bIns="0" anchor="b">
            <a:noAutofit/>
          </a:bodyPr>
          <a:lstStyle>
            <a:lvl1pPr algn="ctr">
              <a:defRPr sz="3200">
                <a:solidFill>
                  <a:srgbClr val="FFFE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9983" y="802809"/>
            <a:ext cx="6275035" cy="5249940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8631" y="3580186"/>
            <a:ext cx="3501197" cy="1221164"/>
          </a:xfrm>
        </p:spPr>
        <p:txBody>
          <a:bodyPr/>
          <a:lstStyle>
            <a:lvl1pPr marL="0" indent="0" algn="ctr">
              <a:buNone/>
              <a:defRPr sz="16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/>
              <a:t>4/22/2025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60184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Group 72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81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76" name="Group 75"/>
          <p:cNvGrpSpPr/>
          <p:nvPr/>
        </p:nvGrpSpPr>
        <p:grpSpPr>
          <a:xfrm>
            <a:off x="805336" y="1698331"/>
            <a:ext cx="5941540" cy="3470421"/>
            <a:chOff x="805336" y="1698331"/>
            <a:chExt cx="5941540" cy="3470421"/>
          </a:xfrm>
        </p:grpSpPr>
        <p:sp>
          <p:nvSpPr>
            <p:cNvPr id="77" name="Rectangle 76"/>
            <p:cNvSpPr/>
            <p:nvPr/>
          </p:nvSpPr>
          <p:spPr>
            <a:xfrm>
              <a:off x="805336" y="1698331"/>
              <a:ext cx="5941540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8" name="Isosceles Triangle 9"/>
            <p:cNvSpPr/>
            <p:nvPr/>
          </p:nvSpPr>
          <p:spPr>
            <a:xfrm rot="10800000">
              <a:off x="3618113" y="4896349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9" name="Rectangle 78"/>
            <p:cNvSpPr/>
            <p:nvPr/>
          </p:nvSpPr>
          <p:spPr>
            <a:xfrm>
              <a:off x="805336" y="2274403"/>
              <a:ext cx="5941540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43510" y="0"/>
            <a:ext cx="4648490" cy="6858000"/>
          </a:xfrm>
          <a:solidFill>
            <a:schemeClr val="bg1">
              <a:lumMod val="65000"/>
              <a:lumOff val="3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443" y="2360255"/>
            <a:ext cx="5776646" cy="1178032"/>
          </a:xfrm>
        </p:spPr>
        <p:txBody>
          <a:bodyPr bIns="0" anchor="b">
            <a:normAutofit/>
          </a:bodyPr>
          <a:lstStyle>
            <a:lvl1pPr>
              <a:defRPr sz="3600">
                <a:solidFill>
                  <a:srgbClr val="FFFE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443" y="3545012"/>
            <a:ext cx="5776646" cy="127419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4/22/2025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5942203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828377" y="320040"/>
            <a:ext cx="914400" cy="32004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65573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1161" y="2358391"/>
            <a:ext cx="3498667" cy="2456485"/>
          </a:xfrm>
          <a:prstGeom prst="rect">
            <a:avLst/>
          </a:prstGeom>
        </p:spPr>
        <p:txBody>
          <a:bodyPr vert="horz" lIns="228600" tIns="228600" rIns="228600" bIns="22860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34982" y="794719"/>
            <a:ext cx="5950036" cy="52570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6</a:t>
            </a:r>
          </a:p>
          <a:p>
            <a:pPr lvl="6"/>
            <a:r>
              <a:rPr lang="en-US" dirty="0"/>
              <a:t>7</a:t>
            </a:r>
          </a:p>
          <a:p>
            <a:pPr lvl="7"/>
            <a:r>
              <a:rPr lang="en-US" dirty="0"/>
              <a:t>8</a:t>
            </a:r>
          </a:p>
          <a:p>
            <a:pPr lvl="8"/>
            <a:r>
              <a:rPr lang="en-US" dirty="0"/>
              <a:t>9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04672" y="320040"/>
            <a:ext cx="36576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4/22/2025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4672" y="6227064"/>
            <a:ext cx="10588752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320040"/>
            <a:ext cx="9144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02085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</p:sldLayoutIdLst>
  <p:txStyles>
    <p:titleStyle>
      <a:lvl1pPr algn="ctr" defTabSz="914400" rtl="0" eaLnBrk="1" latinLnBrk="0" hangingPunct="1">
        <a:lnSpc>
          <a:spcPct val="85000"/>
        </a:lnSpc>
        <a:spcBef>
          <a:spcPct val="0"/>
        </a:spcBef>
        <a:buNone/>
        <a:defRPr sz="4000" b="0" i="0" kern="1200" cap="none" spc="-15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4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8.xml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12" Type="http://schemas.openxmlformats.org/officeDocument/2006/relationships/image" Target="../media/image3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7.xml"/><Relationship Id="rId11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10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Relationship Id="rId9" Type="http://schemas.openxmlformats.org/officeDocument/2006/relationships/diagramLayout" Target="../diagrams/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8.xml"/><Relationship Id="rId13" Type="http://schemas.openxmlformats.org/officeDocument/2006/relationships/hyperlink" Target="https://onlinetestpad.com/ru/test/542479-logarifm-i-ego-svojstva" TargetMode="External"/><Relationship Id="rId3" Type="http://schemas.openxmlformats.org/officeDocument/2006/relationships/image" Target="../media/image35.png"/><Relationship Id="rId7" Type="http://schemas.openxmlformats.org/officeDocument/2006/relationships/diagramLayout" Target="../diagrams/layout8.xml"/><Relationship Id="rId12" Type="http://schemas.openxmlformats.org/officeDocument/2006/relationships/image" Target="../media/image3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Relationship Id="rId6" Type="http://schemas.openxmlformats.org/officeDocument/2006/relationships/diagramData" Target="../diagrams/data9.xml"/><Relationship Id="rId11" Type="http://schemas.openxmlformats.org/officeDocument/2006/relationships/image" Target="../media/image37.png"/><Relationship Id="rId5" Type="http://schemas.openxmlformats.org/officeDocument/2006/relationships/image" Target="../media/image11.png"/><Relationship Id="rId15" Type="http://schemas.openxmlformats.org/officeDocument/2006/relationships/image" Target="../media/image40.png"/><Relationship Id="rId10" Type="http://schemas.microsoft.com/office/2007/relationships/diagramDrawing" Target="../diagrams/drawing8.xml"/><Relationship Id="rId4" Type="http://schemas.openxmlformats.org/officeDocument/2006/relationships/image" Target="../media/image36.png"/><Relationship Id="rId9" Type="http://schemas.openxmlformats.org/officeDocument/2006/relationships/diagramColors" Target="../diagrams/colors8.xml"/><Relationship Id="rId14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13" Type="http://schemas.openxmlformats.org/officeDocument/2006/relationships/image" Target="../media/image20.png"/><Relationship Id="rId3" Type="http://schemas.openxmlformats.org/officeDocument/2006/relationships/image" Target="../media/image13.png"/><Relationship Id="rId7" Type="http://schemas.openxmlformats.org/officeDocument/2006/relationships/diagramColors" Target="../diagrams/colors1.xml"/><Relationship Id="rId12" Type="http://schemas.openxmlformats.org/officeDocument/2006/relationships/hyperlink" Target="https://learningapps.org/display?v=p84tgq7n5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6" Type="http://schemas.openxmlformats.org/officeDocument/2006/relationships/diagramQuickStyle" Target="../diagrams/quickStyle1.xml"/><Relationship Id="rId11" Type="http://schemas.openxmlformats.org/officeDocument/2006/relationships/image" Target="../media/image19.png"/><Relationship Id="rId5" Type="http://schemas.openxmlformats.org/officeDocument/2006/relationships/diagramLayout" Target="../diagrams/layout1.xml"/><Relationship Id="rId15" Type="http://schemas.openxmlformats.org/officeDocument/2006/relationships/image" Target="../media/image21.png"/><Relationship Id="rId10" Type="http://schemas.openxmlformats.org/officeDocument/2006/relationships/image" Target="../media/image18.png"/><Relationship Id="rId4" Type="http://schemas.openxmlformats.org/officeDocument/2006/relationships/diagramData" Target="../diagrams/data1.xml"/><Relationship Id="rId9" Type="http://schemas.openxmlformats.org/officeDocument/2006/relationships/image" Target="../media/image17.png"/><Relationship Id="rId1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3" Type="http://schemas.openxmlformats.org/officeDocument/2006/relationships/image" Target="../media/image22.png"/><Relationship Id="rId7" Type="http://schemas.openxmlformats.org/officeDocument/2006/relationships/diagramLayout" Target="../diagrams/layout2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6" Type="http://schemas.openxmlformats.org/officeDocument/2006/relationships/diagramData" Target="../diagrams/data2.xml"/><Relationship Id="rId11" Type="http://schemas.openxmlformats.org/officeDocument/2006/relationships/image" Target="../media/image11.png"/><Relationship Id="rId5" Type="http://schemas.openxmlformats.org/officeDocument/2006/relationships/image" Target="../media/image24.png"/><Relationship Id="rId10" Type="http://schemas.microsoft.com/office/2007/relationships/diagramDrawing" Target="../diagrams/drawing2.xml"/><Relationship Id="rId4" Type="http://schemas.openxmlformats.org/officeDocument/2006/relationships/image" Target="../media/image23.png"/><Relationship Id="rId9" Type="http://schemas.openxmlformats.org/officeDocument/2006/relationships/diagramColors" Target="../diagrams/colors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26.png"/><Relationship Id="rId7" Type="http://schemas.openxmlformats.org/officeDocument/2006/relationships/diagramQuickStyle" Target="../diagrams/quickStyle3.xm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8.xml"/><Relationship Id="rId6" Type="http://schemas.openxmlformats.org/officeDocument/2006/relationships/diagramLayout" Target="../diagrams/layout3.xml"/><Relationship Id="rId11" Type="http://schemas.openxmlformats.org/officeDocument/2006/relationships/image" Target="../media/image11.png"/><Relationship Id="rId5" Type="http://schemas.openxmlformats.org/officeDocument/2006/relationships/diagramData" Target="../diagrams/data3.xml"/><Relationship Id="rId10" Type="http://schemas.openxmlformats.org/officeDocument/2006/relationships/image" Target="../media/image12.png"/><Relationship Id="rId4" Type="http://schemas.openxmlformats.org/officeDocument/2006/relationships/image" Target="../media/image27.png"/><Relationship Id="rId9" Type="http://schemas.microsoft.com/office/2007/relationships/diagramDrawing" Target="../diagrams/drawing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4.xml"/><Relationship Id="rId3" Type="http://schemas.openxmlformats.org/officeDocument/2006/relationships/image" Target="../media/image29.png"/><Relationship Id="rId7" Type="http://schemas.openxmlformats.org/officeDocument/2006/relationships/diagramQuickStyle" Target="../diagrams/quickStyle4.xm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8.xml"/><Relationship Id="rId6" Type="http://schemas.openxmlformats.org/officeDocument/2006/relationships/diagramLayout" Target="../diagrams/layout4.xml"/><Relationship Id="rId11" Type="http://schemas.openxmlformats.org/officeDocument/2006/relationships/image" Target="../media/image12.png"/><Relationship Id="rId5" Type="http://schemas.openxmlformats.org/officeDocument/2006/relationships/diagramData" Target="../diagrams/data4.xml"/><Relationship Id="rId10" Type="http://schemas.openxmlformats.org/officeDocument/2006/relationships/image" Target="../media/image11.png"/><Relationship Id="rId4" Type="http://schemas.openxmlformats.org/officeDocument/2006/relationships/image" Target="../media/image30.png"/><Relationship Id="rId9" Type="http://schemas.microsoft.com/office/2007/relationships/diagramDrawing" Target="../diagrams/drawing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Понятие логарифма.</a:t>
            </a:r>
            <a:b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Основные свойства логарифма.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898391" y="4153702"/>
            <a:ext cx="5540760" cy="1096899"/>
          </a:xfrm>
        </p:spPr>
        <p:txBody>
          <a:bodyPr>
            <a:normAutofit/>
          </a:bodyPr>
          <a:lstStyle/>
          <a:p>
            <a:r>
              <a:rPr lang="ru-RU" sz="2400" i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Синишина</a:t>
            </a:r>
            <a:r>
              <a:rPr lang="ru-RU" sz="2400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Ирина Вячеславовна</a:t>
            </a:r>
          </a:p>
          <a:p>
            <a:r>
              <a:rPr lang="ru-RU" sz="2400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КГА </a:t>
            </a:r>
            <a:r>
              <a:rPr lang="ru-RU" sz="2400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ГАСКК МЦК</a:t>
            </a:r>
            <a:endParaRPr lang="ru-RU" sz="2400" i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221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логарифма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780" y="72652"/>
            <a:ext cx="1432684" cy="148755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774388" y="156356"/>
            <a:ext cx="720261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Логарифмы находят широкое применение в различных областях </a:t>
            </a:r>
            <a:endParaRPr lang="ru-RU" dirty="0" smtClean="0"/>
          </a:p>
          <a:p>
            <a:r>
              <a:rPr lang="ru-RU" dirty="0" smtClean="0"/>
              <a:t>и </a:t>
            </a:r>
            <a:r>
              <a:rPr lang="ru-RU" dirty="0"/>
              <a:t>тесно связаны с рядом профессий и специальностей. </a:t>
            </a:r>
          </a:p>
          <a:p>
            <a:r>
              <a:rPr lang="ru-RU" dirty="0" smtClean="0"/>
              <a:t>Рассмотрим </a:t>
            </a:r>
            <a:r>
              <a:rPr lang="ru-RU" dirty="0"/>
              <a:t>несколько </a:t>
            </a:r>
            <a:r>
              <a:rPr lang="ru-RU" dirty="0" smtClean="0"/>
              <a:t>задач</a:t>
            </a:r>
            <a:r>
              <a:rPr lang="ru-RU" dirty="0"/>
              <a:t>, демонстрирующих связь логарифмов с будущими профессиями.</a:t>
            </a:r>
          </a:p>
          <a:p>
            <a:endParaRPr lang="ru-RU" dirty="0"/>
          </a:p>
        </p:txBody>
      </p:sp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3102911665"/>
              </p:ext>
            </p:extLst>
          </p:nvPr>
        </p:nvGraphicFramePr>
        <p:xfrm>
          <a:off x="4925297" y="1633684"/>
          <a:ext cx="6900799" cy="49055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265375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логарифма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780" y="72652"/>
            <a:ext cx="1432684" cy="148755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774388" y="156356"/>
            <a:ext cx="720261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Логарифмы находят широкое применение в различных областях </a:t>
            </a:r>
            <a:endParaRPr lang="ru-RU" dirty="0" smtClean="0"/>
          </a:p>
          <a:p>
            <a:r>
              <a:rPr lang="ru-RU" dirty="0" smtClean="0"/>
              <a:t>и </a:t>
            </a:r>
            <a:r>
              <a:rPr lang="ru-RU" dirty="0"/>
              <a:t>тесно связаны с рядом профессий и специальностей. </a:t>
            </a:r>
          </a:p>
          <a:p>
            <a:r>
              <a:rPr lang="ru-RU" dirty="0" smtClean="0"/>
              <a:t>Рассмотрим </a:t>
            </a:r>
            <a:r>
              <a:rPr lang="ru-RU" dirty="0"/>
              <a:t>несколько </a:t>
            </a:r>
            <a:r>
              <a:rPr lang="ru-RU" dirty="0" smtClean="0"/>
              <a:t>задач</a:t>
            </a:r>
            <a:r>
              <a:rPr lang="ru-RU" dirty="0"/>
              <a:t>, демонстрирующих связь логарифмов с будущими профессиями.</a:t>
            </a:r>
          </a:p>
          <a:p>
            <a:endParaRPr lang="ru-RU" dirty="0"/>
          </a:p>
        </p:txBody>
      </p:sp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2644952126"/>
              </p:ext>
            </p:extLst>
          </p:nvPr>
        </p:nvGraphicFramePr>
        <p:xfrm>
          <a:off x="5076208" y="1633684"/>
          <a:ext cx="6900799" cy="49467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76409" y="4806367"/>
            <a:ext cx="4318906" cy="742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005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логарифма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780" y="72652"/>
            <a:ext cx="1432684" cy="148755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774388" y="156356"/>
            <a:ext cx="720261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Логарифмы находят широкое применение в различных областях </a:t>
            </a:r>
            <a:endParaRPr lang="ru-RU" dirty="0" smtClean="0"/>
          </a:p>
          <a:p>
            <a:r>
              <a:rPr lang="ru-RU" dirty="0" smtClean="0"/>
              <a:t>и </a:t>
            </a:r>
            <a:r>
              <a:rPr lang="ru-RU" dirty="0"/>
              <a:t>тесно связаны с рядом профессий и специальностей. </a:t>
            </a:r>
          </a:p>
          <a:p>
            <a:r>
              <a:rPr lang="ru-RU" dirty="0" smtClean="0"/>
              <a:t>Рассмотрим </a:t>
            </a:r>
            <a:r>
              <a:rPr lang="ru-RU" dirty="0"/>
              <a:t>несколько </a:t>
            </a:r>
            <a:r>
              <a:rPr lang="ru-RU" dirty="0" smtClean="0"/>
              <a:t>задач</a:t>
            </a:r>
            <a:r>
              <a:rPr lang="ru-RU" dirty="0"/>
              <a:t>, демонстрирующих связь логарифмов с будущими профессиями.</a:t>
            </a:r>
          </a:p>
          <a:p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Схема 8"/>
              <p:cNvGraphicFramePr/>
              <p:nvPr>
                <p:extLst>
                  <p:ext uri="{D42A27DB-BD31-4B8C-83A1-F6EECF244321}">
                    <p14:modId xmlns:p14="http://schemas.microsoft.com/office/powerpoint/2010/main" val="1109898076"/>
                  </p:ext>
                </p:extLst>
              </p:nvPr>
            </p:nvGraphicFramePr>
            <p:xfrm>
              <a:off x="5166015" y="1690834"/>
              <a:ext cx="6900799" cy="4946730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3" r:lo="rId4" r:qs="rId5" r:cs="rId6"/>
              </a:graphicData>
            </a:graphic>
          </p:graphicFrame>
        </mc:Choice>
        <mc:Fallback xmlns="">
          <p:graphicFrame>
            <p:nvGraphicFramePr>
              <p:cNvPr id="9" name="Схема 8"/>
              <p:cNvGraphicFramePr/>
              <p:nvPr>
                <p:extLst>
                  <p:ext uri="{D42A27DB-BD31-4B8C-83A1-F6EECF244321}">
                    <p14:modId xmlns:p14="http://schemas.microsoft.com/office/powerpoint/2010/main" val="1109898076"/>
                  </p:ext>
                </p:extLst>
              </p:nvPr>
            </p:nvGraphicFramePr>
            <p:xfrm>
              <a:off x="5166015" y="1690834"/>
              <a:ext cx="6900799" cy="4946730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8" r:lo="rId9" r:qs="rId10" r:cs="rId11"/>
              </a:graphicData>
            </a:graphic>
          </p:graphicFrame>
        </mc:Fallback>
      </mc:AlternateContent>
      <p:pic>
        <p:nvPicPr>
          <p:cNvPr id="7" name="Рисунок 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073369" y="4960482"/>
            <a:ext cx="5372100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416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2404" y="114898"/>
            <a:ext cx="658425" cy="65232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269076" y="2713022"/>
            <a:ext cx="287066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Контрольно-рефлексивный этап</a:t>
            </a:r>
            <a:endParaRPr lang="ru-RU"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43961" t="4220" r="1151"/>
          <a:stretch/>
        </p:blipFill>
        <p:spPr>
          <a:xfrm>
            <a:off x="8504929" y="303698"/>
            <a:ext cx="3607046" cy="287176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0829" y="782663"/>
            <a:ext cx="2564100" cy="193035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7158" y="114898"/>
            <a:ext cx="1432684" cy="1487553"/>
          </a:xfrm>
          <a:prstGeom prst="rect">
            <a:avLst/>
          </a:prstGeom>
        </p:spPr>
      </p:pic>
      <p:graphicFrame>
        <p:nvGraphicFramePr>
          <p:cNvPr id="15" name="Схема 14"/>
          <p:cNvGraphicFramePr/>
          <p:nvPr>
            <p:extLst>
              <p:ext uri="{D42A27DB-BD31-4B8C-83A1-F6EECF244321}">
                <p14:modId xmlns:p14="http://schemas.microsoft.com/office/powerpoint/2010/main" val="1752375897"/>
              </p:ext>
            </p:extLst>
          </p:nvPr>
        </p:nvGraphicFramePr>
        <p:xfrm>
          <a:off x="6367059" y="61849"/>
          <a:ext cx="5216300" cy="3693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11"/>
          <a:srcRect t="26965" r="561" b="11376"/>
          <a:stretch/>
        </p:blipFill>
        <p:spPr>
          <a:xfrm>
            <a:off x="5029460" y="3284538"/>
            <a:ext cx="2585747" cy="540327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059488" y="4157202"/>
            <a:ext cx="1767993" cy="1097375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1919750" y="5280449"/>
            <a:ext cx="6096000" cy="135421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13"/>
              </a:rPr>
              <a:t>https://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3"/>
              </a:rPr>
              <a:t>onlinetestpad.com/ru/test/542479-logarifm-i-ego-svojstva</a:t>
            </a:r>
            <a:endParaRPr lang="ru-RU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677184" y="3175462"/>
            <a:ext cx="2906175" cy="193392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9241971" y="4754078"/>
            <a:ext cx="2065564" cy="1880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273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Мотивационно-полагающий этап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3497" y="1704109"/>
            <a:ext cx="4182998" cy="3136255"/>
          </a:xfrm>
        </p:spPr>
        <p:txBody>
          <a:bodyPr>
            <a:normAutofit fontScale="70000" lnSpcReduction="20000"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16 веке  система вычислений и техника была слабо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развита 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Логарифмы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появились как средство для упрощения вычислений. Это связано с необходимостью  проведения большого объема приближенных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вычислений в ходе решения практических задач, и в первую очередь задач 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астрономии (в частности, при определении положения судов по звездам и по Солнцу)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974813" y="3244334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974813" y="3244334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974813" y="3244334"/>
            <a:ext cx="300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  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82892" y="140780"/>
            <a:ext cx="1477323" cy="1380449"/>
          </a:xfrm>
          <a:prstGeom prst="rect">
            <a:avLst/>
          </a:prstGeom>
        </p:spPr>
      </p:pic>
      <p:sp>
        <p:nvSpPr>
          <p:cNvPr id="11" name="Горизонтальный свиток 10"/>
          <p:cNvSpPr/>
          <p:nvPr/>
        </p:nvSpPr>
        <p:spPr>
          <a:xfrm>
            <a:off x="789708" y="5443592"/>
            <a:ext cx="3965172" cy="117209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Джон Непер  (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1550—1617) 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термина "Логарифм"</a:t>
            </a:r>
          </a:p>
        </p:txBody>
      </p:sp>
      <p:sp>
        <p:nvSpPr>
          <p:cNvPr id="14" name="Горизонтальный свиток 13"/>
          <p:cNvSpPr/>
          <p:nvPr/>
        </p:nvSpPr>
        <p:spPr>
          <a:xfrm>
            <a:off x="6261257" y="5407958"/>
            <a:ext cx="4990477" cy="117209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Производили вычисления логарифма</a:t>
            </a:r>
          </a:p>
          <a:p>
            <a:pPr algn="ctr"/>
            <a:r>
              <a:rPr lang="ru-RU" dirty="0" smtClean="0"/>
              <a:t> </a:t>
            </a:r>
            <a:r>
              <a:rPr lang="ru-RU" dirty="0"/>
              <a:t>с помощью палочек Непера и </a:t>
            </a:r>
            <a:r>
              <a:rPr lang="ru-RU" dirty="0" smtClean="0"/>
              <a:t>логарифмической линейки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5974813" y="3244334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 </a:t>
            </a: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16743" y="2212544"/>
            <a:ext cx="1806675" cy="1985242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7847216" y="4339685"/>
            <a:ext cx="40316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1614год</a:t>
            </a:r>
          </a:p>
          <a:p>
            <a:pPr algn="ctr"/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публикация сочинения </a:t>
            </a:r>
            <a:endParaRPr lang="ru-RU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Описание удивительной таблицы логарифмов"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3092335" y="228166"/>
            <a:ext cx="734013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Изобретение логарифмов, сократив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вычисления нескольких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месяцев в труд нескольких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дней ,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словно удваивает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жизнь астрономов.</a:t>
            </a:r>
          </a:p>
          <a:p>
            <a:pPr algn="r"/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П.С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Лаплас</a:t>
            </a:r>
          </a:p>
        </p:txBody>
      </p:sp>
    </p:spTree>
    <p:extLst>
      <p:ext uri="{BB962C8B-B14F-4D97-AF65-F5344CB8AC3E}">
        <p14:creationId xmlns:p14="http://schemas.microsoft.com/office/powerpoint/2010/main" val="855634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8631" y="2228157"/>
            <a:ext cx="3501197" cy="1924050"/>
          </a:xfrm>
        </p:spPr>
        <p:txBody>
          <a:bodyPr>
            <a:no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Мотивационно-полагающий этап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130981" y="1693112"/>
            <a:ext cx="5748252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</a:rPr>
              <a:t>Цель: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познакомиться с понятием 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«Логарифм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 с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основным 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логарифмическим тождеством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свойствами логарифмов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r="5290" b="41440"/>
          <a:stretch/>
        </p:blipFill>
        <p:spPr>
          <a:xfrm>
            <a:off x="763940" y="87880"/>
            <a:ext cx="1430437" cy="148473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6130981" y="3532909"/>
            <a:ext cx="557333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Задачи:</a:t>
            </a: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Ввести понятие «логарифм»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познакомиться со свойствами логарифмов; научиться применять свойства логарифмов для вычисления значений и преобразования логарифмических 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выражений, решение задач с профессиональной направленностью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39210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8631" y="2352026"/>
            <a:ext cx="3501197" cy="1704586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Операционно- деятельностный этап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45760" y="255528"/>
            <a:ext cx="39165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Выберите уравнения, имеющие единственный корень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8937" y="1290165"/>
            <a:ext cx="1657350" cy="2886075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6542116" y="3363247"/>
            <a:ext cx="52453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решить последнее уравнение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Чтобы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решить данное уравнение было введено новое понятие- логарифм числа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436" y="1014830"/>
            <a:ext cx="4879571" cy="226970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60599" y="1178858"/>
            <a:ext cx="621075" cy="440542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6941127" y="2277687"/>
            <a:ext cx="615142" cy="290946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61927" y="4377700"/>
            <a:ext cx="1033692" cy="99618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42116" y="4383367"/>
            <a:ext cx="3126076" cy="99443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/>
              <p:cNvSpPr txBox="1"/>
              <p:nvPr/>
            </p:nvSpPr>
            <p:spPr>
              <a:xfrm>
                <a:off x="407325" y="5427681"/>
                <a:ext cx="4732940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b="1" i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Логарифмом </a:t>
                </a:r>
                <a:r>
                  <a:rPr lang="en-US" b="1" i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b&gt;0</a:t>
                </a:r>
                <a:r>
                  <a:rPr lang="ru-RU" b="1" i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а</a:t>
                </a:r>
                <a14:m>
                  <m:oMath xmlns:m="http://schemas.openxmlformats.org/officeDocument/2006/math">
                    <m:r>
                      <a:rPr lang="ru-RU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≠</m:t>
                    </m:r>
                  </m:oMath>
                </a14:m>
                <a:r>
                  <a:rPr lang="ru-RU" b="1" i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1, </a:t>
                </a:r>
                <a:r>
                  <a:rPr lang="ru-RU" b="1" dirty="0" smtClean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называют</a:t>
                </a:r>
                <a:endParaRPr lang="ru-RU" b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algn="ctr"/>
                <a:r>
                  <a:rPr lang="ru-RU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</a:t>
                </a:r>
                <a:r>
                  <a:rPr lang="ru-RU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оказатель степени, в которую нужно </a:t>
                </a:r>
              </a:p>
              <a:p>
                <a:pPr algn="ctr"/>
                <a:r>
                  <a:rPr lang="ru-RU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возвести число  </a:t>
                </a:r>
                <a:r>
                  <a:rPr lang="en-US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ru-RU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чтобы получить </a:t>
                </a:r>
              </a:p>
              <a:p>
                <a:pPr algn="ctr"/>
                <a:r>
                  <a:rPr lang="ru-RU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число </a:t>
                </a:r>
                <a:r>
                  <a:rPr lang="en-US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</a:t>
                </a:r>
                <a:endParaRPr lang="ru-RU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25" y="5427681"/>
                <a:ext cx="4732940" cy="1200329"/>
              </a:xfrm>
              <a:prstGeom prst="rect">
                <a:avLst/>
              </a:prstGeom>
              <a:blipFill>
                <a:blip r:embed="rId7"/>
                <a:stretch>
                  <a:fillRect t="-2538" b="-710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8" name="Рисунок 2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922932" y="5576471"/>
            <a:ext cx="2666577" cy="1110299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88631" y="158082"/>
            <a:ext cx="1432684" cy="1487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02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Простейшие </a:t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свойства логарифмов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1061" y="3405651"/>
            <a:ext cx="658425" cy="65232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5267" y="5175991"/>
            <a:ext cx="4083613" cy="925551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4"/>
          <a:srcRect l="1" t="1674" r="-188" b="6893"/>
          <a:stretch/>
        </p:blipFill>
        <p:spPr>
          <a:xfrm>
            <a:off x="6616731" y="199505"/>
            <a:ext cx="4173190" cy="914309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6096000" y="1219274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Чтобы вычислить логарифм - нужно ответить на вопрос: в какую степень следует возвести основание, чтобы получить аргумент?</a:t>
            </a: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5"/>
          <a:srcRect t="11581" r="154" b="6758"/>
          <a:stretch/>
        </p:blipFill>
        <p:spPr>
          <a:xfrm>
            <a:off x="6096000" y="2248064"/>
            <a:ext cx="5403763" cy="1205345"/>
          </a:xfrm>
          <a:prstGeom prst="rect">
            <a:avLst/>
          </a:prstGeom>
        </p:spPr>
      </p:pic>
      <p:sp>
        <p:nvSpPr>
          <p:cNvPr id="21" name="Прямоугольник 20"/>
          <p:cNvSpPr/>
          <p:nvPr/>
        </p:nvSpPr>
        <p:spPr>
          <a:xfrm>
            <a:off x="6059487" y="3423399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Логарифм по основанию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называют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десятичным логарифмом   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lgb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059487" y="4040232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Логарифм по основанию е, где е  — иррациональное число, приближенно равное 2,7, называют натуральным логарифмом </a:t>
            </a:r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55281" y="4686563"/>
            <a:ext cx="1620981" cy="2125472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5267" y="91652"/>
            <a:ext cx="1432684" cy="1487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067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Простейшие </a:t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свойства логарифмов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1063" y="1711586"/>
            <a:ext cx="658425" cy="65232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5267" y="5175991"/>
            <a:ext cx="4083613" cy="925551"/>
          </a:xfrm>
          <a:prstGeom prst="rect">
            <a:avLst/>
          </a:prstGeom>
        </p:spPr>
      </p:pic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1129229436"/>
              </p:ext>
            </p:extLst>
          </p:nvPr>
        </p:nvGraphicFramePr>
        <p:xfrm>
          <a:off x="6096001" y="266008"/>
          <a:ext cx="5965766" cy="13551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9"/>
          <a:srcRect r="9256" b="6842"/>
          <a:stretch/>
        </p:blipFill>
        <p:spPr>
          <a:xfrm>
            <a:off x="6059488" y="1633356"/>
            <a:ext cx="1751214" cy="94489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212975" y="1819734"/>
            <a:ext cx="1876684" cy="75852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433474" y="1713133"/>
            <a:ext cx="1497280" cy="891713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6660485" y="5736169"/>
            <a:ext cx="5270269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12"/>
              </a:rPr>
              <a:t>https://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2"/>
              </a:rPr>
              <a:t>learningapps.org/display?v=p84tgq7n5</a:t>
            </a:r>
            <a:endParaRPr lang="en-US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926888" y="3067396"/>
            <a:ext cx="4031613" cy="2544777"/>
          </a:xfrm>
          <a:prstGeom prst="rect">
            <a:avLst/>
          </a:prstGeom>
        </p:spPr>
      </p:pic>
      <p:sp>
        <p:nvSpPr>
          <p:cNvPr id="25" name="Горизонтальный свиток 24"/>
          <p:cNvSpPr/>
          <p:nvPr/>
        </p:nvSpPr>
        <p:spPr>
          <a:xfrm>
            <a:off x="4897681" y="3298943"/>
            <a:ext cx="1751213" cy="1075372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Проверь себя!</a:t>
            </a:r>
            <a:endParaRPr lang="ru-RU" dirty="0"/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25267" y="133601"/>
            <a:ext cx="1432684" cy="148755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949304" y="4519739"/>
            <a:ext cx="1753590" cy="173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6846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7601" y="2337411"/>
            <a:ext cx="3500828" cy="983932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Логарифм произведения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1063" y="3284538"/>
            <a:ext cx="658425" cy="65232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r="13197"/>
          <a:stretch/>
        </p:blipFill>
        <p:spPr>
          <a:xfrm>
            <a:off x="6281141" y="452232"/>
            <a:ext cx="5743685" cy="75850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1141" y="1242036"/>
            <a:ext cx="4991100" cy="219075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80290" y="4081549"/>
            <a:ext cx="2511384" cy="2317604"/>
          </a:xfrm>
          <a:prstGeom prst="rect">
            <a:avLst/>
          </a:prstGeom>
        </p:spPr>
      </p:pic>
      <p:graphicFrame>
        <p:nvGraphicFramePr>
          <p:cNvPr id="13" name="Схема 12"/>
          <p:cNvGraphicFramePr/>
          <p:nvPr>
            <p:extLst>
              <p:ext uri="{D42A27DB-BD31-4B8C-83A1-F6EECF244321}">
                <p14:modId xmlns:p14="http://schemas.microsoft.com/office/powerpoint/2010/main" val="2565809169"/>
              </p:ext>
            </p:extLst>
          </p:nvPr>
        </p:nvGraphicFramePr>
        <p:xfrm>
          <a:off x="6500049" y="3464089"/>
          <a:ext cx="3071867" cy="3693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pic>
        <p:nvPicPr>
          <p:cNvPr id="15" name="Рисунок 1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99345" y="87705"/>
            <a:ext cx="1432684" cy="1487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166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8898" y="2301876"/>
            <a:ext cx="3866091" cy="982662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Логарифм частного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143105" y="362798"/>
            <a:ext cx="5942388" cy="78834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3105" y="1333385"/>
            <a:ext cx="3643745" cy="156377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95173" y="4243724"/>
            <a:ext cx="2587423" cy="2450793"/>
          </a:xfrm>
          <a:prstGeom prst="rect">
            <a:avLst/>
          </a:prstGeom>
        </p:spPr>
      </p:pic>
      <p:graphicFrame>
        <p:nvGraphicFramePr>
          <p:cNvPr id="14" name="Схема 13"/>
          <p:cNvGraphicFramePr/>
          <p:nvPr>
            <p:extLst>
              <p:ext uri="{D42A27DB-BD31-4B8C-83A1-F6EECF244321}">
                <p14:modId xmlns:p14="http://schemas.microsoft.com/office/powerpoint/2010/main" val="1732841649"/>
              </p:ext>
            </p:extLst>
          </p:nvPr>
        </p:nvGraphicFramePr>
        <p:xfrm>
          <a:off x="6301047" y="3483033"/>
          <a:ext cx="5644342" cy="5600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15" name="Рисунок 1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392260" y="3390783"/>
            <a:ext cx="658425" cy="652329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07658" y="75027"/>
            <a:ext cx="1432684" cy="1487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703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Логарифм степени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2492" y="351107"/>
            <a:ext cx="5586643" cy="63810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1973" y="1147155"/>
            <a:ext cx="2546039" cy="197112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91973" y="4179358"/>
            <a:ext cx="3291152" cy="2269163"/>
          </a:xfrm>
          <a:prstGeom prst="rect">
            <a:avLst/>
          </a:prstGeom>
        </p:spPr>
      </p:pic>
      <p:graphicFrame>
        <p:nvGraphicFramePr>
          <p:cNvPr id="14" name="Схема 13"/>
          <p:cNvGraphicFramePr/>
          <p:nvPr>
            <p:extLst>
              <p:ext uri="{D42A27DB-BD31-4B8C-83A1-F6EECF244321}">
                <p14:modId xmlns:p14="http://schemas.microsoft.com/office/powerpoint/2010/main" val="686551087"/>
              </p:ext>
            </p:extLst>
          </p:nvPr>
        </p:nvGraphicFramePr>
        <p:xfrm>
          <a:off x="6949440" y="3390658"/>
          <a:ext cx="3708995" cy="5163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16" name="Рисунок 1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91033" y="149842"/>
            <a:ext cx="1432684" cy="1487553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059488" y="3284538"/>
            <a:ext cx="658425" cy="652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643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tlas">
  <a:themeElements>
    <a:clrScheme name="Atlas">
      <a:dk1>
        <a:sysClr val="windowText" lastClr="000000"/>
      </a:dk1>
      <a:lt1>
        <a:sysClr val="window" lastClr="FFFFFF"/>
      </a:lt1>
      <a:dk2>
        <a:srgbClr val="454545"/>
      </a:dk2>
      <a:lt2>
        <a:srgbClr val="E0E0E0"/>
      </a:lt2>
      <a:accent1>
        <a:srgbClr val="78C30D"/>
      </a:accent1>
      <a:accent2>
        <a:srgbClr val="099B62"/>
      </a:accent2>
      <a:accent3>
        <a:srgbClr val="21CFDF"/>
      </a:accent3>
      <a:accent4>
        <a:srgbClr val="179FDF"/>
      </a:accent4>
      <a:accent5>
        <a:srgbClr val="E75710"/>
      </a:accent5>
      <a:accent6>
        <a:srgbClr val="F89C19"/>
      </a:accent6>
      <a:hlink>
        <a:srgbClr val="7CDE25"/>
      </a:hlink>
      <a:folHlink>
        <a:srgbClr val="BCE8A8"/>
      </a:folHlink>
    </a:clrScheme>
    <a:fontScheme name="Atlas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tla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alpha val="60000"/>
                <a:satMod val="109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0000"/>
            </a:schemeClr>
          </a:solidFill>
          <a:prstDash val="solid"/>
        </a:ln>
        <a:ln w="15875" cap="flat" cmpd="sng" algn="ctr">
          <a:solidFill>
            <a:schemeClr val="phClr">
              <a:shade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0" h="0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10000">
              <a:schemeClr val="phClr">
                <a:tint val="94000"/>
                <a:lumMod val="116000"/>
              </a:schemeClr>
            </a:gs>
            <a:gs pos="100000">
              <a:schemeClr val="phClr">
                <a:tint val="98000"/>
                <a:shade val="86000"/>
                <a:satMod val="90000"/>
                <a:lumMod val="88000"/>
              </a:schemeClr>
            </a:gs>
          </a:gsLst>
          <a:path path="circle">
            <a:fillToRect l="50000" t="15000" r="50000" b="169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tlas" id="{5156B0E4-0EB1-49FE-A26B-15F6F698AEC6}" vid="{C0EF0781-FB17-4F1F-B3B1-699933968CE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Атлас</Template>
  <TotalTime>294</TotalTime>
  <Words>651</Words>
  <Application>Microsoft Office PowerPoint</Application>
  <PresentationFormat>Широкоэкранный</PresentationFormat>
  <Paragraphs>78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Calibri Light</vt:lpstr>
      <vt:lpstr>Cambria Math</vt:lpstr>
      <vt:lpstr>Rockwell</vt:lpstr>
      <vt:lpstr>Times New Roman</vt:lpstr>
      <vt:lpstr>Wingdings</vt:lpstr>
      <vt:lpstr>Atlas</vt:lpstr>
      <vt:lpstr>Понятие логарифма.  Основные свойства логарифма.</vt:lpstr>
      <vt:lpstr>Мотивационно-полагающий этап </vt:lpstr>
      <vt:lpstr>Мотивационно-полагающий этап </vt:lpstr>
      <vt:lpstr>Операционно- деятельностный этап</vt:lpstr>
      <vt:lpstr>Простейшие  свойства логарифмов</vt:lpstr>
      <vt:lpstr>Простейшие  свойства логарифмов</vt:lpstr>
      <vt:lpstr>Логарифм произведения</vt:lpstr>
      <vt:lpstr>Логарифм частного</vt:lpstr>
      <vt:lpstr>Логарифм степени</vt:lpstr>
      <vt:lpstr>Применение логарифма</vt:lpstr>
      <vt:lpstr>Применение логарифма</vt:lpstr>
      <vt:lpstr>Применение логарифма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Решение систем линейных уравнений по формулам Крамера, матричный метод</dc:title>
  <dc:creator>Пользователь</dc:creator>
  <cp:lastModifiedBy>Пользователь</cp:lastModifiedBy>
  <cp:revision>39</cp:revision>
  <dcterms:created xsi:type="dcterms:W3CDTF">2022-09-13T07:06:37Z</dcterms:created>
  <dcterms:modified xsi:type="dcterms:W3CDTF">2025-04-22T02:24:04Z</dcterms:modified>
</cp:coreProperties>
</file>