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288"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02C268-DC1D-4A9D-BD59-8C85BE09D502}" type="datetimeFigureOut">
              <a:rPr lang="ru-RU" smtClean="0"/>
              <a:pPr/>
              <a:t>29.09.2021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7E3462-0B07-429E-9AB8-D776F64AC110}" type="slidenum">
              <a:rPr lang="ru-RU" smtClean="0"/>
              <a:pPr/>
              <a:t>‹#›</a:t>
            </a:fld>
            <a:endParaRPr lang="ru-RU"/>
          </a:p>
        </p:txBody>
      </p:sp>
    </p:spTree>
    <p:extLst>
      <p:ext uri="{BB962C8B-B14F-4D97-AF65-F5344CB8AC3E}">
        <p14:creationId xmlns:p14="http://schemas.microsoft.com/office/powerpoint/2010/main" val="12595191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C7E3462-0B07-429E-9AB8-D776F64AC110}" type="slidenum">
              <a:rPr lang="ru-RU" smtClean="0"/>
              <a:pPr/>
              <a:t>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29.09.2021</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29.09.2021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29.09.2021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29.09.2021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29.09.2021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29.09.2021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29.09.2021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29.09.2021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29.09.2021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29.09.2021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29.09.2021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newsfla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29.09.2021</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newsflash/>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ru.wikipedia.org/wiki/%D0%9F%D0%BE%D0%BB%D0%B8%D0%B3%D0%BE%D0%BD" TargetMode="External"/><Relationship Id="rId2" Type="http://schemas.openxmlformats.org/officeDocument/2006/relationships/hyperlink" Target="http://ru.wikipedia.org/wiki/%D0%A1%D0%B6%D0%B8%D0%B3%D0%B0%D0%BD%D0%B8%D0%B5"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hyperlink" Target="http://ru.wikipedia.org/wiki/%D0%91%D1%83%D0%BC%D0%B0%D0%B3%D0%B0" TargetMode="External"/><Relationship Id="rId7" Type="http://schemas.openxmlformats.org/officeDocument/2006/relationships/hyperlink" Target="http://ru.wikipedia.org/wiki/%D0%9F%D0%BB%D0%B0%D1%81%D1%82%D0%B8%D0%BA" TargetMode="External"/><Relationship Id="rId2" Type="http://schemas.openxmlformats.org/officeDocument/2006/relationships/hyperlink" Target="http://ru.wikipedia.org/wiki/%D0%A1%D1%82%D0%B5%D0%BA%D0%BB%D0%BE" TargetMode="External"/><Relationship Id="rId1" Type="http://schemas.openxmlformats.org/officeDocument/2006/relationships/slideLayout" Target="../slideLayouts/slideLayout2.xml"/><Relationship Id="rId6" Type="http://schemas.openxmlformats.org/officeDocument/2006/relationships/hyperlink" Target="http://ru.wikipedia.org/wiki/%D0%96%D0%B5%D0%BB%D0%B5%D0%B7%D0%BE" TargetMode="External"/><Relationship Id="rId5" Type="http://schemas.openxmlformats.org/officeDocument/2006/relationships/hyperlink" Target="http://ru.wikipedia.org/wiki/%D0%90%D1%81%D1%84%D0%B0%D0%BB%D1%8C%D1%82" TargetMode="External"/><Relationship Id="rId4" Type="http://schemas.openxmlformats.org/officeDocument/2006/relationships/hyperlink" Target="http://ru.wikipedia.org/wiki/%D0%90%D0%BB%D1%8E%D0%BC%D0%B8%D0%BD%D0%B8%D0%B9"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ru.wikipedia.org/wiki/%D0%9E%D1%82%D1%85%D0%BE%D0%B4" TargetMode="External"/><Relationship Id="rId2" Type="http://schemas.openxmlformats.org/officeDocument/2006/relationships/hyperlink" Target="http://ru.wikipedia.org/wiki/%D0%A2%D0%BE%D0%B2%D0%B0%D1%80"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hyperlink" Target="http://ru.wikipedia.org/wiki/%D0%A2%D0%B5%D0%BA%D1%81%D1%82%D0%B8%D0%BB%D1%8C"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ru.wikipedia.org/wiki/%D0%A1%D1%82%D0%B5%D0%BA%D0%BB%D0%BE" TargetMode="External"/><Relationship Id="rId5" Type="http://schemas.openxmlformats.org/officeDocument/2006/relationships/hyperlink" Target="http://ru.wikipedia.org/wiki/%D0%9F%D0%BB%D0%B0%D1%81%D1%82%D0%BC%D0%B0%D1%81%D1%81%D1%8B" TargetMode="External"/><Relationship Id="rId4" Type="http://schemas.openxmlformats.org/officeDocument/2006/relationships/hyperlink" Target="http://ru.wikipedia.org/wiki/%D0%A3%D0%BF%D0%B0%D0%BA%D0%BE%D0%B2%D0%BE%D1%87%D0%BD%D1%8B%D0%B5_%D0%BC%D0%B0%D1%82%D0%B5%D1%80%D0%B8%D0%B0%D0%BB%D1%8B"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Stefanddd\Рабочий стол\доклады\images.jpg"/>
          <p:cNvPicPr>
            <a:picLocks noChangeAspect="1" noChangeArrowheads="1"/>
          </p:cNvPicPr>
          <p:nvPr/>
        </p:nvPicPr>
        <p:blipFill>
          <a:blip r:embed="rId2" cstate="print"/>
          <a:srcRect/>
          <a:stretch>
            <a:fillRect/>
          </a:stretch>
        </p:blipFill>
        <p:spPr bwMode="auto">
          <a:xfrm>
            <a:off x="8882" y="0"/>
            <a:ext cx="9144000" cy="6858000"/>
          </a:xfrm>
          <a:prstGeom prst="rect">
            <a:avLst/>
          </a:prstGeom>
          <a:noFill/>
        </p:spPr>
      </p:pic>
      <p:sp>
        <p:nvSpPr>
          <p:cNvPr id="2" name="Заголовок 1"/>
          <p:cNvSpPr>
            <a:spLocks noGrp="1"/>
          </p:cNvSpPr>
          <p:nvPr>
            <p:ph type="ctrTitle"/>
          </p:nvPr>
        </p:nvSpPr>
        <p:spPr/>
        <p:txBody>
          <a:bodyPr>
            <a:noAutofit/>
          </a:bodyPr>
          <a:lstStyle/>
          <a:p>
            <a:pPr algn="ctr"/>
            <a:r>
              <a:rPr lang="ru-RU" sz="8000" dirty="0" smtClean="0">
                <a:solidFill>
                  <a:srgbClr val="FFFF00"/>
                </a:solidFill>
              </a:rPr>
              <a:t>Твердые        бытовые отходы</a:t>
            </a:r>
            <a:endParaRPr lang="ru-RU" sz="8000" dirty="0">
              <a:solidFill>
                <a:srgbClr val="FFFF00"/>
              </a:solidFill>
            </a:endParaRPr>
          </a:p>
        </p:txBody>
      </p:sp>
      <p:sp>
        <p:nvSpPr>
          <p:cNvPr id="3" name="Подзаголовок 2"/>
          <p:cNvSpPr>
            <a:spLocks noGrp="1"/>
          </p:cNvSpPr>
          <p:nvPr>
            <p:ph type="subTitle" idx="1"/>
          </p:nvPr>
        </p:nvSpPr>
        <p:spPr>
          <a:xfrm>
            <a:off x="1043608" y="4941168"/>
            <a:ext cx="7854696" cy="1752600"/>
          </a:xfrm>
        </p:spPr>
        <p:txBody>
          <a:bodyPr>
            <a:normAutofit fontScale="70000" lnSpcReduction="20000"/>
          </a:bodyPr>
          <a:lstStyle/>
          <a:p>
            <a:r>
              <a:rPr lang="ru-RU" dirty="0">
                <a:latin typeface="Times New Roman" panose="02020603050405020304" pitchFamily="18" charset="0"/>
                <a:cs typeface="Times New Roman" panose="02020603050405020304" pitchFamily="18" charset="0"/>
              </a:rPr>
              <a:t>Выполнил   </a:t>
            </a:r>
            <a:r>
              <a:rPr lang="ru-RU" dirty="0" err="1" smtClean="0">
                <a:latin typeface="Times New Roman" panose="02020603050405020304" pitchFamily="18" charset="0"/>
                <a:cs typeface="Times New Roman" panose="02020603050405020304" pitchFamily="18" charset="0"/>
              </a:rPr>
              <a:t>Красков</a:t>
            </a:r>
            <a:r>
              <a:rPr lang="ru-RU" dirty="0" smtClean="0">
                <a:latin typeface="Times New Roman" panose="02020603050405020304" pitchFamily="18" charset="0"/>
                <a:cs typeface="Times New Roman" panose="02020603050405020304" pitchFamily="18" charset="0"/>
              </a:rPr>
              <a:t> Никита</a:t>
            </a: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ученик 4 Д класса МАОУ СОШ №211 </a:t>
            </a:r>
          </a:p>
          <a:p>
            <a:r>
              <a:rPr lang="ru-RU" dirty="0">
                <a:latin typeface="Times New Roman" panose="02020603050405020304" pitchFamily="18" charset="0"/>
                <a:cs typeface="Times New Roman" panose="02020603050405020304" pitchFamily="18" charset="0"/>
              </a:rPr>
              <a:t>руководитель Волкова Ирина </a:t>
            </a:r>
            <a:r>
              <a:rPr lang="ru-RU" dirty="0" err="1" smtClean="0">
                <a:latin typeface="Times New Roman" panose="02020603050405020304" pitchFamily="18" charset="0"/>
                <a:cs typeface="Times New Roman" panose="02020603050405020304" pitchFamily="18" charset="0"/>
              </a:rPr>
              <a:t>Степо</a:t>
            </a: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учитель начальных классов </a:t>
            </a:r>
          </a:p>
          <a:p>
            <a:r>
              <a:rPr lang="ru-RU" dirty="0">
                <a:latin typeface="Times New Roman" panose="02020603050405020304" pitchFamily="18" charset="0"/>
                <a:cs typeface="Times New Roman" panose="02020603050405020304" pitchFamily="18" charset="0"/>
              </a:rPr>
              <a:t>высшей квалификационной категории</a:t>
            </a:r>
          </a:p>
          <a:p>
            <a:r>
              <a:rPr lang="ru-RU" dirty="0">
                <a:latin typeface="Times New Roman" panose="02020603050405020304" pitchFamily="18" charset="0"/>
                <a:cs typeface="Times New Roman" panose="02020603050405020304" pitchFamily="18" charset="0"/>
              </a:rPr>
              <a:t> </a:t>
            </a:r>
          </a:p>
          <a:p>
            <a:endParaRPr lang="ru-RU" dirty="0">
              <a:latin typeface="Times New Roman" panose="02020603050405020304" pitchFamily="18" charset="0"/>
              <a:cs typeface="Times New Roman" panose="02020603050405020304" pitchFamily="18" charset="0"/>
            </a:endParaRPr>
          </a:p>
        </p:txBody>
      </p:sp>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48680"/>
            <a:ext cx="8229600" cy="5775920"/>
          </a:xfrm>
        </p:spPr>
        <p:txBody>
          <a:bodyPr>
            <a:normAutofit/>
          </a:bodyPr>
          <a:lstStyle/>
          <a:p>
            <a:r>
              <a:rPr lang="ru-RU" b="1" dirty="0" smtClean="0"/>
              <a:t>б) Сжигание</a:t>
            </a:r>
            <a:endParaRPr lang="ru-RU" dirty="0" smtClean="0"/>
          </a:p>
          <a:p>
            <a:r>
              <a:rPr lang="ru-RU" dirty="0" smtClean="0"/>
              <a:t>Наиболее распространённым методом утилизации ТБО является </a:t>
            </a:r>
            <a:r>
              <a:rPr lang="ru-RU" u="sng" dirty="0" smtClean="0">
                <a:hlinkClick r:id="rId2" tooltip="Сжигание"/>
              </a:rPr>
              <a:t>сжигание</a:t>
            </a:r>
            <a:r>
              <a:rPr lang="ru-RU" dirty="0" smtClean="0"/>
              <a:t> с последующим захоронением золы на специальном </a:t>
            </a:r>
            <a:r>
              <a:rPr lang="ru-RU" u="sng" dirty="0" smtClean="0">
                <a:hlinkClick r:id="rId3" tooltip="Полигон"/>
              </a:rPr>
              <a:t>полигоне</a:t>
            </a:r>
            <a:r>
              <a:rPr lang="ru-RU" dirty="0" smtClean="0"/>
              <a:t>. Этот метод, помимо снижения объема и массы, позволяет получать дополнительные энергетические ресурсы, которые могут быть использованы для централизованного отопления и производства электроэнергии. </a:t>
            </a:r>
          </a:p>
          <a:p>
            <a:r>
              <a:rPr lang="ru-RU" dirty="0" smtClean="0"/>
              <a:t>К числу недостатков этого способа относится выделение в атмосферу вредных веществ.</a:t>
            </a:r>
          </a:p>
          <a:p>
            <a:endParaRPr lang="ru-RU" dirty="0"/>
          </a:p>
        </p:txBody>
      </p:sp>
    </p:spTree>
  </p:cSld>
  <p:clrMapOvr>
    <a:masterClrMapping/>
  </p:clrMapOvr>
  <p:transition>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536" y="548680"/>
            <a:ext cx="8229600" cy="5703912"/>
          </a:xfrm>
        </p:spPr>
        <p:txBody>
          <a:bodyPr>
            <a:normAutofit fontScale="92500"/>
          </a:bodyPr>
          <a:lstStyle/>
          <a:p>
            <a:r>
              <a:rPr lang="ru-RU" b="1" dirty="0" smtClean="0"/>
              <a:t>в) Биотермическое компостирование</a:t>
            </a:r>
            <a:endParaRPr lang="ru-RU" dirty="0" smtClean="0"/>
          </a:p>
          <a:p>
            <a:r>
              <a:rPr lang="ru-RU" dirty="0" smtClean="0"/>
              <a:t>Этот способ утилизации твердых бытовых отходов основан на естественных, но ускоренных реакциях трансформации мусора при доступе горячего воздуха температурой порядка 60°С. ТБО в результате превращается в компост. Однако для этого мусор должен быть очищен от крупных предметов, а также металлов, стекла, керамики, пластмассы, резины. Полученный мусор загружается в биотермические барабаны, где выдерживается в течение 2 суток с целью получения товарного продукта, после чего </a:t>
            </a:r>
            <a:r>
              <a:rPr lang="ru-RU" dirty="0" err="1" smtClean="0"/>
              <a:t>доизмельчается</a:t>
            </a:r>
            <a:r>
              <a:rPr lang="ru-RU" dirty="0" smtClean="0"/>
              <a:t> и складируется для дальнейшего использования в качестве компоста в сельском хозяйстве или </a:t>
            </a:r>
            <a:r>
              <a:rPr lang="ru-RU" dirty="0" err="1" smtClean="0"/>
              <a:t>биотоплива</a:t>
            </a:r>
            <a:r>
              <a:rPr lang="ru-RU" dirty="0" smtClean="0"/>
              <a:t> в топливной энергетике.</a:t>
            </a:r>
          </a:p>
          <a:p>
            <a:endParaRPr lang="ru-RU" dirty="0"/>
          </a:p>
        </p:txBody>
      </p:sp>
    </p:spTree>
  </p:cSld>
  <p:clrMapOvr>
    <a:masterClrMapping/>
  </p:clrMapOvr>
  <p:transition>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2808312"/>
          </a:xfrm>
        </p:spPr>
        <p:txBody>
          <a:bodyPr>
            <a:normAutofit lnSpcReduction="10000"/>
          </a:bodyPr>
          <a:lstStyle/>
          <a:p>
            <a:r>
              <a:rPr lang="ru-RU" b="1" dirty="0" smtClean="0"/>
              <a:t>г) </a:t>
            </a:r>
            <a:r>
              <a:rPr lang="ru-RU" b="1" dirty="0" err="1" smtClean="0"/>
              <a:t>Рециклинг</a:t>
            </a:r>
            <a:r>
              <a:rPr lang="ru-RU" b="1" dirty="0" smtClean="0"/>
              <a:t> </a:t>
            </a:r>
            <a:endParaRPr lang="ru-RU" dirty="0" smtClean="0"/>
          </a:p>
          <a:p>
            <a:r>
              <a:rPr lang="ru-RU" dirty="0" smtClean="0"/>
              <a:t>Переработка (вторичная переработка) – повторное использование или возвращение в оборот отходов производства. Наиболее распространена вторичная переработка таких материалов, как </a:t>
            </a:r>
            <a:r>
              <a:rPr lang="ru-RU" u="sng" dirty="0" smtClean="0">
                <a:hlinkClick r:id="rId2" tooltip="Стекло"/>
              </a:rPr>
              <a:t>стекло</a:t>
            </a:r>
            <a:r>
              <a:rPr lang="ru-RU" dirty="0" smtClean="0"/>
              <a:t>, </a:t>
            </a:r>
            <a:r>
              <a:rPr lang="ru-RU" u="sng" dirty="0" smtClean="0">
                <a:hlinkClick r:id="rId3" tooltip="Бумага"/>
              </a:rPr>
              <a:t>бумага</a:t>
            </a:r>
            <a:r>
              <a:rPr lang="ru-RU" dirty="0" smtClean="0"/>
              <a:t>, </a:t>
            </a:r>
            <a:r>
              <a:rPr lang="ru-RU" u="sng" dirty="0" smtClean="0">
                <a:hlinkClick r:id="rId4" tooltip="Алюминий"/>
              </a:rPr>
              <a:t>алюминий</a:t>
            </a:r>
            <a:r>
              <a:rPr lang="ru-RU" dirty="0" smtClean="0"/>
              <a:t>, </a:t>
            </a:r>
            <a:r>
              <a:rPr lang="ru-RU" u="sng" dirty="0" smtClean="0">
                <a:hlinkClick r:id="rId5" tooltip="Асфальт"/>
              </a:rPr>
              <a:t>асфальт</a:t>
            </a:r>
            <a:r>
              <a:rPr lang="ru-RU" dirty="0" smtClean="0"/>
              <a:t>, </a:t>
            </a:r>
            <a:r>
              <a:rPr lang="ru-RU" u="sng" dirty="0" smtClean="0">
                <a:hlinkClick r:id="rId6" tooltip="Железо"/>
              </a:rPr>
              <a:t>железо</a:t>
            </a:r>
            <a:r>
              <a:rPr lang="ru-RU" dirty="0" smtClean="0"/>
              <a:t>, ткани и различные виды </a:t>
            </a:r>
            <a:r>
              <a:rPr lang="ru-RU" u="sng" dirty="0" smtClean="0">
                <a:hlinkClick r:id="rId7" tooltip="Пластик"/>
              </a:rPr>
              <a:t>пластика</a:t>
            </a:r>
            <a:r>
              <a:rPr lang="ru-RU" dirty="0" smtClean="0"/>
              <a:t>.</a:t>
            </a:r>
          </a:p>
          <a:p>
            <a:pPr>
              <a:buNone/>
            </a:pPr>
            <a:endParaRPr lang="ru-RU" dirty="0" smtClean="0"/>
          </a:p>
        </p:txBody>
      </p:sp>
      <p:pic>
        <p:nvPicPr>
          <p:cNvPr id="28674" name="Picture 2" descr="https://encrypted-tbn3.gstatic.com/images?q=tbn:ANd9GcRE_59_PyZgENIjwJ8uevxECa8YRkD4As6MAqT_2Kd3k8WspZE1UA"/>
          <p:cNvPicPr>
            <a:picLocks noChangeAspect="1" noChangeArrowheads="1"/>
          </p:cNvPicPr>
          <p:nvPr/>
        </p:nvPicPr>
        <p:blipFill>
          <a:blip r:embed="rId8" cstate="print"/>
          <a:srcRect/>
          <a:stretch>
            <a:fillRect/>
          </a:stretch>
        </p:blipFill>
        <p:spPr bwMode="auto">
          <a:xfrm>
            <a:off x="2267744" y="3195182"/>
            <a:ext cx="4483199" cy="3358075"/>
          </a:xfrm>
          <a:prstGeom prst="rect">
            <a:avLst/>
          </a:prstGeom>
          <a:noFill/>
        </p:spPr>
      </p:pic>
    </p:spTree>
  </p:cSld>
  <p:clrMapOvr>
    <a:masterClrMapping/>
  </p:clrMapOvr>
  <p:transition>
    <p:diamon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s://encrypted-tbn0.gstatic.com/images?q=tbn:ANd9GcQ1OY1it0xSomyntcPA2Z8o8LYvL2684uz4F6OstDrtxd-AUVfP"/>
          <p:cNvPicPr>
            <a:picLocks noChangeAspect="1" noChangeArrowheads="1"/>
          </p:cNvPicPr>
          <p:nvPr/>
        </p:nvPicPr>
        <p:blipFill>
          <a:blip r:embed="rId2" cstate="print"/>
          <a:srcRect/>
          <a:stretch>
            <a:fillRect/>
          </a:stretch>
        </p:blipFill>
        <p:spPr bwMode="auto">
          <a:xfrm>
            <a:off x="1" y="8823"/>
            <a:ext cx="9144000" cy="6849177"/>
          </a:xfrm>
          <a:prstGeom prst="rect">
            <a:avLst/>
          </a:prstGeom>
          <a:noFill/>
        </p:spPr>
      </p:pic>
      <p:sp>
        <p:nvSpPr>
          <p:cNvPr id="3" name="Содержимое 2"/>
          <p:cNvSpPr>
            <a:spLocks noGrp="1"/>
          </p:cNvSpPr>
          <p:nvPr>
            <p:ph idx="1"/>
          </p:nvPr>
        </p:nvSpPr>
        <p:spPr/>
        <p:txBody>
          <a:bodyPr>
            <a:noAutofit/>
          </a:bodyPr>
          <a:lstStyle/>
          <a:p>
            <a:pPr>
              <a:buNone/>
            </a:pPr>
            <a:r>
              <a:rPr lang="ru-RU" sz="5400" dirty="0" smtClean="0"/>
              <a:t>  </a:t>
            </a:r>
            <a:r>
              <a:rPr lang="en-US" sz="5400" dirty="0" smtClean="0">
                <a:solidFill>
                  <a:srgbClr val="FFFF00"/>
                </a:solidFill>
              </a:rPr>
              <a:t>…</a:t>
            </a:r>
            <a:r>
              <a:rPr lang="ru-RU" sz="5400" dirty="0" smtClean="0">
                <a:solidFill>
                  <a:srgbClr val="FFFF00"/>
                </a:solidFill>
              </a:rPr>
              <a:t>Встал поутру, умылся, привел себя в порядок – и сразу же приведи в порядок свою планету. </a:t>
            </a:r>
            <a:endParaRPr lang="ru-RU" sz="5400" dirty="0">
              <a:solidFill>
                <a:srgbClr val="FFFF00"/>
              </a:solidFill>
            </a:endParaRPr>
          </a:p>
        </p:txBody>
      </p:sp>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chemeClr val="bg2">
                    <a:lumMod val="50000"/>
                  </a:schemeClr>
                </a:solidFill>
              </a:rPr>
              <a:t>Почему я выбрал эту тему?</a:t>
            </a:r>
            <a:endParaRPr lang="ru-RU" dirty="0">
              <a:solidFill>
                <a:schemeClr val="bg2">
                  <a:lumMod val="50000"/>
                </a:schemeClr>
              </a:solidFill>
            </a:endParaRPr>
          </a:p>
        </p:txBody>
      </p:sp>
      <p:sp>
        <p:nvSpPr>
          <p:cNvPr id="3" name="Содержимое 2"/>
          <p:cNvSpPr>
            <a:spLocks noGrp="1"/>
          </p:cNvSpPr>
          <p:nvPr>
            <p:ph idx="1"/>
          </p:nvPr>
        </p:nvSpPr>
        <p:spPr/>
        <p:txBody>
          <a:bodyPr>
            <a:normAutofit fontScale="92500" lnSpcReduction="20000"/>
          </a:bodyPr>
          <a:lstStyle/>
          <a:p>
            <a:pPr algn="just">
              <a:buNone/>
            </a:pPr>
            <a:r>
              <a:rPr lang="ru-RU" dirty="0" smtClean="0"/>
              <a:t>       По дороге в школу я ежедневно вижу неприглядную картину: на улицах города скапливается очень много мусора. Пустые банки, бутылки, пакеты- мусор на дороге, на тротуарах, на детских площадках!..Наша планета постепенно превращается в большую </a:t>
            </a:r>
            <a:r>
              <a:rPr lang="ru-RU" dirty="0" err="1" smtClean="0"/>
              <a:t>мусорку</a:t>
            </a:r>
            <a:r>
              <a:rPr lang="ru-RU" dirty="0" smtClean="0"/>
              <a:t>! Это отрицательно влияет на окружающую среду, и как следствие — на человека. </a:t>
            </a:r>
          </a:p>
          <a:p>
            <a:pPr algn="just">
              <a:buNone/>
            </a:pPr>
            <a:r>
              <a:rPr lang="ru-RU" dirty="0" smtClean="0"/>
              <a:t>        Я попытался найти ответы на вопросы: «Что можно сделать, чтобы на улицах не было столько мусора? Куда девать мусор? Что с ним делать? Почему мусор не убирают? А если его и вывозят в мусорных баках, то куда? Что происходит с ним в дальнейшем?»</a:t>
            </a:r>
          </a:p>
          <a:p>
            <a:pPr>
              <a:buNone/>
            </a:pPr>
            <a:r>
              <a:rPr lang="ru-RU" dirty="0" smtClean="0"/>
              <a:t> </a:t>
            </a:r>
            <a:endParaRPr lang="ru-RU" dirty="0"/>
          </a:p>
        </p:txBody>
      </p:sp>
    </p:spTree>
  </p:cSld>
  <p:clrMapOvr>
    <a:masterClrMapping/>
  </p:clrMapOvr>
  <p:transition>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3717032"/>
            <a:ext cx="8640960" cy="2952328"/>
          </a:xfrm>
        </p:spPr>
        <p:txBody>
          <a:bodyPr>
            <a:normAutofit/>
          </a:bodyPr>
          <a:lstStyle/>
          <a:p>
            <a:pPr algn="just"/>
            <a:r>
              <a:rPr lang="ru-RU" sz="2400" dirty="0" smtClean="0"/>
              <a:t>Мир изменяется, но не настолько, чтобы избавить человека от необходимости выносить мусор. Этого мусора становится все больше. Американцы подсчитали, что если все отходы человечества равномерно распределить по земному шару, то они через 10 лет покроют планету слоем в 5 метров. Чтобы этого  не случилось, необходимо предпринять шаги к исправлению ситуации.</a:t>
            </a:r>
          </a:p>
          <a:p>
            <a:endParaRPr lang="ru-RU" dirty="0" smtClean="0"/>
          </a:p>
          <a:p>
            <a:pPr>
              <a:buNone/>
            </a:pPr>
            <a:endParaRPr lang="ru-RU" dirty="0"/>
          </a:p>
        </p:txBody>
      </p:sp>
      <p:pic>
        <p:nvPicPr>
          <p:cNvPr id="21506" name="Picture 2" descr="https://encrypted-tbn1.gstatic.com/images?q=tbn:ANd9GcRBDxk8mrBoidtbdlatXo5qkviuhchF2-1k_pTko-o3A_zNepGZgw"/>
          <p:cNvPicPr>
            <a:picLocks noChangeAspect="1" noChangeArrowheads="1"/>
          </p:cNvPicPr>
          <p:nvPr/>
        </p:nvPicPr>
        <p:blipFill>
          <a:blip r:embed="rId2" cstate="print"/>
          <a:srcRect/>
          <a:stretch>
            <a:fillRect/>
          </a:stretch>
        </p:blipFill>
        <p:spPr bwMode="auto">
          <a:xfrm>
            <a:off x="1619672" y="188640"/>
            <a:ext cx="5541376" cy="3497750"/>
          </a:xfrm>
          <a:prstGeom prst="rect">
            <a:avLst/>
          </a:prstGeom>
          <a:noFill/>
        </p:spPr>
      </p:pic>
    </p:spTree>
  </p:cSld>
  <p:clrMapOvr>
    <a:masterClrMapping/>
  </p:clrMapOvr>
  <p:transition>
    <p:strips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92696"/>
            <a:ext cx="8229600" cy="1143000"/>
          </a:xfrm>
        </p:spPr>
        <p:txBody>
          <a:bodyPr/>
          <a:lstStyle/>
          <a:p>
            <a:r>
              <a:rPr lang="ru-RU" dirty="0" smtClean="0">
                <a:solidFill>
                  <a:schemeClr val="bg2">
                    <a:lumMod val="50000"/>
                  </a:schemeClr>
                </a:solidFill>
              </a:rPr>
              <a:t>Цели и задачи</a:t>
            </a:r>
            <a:endParaRPr lang="ru-RU" dirty="0">
              <a:solidFill>
                <a:schemeClr val="bg2">
                  <a:lumMod val="50000"/>
                </a:schemeClr>
              </a:solidFill>
            </a:endParaRPr>
          </a:p>
        </p:txBody>
      </p:sp>
      <p:sp>
        <p:nvSpPr>
          <p:cNvPr id="3" name="Содержимое 2"/>
          <p:cNvSpPr>
            <a:spLocks noGrp="1"/>
          </p:cNvSpPr>
          <p:nvPr>
            <p:ph idx="1"/>
          </p:nvPr>
        </p:nvSpPr>
        <p:spPr/>
        <p:txBody>
          <a:bodyPr>
            <a:normAutofit/>
          </a:bodyPr>
          <a:lstStyle/>
          <a:p>
            <a:r>
              <a:rPr lang="ru-RU" dirty="0" smtClean="0"/>
              <a:t>Выявить эффективные и безопасные способы переработки, которые ведут к  уменьшению площадей городских свалок.      </a:t>
            </a:r>
          </a:p>
          <a:p>
            <a:r>
              <a:rPr lang="ru-RU" dirty="0" smtClean="0"/>
              <a:t>Описать влияние отходов на окружающую среду; </a:t>
            </a:r>
          </a:p>
          <a:p>
            <a:pPr lvl="0"/>
            <a:r>
              <a:rPr lang="ru-RU" dirty="0" smtClean="0"/>
              <a:t>Проанализировать способы утилизации мусора в разных странах; </a:t>
            </a:r>
          </a:p>
          <a:p>
            <a:pPr lvl="0"/>
            <a:r>
              <a:rPr lang="ru-RU" dirty="0" smtClean="0"/>
              <a:t>Доказать, что вторичная переработка мусора необходима для сохранения окружающей среды.</a:t>
            </a:r>
          </a:p>
          <a:p>
            <a:pPr lvl="0"/>
            <a:endParaRPr lang="ru-RU" dirty="0" smtClean="0"/>
          </a:p>
          <a:p>
            <a:pPr>
              <a:buNone/>
            </a:pPr>
            <a:endParaRPr lang="ru-RU" dirty="0"/>
          </a:p>
        </p:txBody>
      </p:sp>
    </p:spTree>
  </p:cSld>
  <p:clrMapOvr>
    <a:masterClrMapping/>
  </p:clrMapOvr>
  <p:transition>
    <p:wheel spokes="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6120680"/>
          </a:xfrm>
        </p:spPr>
        <p:txBody>
          <a:bodyPr>
            <a:normAutofit fontScale="77500" lnSpcReduction="20000"/>
          </a:bodyPr>
          <a:lstStyle/>
          <a:p>
            <a:pPr>
              <a:buNone/>
            </a:pPr>
            <a:endParaRPr lang="ru-RU" dirty="0" smtClean="0"/>
          </a:p>
          <a:p>
            <a:r>
              <a:rPr lang="ru-RU" dirty="0" smtClean="0"/>
              <a:t>Твёрдые бытовые отходы — </a:t>
            </a:r>
            <a:r>
              <a:rPr lang="ru-RU" u="sng" dirty="0" smtClean="0">
                <a:hlinkClick r:id="rId2" tooltip="Товар"/>
              </a:rPr>
              <a:t>товары</a:t>
            </a:r>
            <a:r>
              <a:rPr lang="ru-RU" dirty="0" smtClean="0"/>
              <a:t>, потерявшие потребительские свойства, наибольшая часть </a:t>
            </a:r>
            <a:r>
              <a:rPr lang="ru-RU" u="sng" dirty="0" smtClean="0">
                <a:hlinkClick r:id="rId3" tooltip="Отход"/>
              </a:rPr>
              <a:t>отходов</a:t>
            </a:r>
            <a:r>
              <a:rPr lang="ru-RU" dirty="0" smtClean="0"/>
              <a:t> потребления. </a:t>
            </a:r>
          </a:p>
          <a:p>
            <a:r>
              <a:rPr lang="ru-RU" dirty="0" smtClean="0"/>
              <a:t>Известному эксперту по проблеме отходов Полу </a:t>
            </a:r>
            <a:r>
              <a:rPr lang="ru-RU" dirty="0" err="1" smtClean="0"/>
              <a:t>Коннетту</a:t>
            </a:r>
            <a:r>
              <a:rPr lang="ru-RU" dirty="0" smtClean="0"/>
              <a:t> принадлежит краткая формулировка: «Мусор – это не вещество, а искусство – </a:t>
            </a:r>
            <a:r>
              <a:rPr lang="ru-RU" dirty="0" err="1" smtClean="0"/>
              <a:t>искусство</a:t>
            </a:r>
            <a:r>
              <a:rPr lang="ru-RU" dirty="0" smtClean="0"/>
              <a:t> смешивать вместе разные полезные вещи и предметы, тем самым, определяя им место на свалке». </a:t>
            </a:r>
          </a:p>
          <a:p>
            <a:r>
              <a:rPr lang="ru-RU" dirty="0" smtClean="0"/>
              <a:t>Смешивая различные полезные предметы с бесполезными, токсичные с безопасными, горючие с несгораемыми, мы не должны удивляться, что полученная смесь бесполезна, токсична и плохо горит. Эта смесь, называемая бытовыми отходами, будет представлять опасность для людей и окружающей среды, попав как в </a:t>
            </a:r>
            <a:r>
              <a:rPr lang="ru-RU" dirty="0" err="1" smtClean="0"/>
              <a:t>мусоросжигатель</a:t>
            </a:r>
            <a:r>
              <a:rPr lang="ru-RU" dirty="0" smtClean="0"/>
              <a:t>, так и на свалку или мусороперерабатывающий завод.</a:t>
            </a:r>
          </a:p>
          <a:p>
            <a:r>
              <a:rPr lang="ru-RU" dirty="0" smtClean="0"/>
              <a:t> Гораздо проще контролировать, что попадает на свалку, чем то, что попадает со свалки в окружающую среду. Бытовые отходы состоят из различных компонентов, которые не должны в идеале смешиваться между собой, а должны утилизироваться отдельно друг от друга наиболее экономичными и экологически способами.</a:t>
            </a:r>
          </a:p>
          <a:p>
            <a:endParaRPr lang="ru-RU" dirty="0"/>
          </a:p>
        </p:txBody>
      </p:sp>
    </p:spTree>
  </p:cSld>
  <p:clrMapOvr>
    <a:masterClrMapping/>
  </p:clrMapOvr>
  <p:transition>
    <p:zoom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img.nr2.ru/pict/arts1/19/54/195447.jpg"/>
          <p:cNvPicPr>
            <a:picLocks noChangeAspect="1" noChangeArrowheads="1"/>
          </p:cNvPicPr>
          <p:nvPr/>
        </p:nvPicPr>
        <p:blipFill>
          <a:blip r:embed="rId3" cstate="print"/>
          <a:srcRect/>
          <a:stretch>
            <a:fillRect/>
          </a:stretch>
        </p:blipFill>
        <p:spPr bwMode="auto">
          <a:xfrm>
            <a:off x="0" y="-99392"/>
            <a:ext cx="9144000" cy="6957392"/>
          </a:xfrm>
          <a:prstGeom prst="rect">
            <a:avLst/>
          </a:prstGeom>
          <a:noFill/>
        </p:spPr>
      </p:pic>
      <p:sp>
        <p:nvSpPr>
          <p:cNvPr id="3" name="Содержимое 2"/>
          <p:cNvSpPr>
            <a:spLocks noGrp="1"/>
          </p:cNvSpPr>
          <p:nvPr>
            <p:ph idx="1"/>
          </p:nvPr>
        </p:nvSpPr>
        <p:spPr>
          <a:xfrm>
            <a:off x="457200" y="620688"/>
            <a:ext cx="8229600" cy="5703912"/>
          </a:xfrm>
        </p:spPr>
        <p:txBody>
          <a:bodyPr/>
          <a:lstStyle/>
          <a:p>
            <a:r>
              <a:rPr lang="ru-RU" dirty="0" smtClean="0">
                <a:solidFill>
                  <a:srgbClr val="FFFF00"/>
                </a:solidFill>
              </a:rPr>
              <a:t>В составе ТБО в настоящее время преобладают следующие компоненты: </a:t>
            </a:r>
          </a:p>
          <a:p>
            <a:pPr lvl="0"/>
            <a:r>
              <a:rPr lang="ru-RU" u="sng" dirty="0" smtClean="0">
                <a:solidFill>
                  <a:srgbClr val="FFFF00"/>
                </a:solidFill>
              </a:rPr>
              <a:t>Бумага</a:t>
            </a:r>
            <a:r>
              <a:rPr lang="ru-RU" dirty="0" smtClean="0">
                <a:solidFill>
                  <a:srgbClr val="FFFF00"/>
                </a:solidFill>
              </a:rPr>
              <a:t>– газеты, журналы, </a:t>
            </a:r>
            <a:r>
              <a:rPr lang="ru-RU" u="sng" dirty="0" smtClean="0">
                <a:solidFill>
                  <a:srgbClr val="FFFF00"/>
                </a:solidFill>
                <a:hlinkClick r:id="rId4" tooltip="Упаковочные материалы"/>
              </a:rPr>
              <a:t>упаковочные материалы</a:t>
            </a:r>
            <a:endParaRPr lang="ru-RU" dirty="0" smtClean="0">
              <a:solidFill>
                <a:srgbClr val="FFFF00"/>
              </a:solidFill>
            </a:endParaRPr>
          </a:p>
          <a:p>
            <a:pPr lvl="0"/>
            <a:r>
              <a:rPr lang="ru-RU" u="sng" dirty="0" smtClean="0">
                <a:solidFill>
                  <a:srgbClr val="FFFF00"/>
                </a:solidFill>
                <a:hlinkClick r:id="rId5" tooltip="Пластмассы"/>
              </a:rPr>
              <a:t>Пластмассы</a:t>
            </a:r>
            <a:endParaRPr lang="ru-RU" dirty="0" smtClean="0">
              <a:solidFill>
                <a:srgbClr val="FFFF00"/>
              </a:solidFill>
            </a:endParaRPr>
          </a:p>
          <a:p>
            <a:pPr lvl="0"/>
            <a:r>
              <a:rPr lang="ru-RU" dirty="0" smtClean="0">
                <a:solidFill>
                  <a:srgbClr val="FFFF00"/>
                </a:solidFill>
              </a:rPr>
              <a:t>Пищевые и растительные отходы</a:t>
            </a:r>
          </a:p>
          <a:p>
            <a:pPr lvl="0"/>
            <a:r>
              <a:rPr lang="ru-RU" dirty="0" smtClean="0">
                <a:solidFill>
                  <a:srgbClr val="FFFF00"/>
                </a:solidFill>
              </a:rPr>
              <a:t>Различные металлы (цветные и чёрные)</a:t>
            </a:r>
          </a:p>
          <a:p>
            <a:pPr lvl="0"/>
            <a:r>
              <a:rPr lang="ru-RU" u="sng" dirty="0" smtClean="0">
                <a:solidFill>
                  <a:srgbClr val="FFFF00"/>
                </a:solidFill>
                <a:hlinkClick r:id="rId6" tooltip="Стекло"/>
              </a:rPr>
              <a:t>Стекло</a:t>
            </a:r>
            <a:endParaRPr lang="ru-RU" dirty="0" smtClean="0">
              <a:solidFill>
                <a:srgbClr val="FFFF00"/>
              </a:solidFill>
            </a:endParaRPr>
          </a:p>
          <a:p>
            <a:pPr lvl="0"/>
            <a:r>
              <a:rPr lang="ru-RU" u="sng" dirty="0" smtClean="0">
                <a:solidFill>
                  <a:srgbClr val="FFFF00"/>
                </a:solidFill>
                <a:hlinkClick r:id="rId7" tooltip="Текстиль"/>
              </a:rPr>
              <a:t>Текстиль</a:t>
            </a:r>
            <a:endParaRPr lang="ru-RU" dirty="0" smtClean="0">
              <a:solidFill>
                <a:srgbClr val="FFFF00"/>
              </a:solidFill>
            </a:endParaRPr>
          </a:p>
          <a:p>
            <a:pPr lvl="0"/>
            <a:r>
              <a:rPr lang="ru-RU" dirty="0" smtClean="0">
                <a:solidFill>
                  <a:srgbClr val="FFFF00"/>
                </a:solidFill>
              </a:rPr>
              <a:t>Древесина, лист</a:t>
            </a:r>
          </a:p>
          <a:p>
            <a:endParaRPr lang="ru-RU" dirty="0"/>
          </a:p>
        </p:txBody>
      </p:sp>
    </p:spTree>
  </p:cSld>
  <p:clrMapOvr>
    <a:masterClrMapping/>
  </p:clrMapOvr>
  <p:transition>
    <p:checke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92696"/>
            <a:ext cx="8229600" cy="5832648"/>
          </a:xfrm>
        </p:spPr>
        <p:txBody>
          <a:bodyPr/>
          <a:lstStyle/>
          <a:p>
            <a:r>
              <a:rPr lang="ru-RU" dirty="0" smtClean="0"/>
              <a:t>Состав и объем бытовых отходов разнообразны и зависят не только от страны и местности, но и от семейных традиций, времени года и даже уровня дохода конкретного человека. Люди с большим доходом, как правило, производят больше мусора, просто потому, что уровень личного потребления в таких семьях значительно выше.  40% бытовых отходов составляют картон и бумага. Вторая по величине категория отходов в нашей стране – это  органические отходы, на третьем месте металл, стекло и пластик- 7%, примерно по 4% приходится на дерево, текстиль, резину и т.д. </a:t>
            </a:r>
          </a:p>
          <a:p>
            <a:endParaRPr lang="ru-RU" dirty="0" smtClean="0"/>
          </a:p>
          <a:p>
            <a:endParaRPr lang="ru-RU" dirty="0"/>
          </a:p>
        </p:txBody>
      </p:sp>
    </p:spTree>
  </p:cSld>
  <p:clrMapOvr>
    <a:masterClrMapping/>
  </p:clrMapOvr>
  <p:transition>
    <p:blinds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991944"/>
          </a:xfrm>
        </p:spPr>
        <p:txBody>
          <a:bodyPr>
            <a:normAutofit/>
          </a:bodyPr>
          <a:lstStyle/>
          <a:p>
            <a:r>
              <a:rPr lang="ru-RU" dirty="0" smtClean="0"/>
              <a:t>Что же делать с ненужной вещью? Ответ может показаться очевидным: «Просто выбросить!» Однако избавиться от мусора не всегда просто. Выбросить куда? </a:t>
            </a:r>
          </a:p>
          <a:p>
            <a:r>
              <a:rPr lang="ru-RU" dirty="0" smtClean="0"/>
              <a:t>Согласно оценкам одной итальянской организации по охране окружающей среды, для разложения одной брошенной в море стеклянной бутылки потребуется 1 000 лет. Бумага разлагается всего за три месяца. Сигаретный окурок будет плавать в море около 5 лет, полиэтиленовый пакет — от 10 до 20 лет, нейлоновые изделия — от 30 до 40 лет, металлическая банка — 500 лет, полистирол — 1 000 лет.</a:t>
            </a:r>
          </a:p>
          <a:p>
            <a:endParaRPr lang="ru-RU" dirty="0"/>
          </a:p>
        </p:txBody>
      </p:sp>
    </p:spTree>
  </p:cSld>
  <p:clrMapOvr>
    <a:masterClrMapping/>
  </p:clrMapOvr>
  <p:transition>
    <p:randomBa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Утилизация отходов</a:t>
            </a:r>
            <a:endParaRPr lang="ru-RU" dirty="0"/>
          </a:p>
        </p:txBody>
      </p:sp>
      <p:sp>
        <p:nvSpPr>
          <p:cNvPr id="3" name="Содержимое 2"/>
          <p:cNvSpPr>
            <a:spLocks noGrp="1"/>
          </p:cNvSpPr>
          <p:nvPr>
            <p:ph idx="1"/>
          </p:nvPr>
        </p:nvSpPr>
        <p:spPr/>
        <p:txBody>
          <a:bodyPr>
            <a:normAutofit lnSpcReduction="10000"/>
          </a:bodyPr>
          <a:lstStyle/>
          <a:p>
            <a:r>
              <a:rPr lang="ru-RU" b="1" dirty="0" smtClean="0"/>
              <a:t>а) Захоронение</a:t>
            </a:r>
            <a:endParaRPr lang="ru-RU" dirty="0" smtClean="0"/>
          </a:p>
          <a:p>
            <a:r>
              <a:rPr lang="ru-RU" dirty="0" smtClean="0"/>
              <a:t>Самый дешёвый способ избавиться от отходов — произвести их захоронение. </a:t>
            </a:r>
          </a:p>
          <a:p>
            <a:r>
              <a:rPr lang="ru-RU" dirty="0" smtClean="0"/>
              <a:t>Такой технологический подход к обезвреживанию твердых бытовых отходов помогает получить </a:t>
            </a:r>
            <a:r>
              <a:rPr lang="ru-RU" dirty="0" err="1" smtClean="0"/>
              <a:t>биогаз</a:t>
            </a:r>
            <a:r>
              <a:rPr lang="ru-RU" dirty="0" smtClean="0"/>
              <a:t> и использовать его в качестве топлива. С этой целью бытовой мусор засыпают по определенной технологии слоем грунта толщиной 0,6-0,8 м в уплотненном виде. </a:t>
            </a:r>
            <a:r>
              <a:rPr lang="ru-RU" dirty="0" err="1" smtClean="0"/>
              <a:t>Биогазовые</a:t>
            </a:r>
            <a:r>
              <a:rPr lang="ru-RU" dirty="0" smtClean="0"/>
              <a:t> полигоны снабжены вентиляционными трубами, </a:t>
            </a:r>
            <a:r>
              <a:rPr lang="ru-RU" dirty="0" err="1" smtClean="0"/>
              <a:t>газодувками</a:t>
            </a:r>
            <a:r>
              <a:rPr lang="ru-RU" dirty="0" smtClean="0"/>
              <a:t> и емкостями для сбора </a:t>
            </a:r>
            <a:r>
              <a:rPr lang="ru-RU" dirty="0" err="1" smtClean="0"/>
              <a:t>биогаза</a:t>
            </a:r>
            <a:r>
              <a:rPr lang="ru-RU" dirty="0" smtClean="0"/>
              <a:t>. </a:t>
            </a:r>
          </a:p>
          <a:p>
            <a:endParaRPr lang="ru-RU" dirty="0"/>
          </a:p>
        </p:txBody>
      </p:sp>
    </p:spTree>
  </p:cSld>
  <p:clrMapOvr>
    <a:masterClrMapping/>
  </p:clrMapOvr>
  <p:transition>
    <p:wheel spokes="3"/>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292</TotalTime>
  <Words>875</Words>
  <Application>Microsoft Office PowerPoint</Application>
  <PresentationFormat>Экран (4:3)</PresentationFormat>
  <Paragraphs>46</Paragraphs>
  <Slides>13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Поток</vt:lpstr>
      <vt:lpstr>Твердые        бытовые отходы</vt:lpstr>
      <vt:lpstr>Почему я выбрал эту тему?</vt:lpstr>
      <vt:lpstr>Презентация PowerPoint</vt:lpstr>
      <vt:lpstr>Цели и задачи</vt:lpstr>
      <vt:lpstr>Презентация PowerPoint</vt:lpstr>
      <vt:lpstr>Презентация PowerPoint</vt:lpstr>
      <vt:lpstr>Презентация PowerPoint</vt:lpstr>
      <vt:lpstr>Презентация PowerPoint</vt:lpstr>
      <vt:lpstr>Утилизация отходов</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Твердые        бытовые отходы</dc:title>
  <cp:lastModifiedBy>Аркан</cp:lastModifiedBy>
  <cp:revision>35</cp:revision>
  <dcterms:modified xsi:type="dcterms:W3CDTF">2021-09-29T12:05:26Z</dcterms:modified>
</cp:coreProperties>
</file>