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4"/>
    <p:sldMasterId id="2147483853" r:id="rId5"/>
    <p:sldMasterId id="2147484034" r:id="rId6"/>
  </p:sldMasterIdLst>
  <p:handoutMasterIdLst>
    <p:handoutMasterId r:id="rId30"/>
  </p:handoutMasterIdLst>
  <p:sldIdLst>
    <p:sldId id="257" r:id="rId7"/>
    <p:sldId id="258" r:id="rId8"/>
    <p:sldId id="272" r:id="rId9"/>
    <p:sldId id="259" r:id="rId10"/>
    <p:sldId id="265" r:id="rId11"/>
    <p:sldId id="260" r:id="rId12"/>
    <p:sldId id="266" r:id="rId13"/>
    <p:sldId id="299" r:id="rId14"/>
    <p:sldId id="261" r:id="rId15"/>
    <p:sldId id="267" r:id="rId16"/>
    <p:sldId id="300" r:id="rId17"/>
    <p:sldId id="262" r:id="rId18"/>
    <p:sldId id="297" r:id="rId19"/>
    <p:sldId id="295" r:id="rId20"/>
    <p:sldId id="277" r:id="rId21"/>
    <p:sldId id="278" r:id="rId22"/>
    <p:sldId id="279" r:id="rId23"/>
    <p:sldId id="275" r:id="rId24"/>
    <p:sldId id="269" r:id="rId25"/>
    <p:sldId id="310" r:id="rId26"/>
    <p:sldId id="311" r:id="rId27"/>
    <p:sldId id="309" r:id="rId28"/>
    <p:sldId id="281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FF"/>
    <a:srgbClr val="000000"/>
    <a:srgbClr val="72A376"/>
    <a:srgbClr val="EFEFEF"/>
    <a:srgbClr val="EAEAEA"/>
    <a:srgbClr val="F72D1E"/>
    <a:srgbClr val="7CC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199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AFF7F-D578-4B10-AEC0-F2C336825885}" type="datetimeFigureOut">
              <a:rPr lang="en-US" smtClean="0"/>
              <a:pPr/>
              <a:t>1/31/2021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12499-6DDF-49D6-9053-E85D8647B1DA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89864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31F63-858C-4A66-8742-38E7ADC8F8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A87E3-F098-4337-8B15-E7E443A98C6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332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8BF68-3A59-4148-B78C-673F6FD695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6B950-498C-40CE-BBC5-28E3A63D0C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5156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803F1-5D93-432F-9AD7-B634AF25E2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6E2CA-A6FA-4B1E-86E6-F230541DFE1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433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7B3A5-B8A8-4157-A9AE-A2839D83FE4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949CD-FED4-4965-98DF-B607993A52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3823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5C583-B9CB-4826-B4D1-24346372E21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C57EE-065E-42C2-9DE3-15AD85306A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783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BC01B-C022-452E-AC5A-5CA8F3154A4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3D8AB-0989-41BF-80F5-3FC08502E8A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2158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55482-8E17-4765-9EC5-313FA9A478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C9B7F-25BD-44FE-89F7-03B3786448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5977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2AB1F-A4B6-4DC9-94C3-59C1794DA35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B3476-A6BB-4FF7-AB2A-B4D66044B8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264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eaLnBrk="1" latinLnBrk="0" hangingPunct="1"/>
            <a:endParaRPr kumimoji="0" lang="ru-RU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ru-RU" smtClean="0"/>
              <a:pPr/>
              <a:t>‹#›</a:t>
            </a:fld>
            <a:endParaRPr kumimoji="0" lang="ru-RU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5481F-3FFB-4A9C-B62E-B5B37CE5709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D02F6-6EF6-42FB-A167-A91880D64F6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9818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D4675-8E38-4395-B24E-E5EC3E93310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6E0DC-8060-44B1-A863-D1860412058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1754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43A69-E10F-49CC-89CC-055849DE9B2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DE4D3-0B74-4605-9F10-9A57D239225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7667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CDCA717-9FED-4A32-A2BD-4F78617EA152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3010757-4093-4C93-8397-5B8176604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04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DD9C246-F34A-4107-9D18-A82DA925DFC4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374A288-9D95-4596-9602-398498F92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23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39D"/>
                </a:solidFill>
                <a:latin typeface="Arial" charset="0"/>
              </a:defRPr>
            </a:lvl1pPr>
          </a:lstStyle>
          <a:p>
            <a:pPr>
              <a:defRPr/>
            </a:pPr>
            <a:fld id="{9093E3B6-862D-4C79-8040-1778A312A762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39D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7747C38-8C14-4074-8348-A41D4DE8D6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656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A6DB45E-B3F4-4764-BAD8-213DE732BD0F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8CE86CD-7F64-4C93-A100-33B0A513E0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6840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5E0903D-36F2-40B2-B493-1F34127AB097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1681C85-5A78-4523-AACD-17D552BEF2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7253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261C76A-B89B-4D55-B589-FBBE1DBD075D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ECB2A6F-A420-41C3-BFEE-F1329C161E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8896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406B17F-BD1E-411C-86DC-F8926A9EC931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086E8F9-990F-4B54-BA2E-E4EED70D9D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75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eaLnBrk="1" latinLnBrk="0" hangingPunct="1"/>
            <a:endParaRPr kumimoji="0" lang="ru-RU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ru-RU" smtClean="0"/>
              <a:pPr/>
              <a:t>‹#›</a:t>
            </a:fld>
            <a:endParaRPr kumimoji="0" lang="ru-RU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Прямая соединительная линия 17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ая соединительная линия 1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ая соединительная линия 2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FF7D09C-94D8-4AED-BF62-FA49989ECC87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52CDCC6-A095-49E2-BC84-AEFD3D2B46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011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Прямая соединительная линия 1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1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23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9CF1E90-FD3C-45B5-A2CC-6DBAB8352641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BA396A5-00A6-4C41-BCAB-27635FAC21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9187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56F915B-9F57-43FA-A491-1B1985FDE2BC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FB0013A-95B9-49CA-ABC8-638705AD44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1936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1FDB54C-2BC8-4789-8FDC-3FCD8EF2E358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81EB572-89FA-4592-96F0-1E69DC2A6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731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F2527-D5A6-4A74-B9E6-F8D447BB43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  <a:alpha val="54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C:\Users\malves\AppData\Local\Microsoft\Windows\Temporary Internet Files\Content.IE5\16DUAFJ3\MPj03876430000[1].jpg"/>
          <p:cNvPicPr>
            <a:picLocks noChangeAspect="1" noChangeArrowheads="1"/>
          </p:cNvPicPr>
          <p:nvPr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8206" t="7667" r="5623" b="7990"/>
          <a:stretch>
            <a:fillRect/>
          </a:stretch>
        </p:blipFill>
        <p:spPr bwMode="auto">
          <a:xfrm>
            <a:off x="7358082" y="5610692"/>
            <a:ext cx="1785918" cy="1247308"/>
          </a:xfrm>
          <a:prstGeom prst="rect">
            <a:avLst/>
          </a:prstGeom>
          <a:noFill/>
        </p:spPr>
      </p:pic>
      <p:pic>
        <p:nvPicPr>
          <p:cNvPr id="9220" name="Picture 4" descr="C:\Users\malves\AppData\Local\Microsoft\Windows\Temporary Internet Files\Content.IE5\16DUAFJ3\MPj01749210000[1].jpg"/>
          <p:cNvPicPr>
            <a:picLocks noChangeAspect="1" noChangeArrowheads="1"/>
          </p:cNvPicPr>
          <p:nvPr/>
        </p:nvPicPr>
        <p:blipFill>
          <a:blip r:embed="rId14">
            <a:lum bright="70000" contrast="-70000"/>
          </a:blip>
          <a:srcRect/>
          <a:stretch>
            <a:fillRect/>
          </a:stretch>
        </p:blipFill>
        <p:spPr bwMode="auto">
          <a:xfrm>
            <a:off x="4857752" y="0"/>
            <a:ext cx="2786045" cy="1857364"/>
          </a:xfrm>
          <a:prstGeom prst="rect">
            <a:avLst/>
          </a:prstGeom>
          <a:noFill/>
        </p:spPr>
      </p:pic>
      <p:pic>
        <p:nvPicPr>
          <p:cNvPr id="15" name="Picture 7" descr="C:\Users\malves\AppData\Local\Microsoft\Windows\Temporary Internet Files\Content.IE5\16DUAFJ3\MPj03876430000[1].jpg"/>
          <p:cNvPicPr>
            <a:picLocks noChangeAspect="1" noChangeArrowheads="1"/>
          </p:cNvPicPr>
          <p:nvPr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8206" t="7667" r="5623" b="7990"/>
          <a:stretch>
            <a:fillRect/>
          </a:stretch>
        </p:blipFill>
        <p:spPr bwMode="auto">
          <a:xfrm>
            <a:off x="7358082" y="5610692"/>
            <a:ext cx="1785918" cy="1247308"/>
          </a:xfrm>
          <a:prstGeom prst="rect">
            <a:avLst/>
          </a:prstGeom>
          <a:noFill/>
        </p:spPr>
      </p:pic>
      <p:pic>
        <p:nvPicPr>
          <p:cNvPr id="16" name="Picture 7" descr="C:\Users\malves\AppData\Local\Microsoft\Windows\Temporary Internet Files\Content.IE5\16DUAFJ3\MPj03876430000[1].jpg"/>
          <p:cNvPicPr>
            <a:picLocks noChangeAspect="1" noChangeArrowheads="1"/>
          </p:cNvPicPr>
          <p:nvPr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8206" t="7667" r="5623" b="7990"/>
          <a:stretch>
            <a:fillRect/>
          </a:stretch>
        </p:blipFill>
        <p:spPr bwMode="auto">
          <a:xfrm>
            <a:off x="5929322" y="5610692"/>
            <a:ext cx="1785918" cy="1247308"/>
          </a:xfrm>
          <a:prstGeom prst="rect">
            <a:avLst/>
          </a:prstGeom>
          <a:noFill/>
        </p:spPr>
      </p:pic>
      <p:pic>
        <p:nvPicPr>
          <p:cNvPr id="17" name="Picture 7" descr="C:\Users\malves\AppData\Local\Microsoft\Windows\Temporary Internet Files\Content.IE5\16DUAFJ3\MPj03876430000[1].jpg"/>
          <p:cNvPicPr>
            <a:picLocks noChangeAspect="1" noChangeArrowheads="1"/>
          </p:cNvPicPr>
          <p:nvPr/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8206" t="7667" r="5623" b="7990"/>
          <a:stretch>
            <a:fillRect/>
          </a:stretch>
        </p:blipFill>
        <p:spPr bwMode="auto">
          <a:xfrm>
            <a:off x="4429124" y="5610692"/>
            <a:ext cx="1785918" cy="1247308"/>
          </a:xfrm>
          <a:prstGeom prst="rect">
            <a:avLst/>
          </a:prstGeom>
          <a:noFill/>
        </p:spPr>
      </p:pic>
      <p:pic>
        <p:nvPicPr>
          <p:cNvPr id="9224" name="Picture 8" descr="C:\Users\malves\AppData\Local\Microsoft\Windows\Temporary Internet Files\Content.IE5\6C4OJ2G7\MPj02893010000[1].jpg"/>
          <p:cNvPicPr>
            <a:picLocks noChangeAspect="1" noChangeArrowheads="1"/>
          </p:cNvPicPr>
          <p:nvPr/>
        </p:nvPicPr>
        <p:blipFill>
          <a:blip r:embed="rId15">
            <a:lum bright="70000" contrast="-70000"/>
          </a:blip>
          <a:srcRect/>
          <a:stretch>
            <a:fillRect/>
          </a:stretch>
        </p:blipFill>
        <p:spPr bwMode="auto">
          <a:xfrm>
            <a:off x="4449941" y="0"/>
            <a:ext cx="4694059" cy="5929330"/>
          </a:xfrm>
          <a:prstGeom prst="rect">
            <a:avLst/>
          </a:prstGeom>
          <a:noFill/>
        </p:spPr>
      </p:pic>
      <p:pic>
        <p:nvPicPr>
          <p:cNvPr id="9222" name="Picture 6" descr="C:\Users\malves\AppData\Local\Microsoft\Windows\Temporary Internet Files\Content.IE5\16DUAFJ3\MPj03415360000[1].jpg"/>
          <p:cNvPicPr>
            <a:picLocks noChangeAspect="1" noChangeArrowheads="1"/>
          </p:cNvPicPr>
          <p:nvPr/>
        </p:nvPicPr>
        <p:blipFill>
          <a:blip r:embed="rId16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4893468" cy="6858000"/>
          </a:xfrm>
          <a:prstGeom prst="rect">
            <a:avLst/>
          </a:prstGeom>
          <a:noFill/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1794C-A3A6-4C78-AEA2-21A994AED541}" type="datetimeFigureOut">
              <a:rPr lang="ru-RU" smtClean="0"/>
              <a:pPr/>
              <a:t>31.01.2021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ru-RU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ru-RU" smtClean="0"/>
              <a:pPr/>
              <a:t>‹#›</a:t>
            </a:fld>
            <a:endParaRPr kumimoji="0" lang="ru-RU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DBA1E8E-3B42-4A39-97F3-6437D1519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64B1F7-329A-4093-AEDB-525E525DC95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454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26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575F6D"/>
                </a:solidFill>
                <a:latin typeface="Century Schoolbook"/>
              </a:defRPr>
            </a:lvl1pPr>
          </a:lstStyle>
          <a:p>
            <a:pPr>
              <a:defRPr/>
            </a:pPr>
            <a:fld id="{86D43E2E-3A5E-4922-975E-7B0FC3FDBFD6}" type="datetimeFigureOut">
              <a:rPr lang="ru-RU"/>
              <a:pPr>
                <a:defRPr/>
              </a:pPr>
              <a:t>31.01.2021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575F6D"/>
                </a:solidFill>
                <a:latin typeface="Century Schoolbook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272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274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Century Schoolbook"/>
              </a:defRPr>
            </a:lvl1pPr>
          </a:lstStyle>
          <a:p>
            <a:pPr>
              <a:defRPr/>
            </a:pPr>
            <a:fld id="{916EAEF3-16B1-4A72-8A81-6C88A59BE0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988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>
                <a:solidFill>
                  <a:prstClr val="black"/>
                </a:solidFill>
                <a:ea typeface="+mj-ea"/>
                <a:cs typeface="+mj-cs"/>
              </a:rPr>
              <a:t>Решение проблемных ситуаций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3298313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Размер фартука</a:t>
            </a:r>
            <a:endParaRPr lang="ru-RU" b="1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50154"/>
          <a:stretch/>
        </p:blipFill>
        <p:spPr>
          <a:xfrm>
            <a:off x="2915816" y="1196752"/>
            <a:ext cx="4055967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1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Расчёт ткани для фартука</a:t>
            </a:r>
            <a:endParaRPr lang="ru-RU" b="1" dirty="0"/>
          </a:p>
        </p:txBody>
      </p:sp>
      <p:pic>
        <p:nvPicPr>
          <p:cNvPr id="5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50154"/>
          <a:stretch/>
        </p:blipFill>
        <p:spPr>
          <a:xfrm>
            <a:off x="785786" y="1357298"/>
            <a:ext cx="3039036" cy="34294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473" y="5000636"/>
            <a:ext cx="8286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/>
              <a:t>Ди</a:t>
            </a:r>
            <a:r>
              <a:rPr lang="ru-RU" sz="3200" b="1" dirty="0" smtClean="0"/>
              <a:t> + </a:t>
            </a:r>
            <a:r>
              <a:rPr lang="ru-RU" sz="3200" b="1" dirty="0" err="1" smtClean="0"/>
              <a:t>Дн</a:t>
            </a:r>
            <a:r>
              <a:rPr lang="ru-RU" sz="3200" b="1" dirty="0" smtClean="0"/>
              <a:t> + Припуски на швы = 40+25+10=75 см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514764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Мерки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/>
                <a:ea typeface="Calibri"/>
              </a:rPr>
              <a:t>Проблема:</a:t>
            </a:r>
            <a:r>
              <a:rPr lang="ru-RU" dirty="0">
                <a:latin typeface="Times New Roman"/>
                <a:ea typeface="Calibri"/>
              </a:rPr>
              <a:t> Анжела сшила фартук по готовому шаблону, взятому из интернета, но он оказался ей очень велик. Что нужно сделать, чтобы фартук был по размеру? </a:t>
            </a:r>
            <a:r>
              <a:rPr lang="ru-RU" dirty="0" smtClean="0">
                <a:latin typeface="Times New Roman"/>
                <a:ea typeface="Calibri"/>
              </a:rPr>
              <a:t>Назовите мерки, которые необходимы для построения и перекроя фартука?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838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Мерки</a:t>
            </a:r>
            <a:endParaRPr lang="ru-RU" b="1" dirty="0"/>
          </a:p>
        </p:txBody>
      </p:sp>
      <p:pic>
        <p:nvPicPr>
          <p:cNvPr id="4" name="Объект 3" descr="C:\Users\Хозяин\Desktop\img2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" t="23077"/>
          <a:stretch/>
        </p:blipFill>
        <p:spPr bwMode="auto">
          <a:xfrm>
            <a:off x="794038" y="1484784"/>
            <a:ext cx="7594385" cy="46413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77647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4" t="3082" r="70219" b="5591"/>
          <a:stretch>
            <a:fillRect/>
          </a:stretch>
        </p:blipFill>
        <p:spPr bwMode="auto">
          <a:xfrm>
            <a:off x="0" y="2286000"/>
            <a:ext cx="107156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000500" y="1571625"/>
          <a:ext cx="4905375" cy="4724400"/>
        </p:xfrm>
        <a:graphic>
          <a:graphicData uri="http://schemas.openxmlformats.org/drawingml/2006/table">
            <a:tbl>
              <a:tblPr/>
              <a:tblGrid>
                <a:gridCol w="1071563"/>
                <a:gridCol w="857250"/>
                <a:gridCol w="1643062"/>
                <a:gridCol w="133350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мерки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Условное обозначение</a:t>
                      </a:r>
                      <a:endParaRPr kumimoji="0" lang="ru-RU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Приём измерения</a:t>
                      </a:r>
                      <a:endParaRPr kumimoji="0" lang="ru-RU" sz="14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мерки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Полуобхват талии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Измеряется вокруг туловища по самому узкому месту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расчёта длины пояса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Полуобхват бёдер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Сб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Измеряется вокруг туловища по линии бёдер горизонтально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расчёта ширины фартука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Ширина нагрудника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Шн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Измеряется горизонтально на уровне груди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расчёта ширины нагрудника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Длина нагрудника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Измеряется от линии талии вверх до нужной длины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определения длины нагрудника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Длина изделия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Измеряется от линии талии до желаемой длины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определения длины фартука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8100" marR="38100" marT="38100" marB="38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Овал 9"/>
          <p:cNvSpPr/>
          <p:nvPr/>
        </p:nvSpPr>
        <p:spPr>
          <a:xfrm>
            <a:off x="1000100" y="3000372"/>
            <a:ext cx="642942" cy="35719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225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9" t="3082" r="5063" b="5591"/>
          <a:stretch>
            <a:fillRect/>
          </a:stretch>
        </p:blipFill>
        <p:spPr bwMode="auto">
          <a:xfrm>
            <a:off x="2857500" y="2286000"/>
            <a:ext cx="108426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/>
          <p:cNvSpPr/>
          <p:nvPr/>
        </p:nvSpPr>
        <p:spPr>
          <a:xfrm>
            <a:off x="1000100" y="2500306"/>
            <a:ext cx="714380" cy="35719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Шн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14313" y="4143375"/>
            <a:ext cx="642937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356394" y="3572669"/>
            <a:ext cx="28575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607469" y="4321969"/>
            <a:ext cx="107156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143250" y="3786188"/>
            <a:ext cx="428625" cy="15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071813" y="3429000"/>
            <a:ext cx="5715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000375" y="4143375"/>
            <a:ext cx="642938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85750" y="3714750"/>
            <a:ext cx="428625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14313" y="3429000"/>
            <a:ext cx="571500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857250" y="4143375"/>
            <a:ext cx="2143125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1071538" y="4000504"/>
            <a:ext cx="571504" cy="35719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Сб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226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1" t="3082" r="39114" b="5591"/>
          <a:stretch>
            <a:fillRect/>
          </a:stretch>
        </p:blipFill>
        <p:spPr bwMode="auto">
          <a:xfrm>
            <a:off x="1714500" y="2286000"/>
            <a:ext cx="1071563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1643063" y="3214688"/>
            <a:ext cx="1143000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500063" y="3214688"/>
            <a:ext cx="500062" cy="3571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357188" y="2786063"/>
            <a:ext cx="714375" cy="6429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785813" y="4857750"/>
            <a:ext cx="2357437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1071538" y="4643446"/>
            <a:ext cx="642942" cy="35719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714375" y="3724275"/>
            <a:ext cx="2428875" cy="619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1071538" y="3571876"/>
            <a:ext cx="571504" cy="357190"/>
          </a:xfrm>
          <a:prstGeom prst="ellipse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 rot="5400000">
            <a:off x="1196975" y="4303713"/>
            <a:ext cx="1036637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5400000" flipH="1" flipV="1">
            <a:off x="2001044" y="3499644"/>
            <a:ext cx="571500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 flipH="1" flipV="1">
            <a:off x="1965326" y="4035425"/>
            <a:ext cx="1643062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2"/>
          <p:cNvSpPr txBox="1">
            <a:spLocks noChangeArrowheads="1"/>
          </p:cNvSpPr>
          <p:nvPr/>
        </p:nvSpPr>
        <p:spPr bwMode="auto">
          <a:xfrm>
            <a:off x="539552" y="404664"/>
            <a:ext cx="77440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Снятие  мерок  для  построения чертежа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2143125" y="4000500"/>
            <a:ext cx="357188" cy="3571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81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prstClr val="black"/>
                </a:solidFill>
                <a:latin typeface="Times New Roman"/>
                <a:ea typeface="Times New Roman"/>
              </a:rPr>
              <a:t>Тема: Графическое отображение формы </a:t>
            </a:r>
            <a:r>
              <a:rPr lang="ru-RU" sz="4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предмета (фартука).</a:t>
            </a:r>
            <a:r>
              <a:rPr lang="ru-RU" sz="4000" dirty="0">
                <a:solidFill>
                  <a:prstClr val="black"/>
                </a:solidFill>
                <a:latin typeface="Times New Roman"/>
                <a:ea typeface="Times New Roman"/>
              </a:rPr>
              <a:t/>
            </a:r>
            <a:br>
              <a:rPr lang="ru-RU" sz="4000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sz="4000" b="1" dirty="0">
                <a:solidFill>
                  <a:prstClr val="black"/>
                </a:solidFill>
                <a:latin typeface="Times New Roman"/>
                <a:ea typeface="Times New Roman"/>
              </a:rPr>
              <a:t> Построение чертежа фартука в программе </a:t>
            </a:r>
            <a:r>
              <a:rPr lang="en-US" sz="4000" b="1" dirty="0" err="1">
                <a:solidFill>
                  <a:prstClr val="black"/>
                </a:solidFill>
                <a:latin typeface="Times New Roman"/>
                <a:ea typeface="Times New Roman"/>
              </a:rPr>
              <a:t>Inkscape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962735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1258888" y="620713"/>
            <a:ext cx="54006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480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480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2400" smtClean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Image0201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30" t="32745" r="8737" b="30125"/>
          <a:stretch>
            <a:fillRect/>
          </a:stretch>
        </p:blipFill>
        <p:spPr bwMode="auto">
          <a:xfrm>
            <a:off x="3895725" y="1925638"/>
            <a:ext cx="5248275" cy="4324350"/>
          </a:xfrm>
          <a:prstGeom prst="rect">
            <a:avLst/>
          </a:prstGeom>
          <a:solidFill>
            <a:srgbClr val="EBD2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288" y="2205038"/>
            <a:ext cx="5329237" cy="113877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800" b="1" i="1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i="1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 чего начать?</a:t>
            </a:r>
          </a:p>
        </p:txBody>
      </p:sp>
    </p:spTree>
    <p:extLst>
      <p:ext uri="{BB962C8B-B14F-4D97-AF65-F5344CB8AC3E}">
        <p14:creationId xmlns:p14="http://schemas.microsoft.com/office/powerpoint/2010/main" val="406175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Выбор модели</a:t>
            </a:r>
            <a:endParaRPr lang="ru-RU" b="1" dirty="0"/>
          </a:p>
        </p:txBody>
      </p:sp>
      <p:pic>
        <p:nvPicPr>
          <p:cNvPr id="2050" name="Picture 2" descr="C:\Users\Хозяин\Desktop\img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00200"/>
            <a:ext cx="7704856" cy="5125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754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Построение чертежа фартука в программе </a:t>
            </a:r>
            <a:r>
              <a:rPr lang="en-US" sz="4000" b="1" dirty="0" err="1">
                <a:solidFill>
                  <a:prstClr val="black"/>
                </a:solidFill>
                <a:latin typeface="Times New Roman"/>
                <a:ea typeface="Times New Roman"/>
              </a:rPr>
              <a:t>Inkscape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Базовая модель фартука с нагрудником</a:t>
            </a:r>
            <a:endParaRPr lang="ru-RU" b="1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132855"/>
            <a:ext cx="7416823" cy="439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50593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снятия мерок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1340768"/>
            <a:ext cx="8352928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6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 загадками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b="1" dirty="0">
                <a:latin typeface="Times New Roman"/>
                <a:ea typeface="Calibri"/>
              </a:rPr>
              <a:t>Проблема</a:t>
            </a:r>
            <a:r>
              <a:rPr lang="ru-RU" sz="4000" dirty="0">
                <a:latin typeface="Times New Roman"/>
                <a:ea typeface="Calibri"/>
              </a:rPr>
              <a:t>: Светина мама попросила на День рождения такой подарок, который необходимо каждой хозяйке на кухне, чтобы одежда оставалась чистой и аккуратной. Что ей </a:t>
            </a:r>
            <a:r>
              <a:rPr lang="ru-RU" sz="4000" dirty="0" smtClean="0">
                <a:latin typeface="Times New Roman"/>
                <a:ea typeface="Calibri"/>
              </a:rPr>
              <a:t>подарить? Вам предлагаются загадки, надо найти в них ответ.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146998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Мерки для построения чертежа на типовую фигуру 42 размер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err="1">
                <a:solidFill>
                  <a:prstClr val="black"/>
                </a:solidFill>
              </a:rPr>
              <a:t>Ст</a:t>
            </a:r>
            <a:r>
              <a:rPr lang="ru-RU" dirty="0">
                <a:solidFill>
                  <a:prstClr val="black"/>
                </a:solidFill>
              </a:rPr>
              <a:t> = </a:t>
            </a:r>
            <a:r>
              <a:rPr lang="ru-RU" dirty="0" smtClean="0">
                <a:solidFill>
                  <a:prstClr val="black"/>
                </a:solidFill>
              </a:rPr>
              <a:t>33 см</a:t>
            </a:r>
            <a:endParaRPr lang="ru-RU" dirty="0" smtClean="0"/>
          </a:p>
          <a:p>
            <a:r>
              <a:rPr lang="ru-RU" dirty="0" err="1" smtClean="0"/>
              <a:t>Сб</a:t>
            </a:r>
            <a:r>
              <a:rPr lang="ru-RU" dirty="0" smtClean="0"/>
              <a:t> = 38 см</a:t>
            </a:r>
          </a:p>
          <a:p>
            <a:r>
              <a:rPr lang="ru-RU" dirty="0" err="1" smtClean="0"/>
              <a:t>Ди</a:t>
            </a:r>
            <a:r>
              <a:rPr lang="ru-RU" dirty="0" smtClean="0"/>
              <a:t> =40 см = 400мм</a:t>
            </a:r>
          </a:p>
          <a:p>
            <a:r>
              <a:rPr lang="ru-RU" dirty="0" err="1" smtClean="0"/>
              <a:t>Дн</a:t>
            </a:r>
            <a:r>
              <a:rPr lang="ru-RU" dirty="0" smtClean="0"/>
              <a:t> = 20 см = 200 мм</a:t>
            </a:r>
          </a:p>
          <a:p>
            <a:r>
              <a:rPr lang="ru-RU" dirty="0" err="1" smtClean="0"/>
              <a:t>Шн</a:t>
            </a:r>
            <a:r>
              <a:rPr lang="ru-RU" dirty="0" smtClean="0"/>
              <a:t> = 10 см =100 мм</a:t>
            </a:r>
          </a:p>
          <a:p>
            <a:r>
              <a:rPr lang="ru-RU" dirty="0" err="1" smtClean="0"/>
              <a:t>Шнч</a:t>
            </a:r>
            <a:r>
              <a:rPr lang="ru-RU" dirty="0" smtClean="0"/>
              <a:t> = </a:t>
            </a:r>
            <a:r>
              <a:rPr lang="ru-RU" dirty="0" err="1" smtClean="0"/>
              <a:t>Сб</a:t>
            </a:r>
            <a:r>
              <a:rPr lang="ru-RU" dirty="0" smtClean="0"/>
              <a:t> : 2+ 6 =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9581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Открываем программу </a:t>
            </a:r>
            <a:r>
              <a:rPr lang="en-US" sz="3600" b="1" dirty="0" err="1" smtClean="0">
                <a:solidFill>
                  <a:prstClr val="black"/>
                </a:solidFill>
                <a:latin typeface="Times New Roman"/>
                <a:ea typeface="Times New Roman"/>
              </a:rPr>
              <a:t>Inkscape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957" y="1600200"/>
            <a:ext cx="8050085" cy="4525963"/>
          </a:xfrm>
          <a:noFill/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7841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Открытка-фартук</a:t>
            </a:r>
            <a:endParaRPr lang="ru-RU" b="1" dirty="0"/>
          </a:p>
        </p:txBody>
      </p:sp>
      <p:pic>
        <p:nvPicPr>
          <p:cNvPr id="1026" name="Picture 2" descr="C:\Users\Хозяин\Desktop\cb03877f284d4571f4f6c1d94b7b306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3723776" cy="27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Хозяин\Desktop\4f500de413fd11d812805bcf96508bee--shaped-cards-stampin-u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252" y="3668124"/>
            <a:ext cx="224790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Хозяин\Desktop\i-1761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1" r="14054"/>
          <a:stretch/>
        </p:blipFill>
        <p:spPr bwMode="auto">
          <a:xfrm>
            <a:off x="5940152" y="1233569"/>
            <a:ext cx="2988860" cy="315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9111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Рефлексия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-я узнала…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</a:rPr>
              <a:t>- </a:t>
            </a:r>
            <a:r>
              <a:rPr lang="ru-RU" dirty="0">
                <a:latin typeface="Times New Roman"/>
                <a:ea typeface="Times New Roman"/>
              </a:rPr>
              <a:t>было интересно…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- было трудно…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- теперь я могу…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- я научилась…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- меня удивило…</a:t>
            </a:r>
          </a:p>
          <a:p>
            <a:r>
              <a:rPr lang="ru-RU" dirty="0">
                <a:latin typeface="Times New Roman"/>
                <a:ea typeface="Times New Roman"/>
              </a:rPr>
              <a:t>- мне захотелось…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2943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Загадки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400" dirty="0">
                <a:solidFill>
                  <a:srgbClr val="000000"/>
                </a:solidFill>
                <a:latin typeface="Times New Roman"/>
              </a:rPr>
              <a:t>Он от грязи и от пятен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000000"/>
                </a:solidFill>
                <a:latin typeface="Times New Roman"/>
              </a:rPr>
              <a:t>Защищает платье Кати.</a:t>
            </a:r>
          </a:p>
          <a:p>
            <a:pPr lvl="0"/>
            <a:endParaRPr lang="ru-RU" sz="2400" dirty="0">
              <a:solidFill>
                <a:srgbClr val="000000"/>
              </a:solidFill>
              <a:latin typeface="Times New Roman"/>
            </a:endParaRPr>
          </a:p>
          <a:p>
            <a:pPr lvl="0"/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Бабушка передник надевает,</a:t>
            </a:r>
          </a:p>
          <a:p>
            <a:pPr marL="0" lv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Месит тесто сдобное потом.</a:t>
            </a:r>
          </a:p>
          <a:p>
            <a:pPr marL="0" lv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Платье что от грязи защищает?</a:t>
            </a:r>
          </a:p>
          <a:p>
            <a:pPr marL="0" lv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Как ещё передник назовём?</a:t>
            </a:r>
          </a:p>
          <a:p>
            <a:pPr lvl="0"/>
            <a:endParaRPr lang="ru-RU" sz="2400" dirty="0">
              <a:solidFill>
                <a:prstClr val="black"/>
              </a:solidFill>
            </a:endParaRPr>
          </a:p>
          <a:p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 работой его надевают,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И чаще, чем платье, мама стирает,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В школе нам без него никуда,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Особенно на уроках труда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768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с алгоритмом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latin typeface="Times New Roman"/>
                <a:ea typeface="Calibri"/>
              </a:rPr>
              <a:t>Проблема:</a:t>
            </a:r>
            <a:r>
              <a:rPr lang="ru-RU" sz="4000" dirty="0">
                <a:latin typeface="Times New Roman"/>
                <a:ea typeface="Calibri"/>
              </a:rPr>
              <a:t> Маша решила сшить фартук для мамы к празднику, но совершенно не знает, с чего начать. </a:t>
            </a:r>
            <a:r>
              <a:rPr lang="ru-RU" sz="4000" dirty="0" smtClean="0">
                <a:latin typeface="Times New Roman"/>
                <a:ea typeface="Calibri"/>
              </a:rPr>
              <a:t>Перед вами алгоритм изготовления фартука. Расположите </a:t>
            </a:r>
            <a:r>
              <a:rPr lang="ru-RU" sz="4000" dirty="0">
                <a:latin typeface="Times New Roman"/>
                <a:ea typeface="Calibri"/>
              </a:rPr>
              <a:t>действия в правильном порядке.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417826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Алгоритм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1.Выбрать модель фартука</a:t>
            </a:r>
          </a:p>
          <a:p>
            <a:r>
              <a:rPr lang="ru-RU" dirty="0" smtClean="0"/>
              <a:t>2.Снять мерки</a:t>
            </a:r>
          </a:p>
          <a:p>
            <a:r>
              <a:rPr lang="ru-RU" dirty="0" smtClean="0"/>
              <a:t>3.Построить чертёж</a:t>
            </a:r>
          </a:p>
          <a:p>
            <a:r>
              <a:rPr lang="ru-RU" dirty="0" smtClean="0"/>
              <a:t>4.Выполнить моделирование чертежа в соответствии с выбранной моделью</a:t>
            </a:r>
          </a:p>
          <a:p>
            <a:r>
              <a:rPr lang="ru-RU" dirty="0" smtClean="0"/>
              <a:t>5.Подобрать ткань</a:t>
            </a:r>
          </a:p>
          <a:p>
            <a:r>
              <a:rPr lang="ru-RU" dirty="0" smtClean="0"/>
              <a:t>6.Выкроить детали фартука</a:t>
            </a:r>
          </a:p>
          <a:p>
            <a:r>
              <a:rPr lang="ru-RU" dirty="0" smtClean="0"/>
              <a:t>7.Сшить фартук с соблюдением технических условий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478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Модели фартука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latin typeface="Times New Roman"/>
                <a:ea typeface="Calibri"/>
              </a:rPr>
              <a:t>Проблема:</a:t>
            </a:r>
            <a:r>
              <a:rPr lang="ru-RU" dirty="0">
                <a:latin typeface="Times New Roman"/>
                <a:ea typeface="Calibri"/>
              </a:rPr>
              <a:t> Варя хочет сделать фартук, чтобы он не был похож на все остальные, но для этого ей нужно изучить несколько моделей. </a:t>
            </a:r>
            <a:r>
              <a:rPr lang="ru-RU" dirty="0" smtClean="0">
                <a:latin typeface="Times New Roman"/>
                <a:ea typeface="Calibri"/>
              </a:rPr>
              <a:t>Вашему вниманию предлагаются   три разные модели </a:t>
            </a:r>
            <a:r>
              <a:rPr lang="ru-RU" dirty="0">
                <a:latin typeface="Times New Roman"/>
                <a:ea typeface="Calibri"/>
              </a:rPr>
              <a:t>фартука, </a:t>
            </a:r>
            <a:r>
              <a:rPr lang="ru-RU" dirty="0" smtClean="0">
                <a:latin typeface="Times New Roman"/>
                <a:ea typeface="Calibri"/>
              </a:rPr>
              <a:t>назовите </a:t>
            </a:r>
            <a:r>
              <a:rPr lang="ru-RU" dirty="0">
                <a:latin typeface="Times New Roman"/>
                <a:ea typeface="Calibri"/>
              </a:rPr>
              <a:t>отличия в </a:t>
            </a:r>
            <a:r>
              <a:rPr lang="ru-RU" dirty="0" smtClean="0">
                <a:latin typeface="Times New Roman"/>
                <a:ea typeface="Calibri"/>
              </a:rPr>
              <a:t>деталях фартука.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1243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Модели фартуков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6093296"/>
            <a:ext cx="8513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Какие отличия в деталях фартука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 descr="C:\Users\Хозяин\Desktop\hello_html_m43e0ee2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7272808" cy="44644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0440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Модели фартуков</a:t>
            </a:r>
            <a:endParaRPr lang="ru-RU" b="1" dirty="0"/>
          </a:p>
        </p:txBody>
      </p:sp>
      <p:pic>
        <p:nvPicPr>
          <p:cNvPr id="2050" name="Picture 2" descr="C:\Users\Хозяин\Desktop\img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0768"/>
            <a:ext cx="770485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363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Размер фартука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600" b="1" dirty="0">
                <a:latin typeface="Times New Roman"/>
                <a:ea typeface="Calibri"/>
              </a:rPr>
              <a:t>Проблема:</a:t>
            </a:r>
            <a:r>
              <a:rPr lang="ru-RU" sz="3600" dirty="0">
                <a:latin typeface="Times New Roman"/>
                <a:ea typeface="Calibri"/>
              </a:rPr>
              <a:t> Ира пришла в магазин, чтобы купить ткань для раскроя фартука. Но она не знает, сколько ей нужно ткани. </a:t>
            </a:r>
            <a:r>
              <a:rPr lang="ru-RU" sz="3600" dirty="0" smtClean="0">
                <a:latin typeface="Times New Roman"/>
                <a:ea typeface="Calibri"/>
              </a:rPr>
              <a:t>Перед вами </a:t>
            </a:r>
            <a:r>
              <a:rPr lang="ru-RU" sz="3600" dirty="0">
                <a:latin typeface="Times New Roman"/>
                <a:ea typeface="Calibri"/>
              </a:rPr>
              <a:t>выкройка (половина) с указанными размерами. Необходимо определить примерно, какое количество ткани нужно </a:t>
            </a:r>
            <a:r>
              <a:rPr lang="ru-RU" sz="3600" dirty="0" smtClean="0">
                <a:latin typeface="Times New Roman"/>
                <a:ea typeface="Calibri"/>
              </a:rPr>
              <a:t>купить и какая ткань больше подойдёт для фартука.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5627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КРОЙКА И ШИТЬЕ(2)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0" ma:contentTypeDescription="Create a new document." ma:contentTypeScope="" ma:versionID="dbcf0f450ab99b1f534105340ddde851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AA673F4-23E3-4612-927F-2C787CE08614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980FE530-7987-4FE6-BBF9-6FF856FF489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69AEBF2-0213-46DE-BB2C-FADC254579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КРОЙКА И ШИТЬЕ(2)</Template>
  <TotalTime>935</TotalTime>
  <Words>501</Words>
  <Application>Microsoft Office PowerPoint</Application>
  <PresentationFormat>Экран (4:3)</PresentationFormat>
  <Paragraphs>92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КРОЙКА И ШИТЬЕ(2)</vt:lpstr>
      <vt:lpstr>1_Тема Office</vt:lpstr>
      <vt:lpstr>1_Эркер</vt:lpstr>
      <vt:lpstr>Презентация PowerPoint</vt:lpstr>
      <vt:lpstr>Работа с загадками</vt:lpstr>
      <vt:lpstr>Загадки</vt:lpstr>
      <vt:lpstr>Работа с алгоритмом</vt:lpstr>
      <vt:lpstr>Алгоритм</vt:lpstr>
      <vt:lpstr>Модели фартука</vt:lpstr>
      <vt:lpstr>Модели фартуков</vt:lpstr>
      <vt:lpstr>Модели фартуков</vt:lpstr>
      <vt:lpstr>Размер фартука</vt:lpstr>
      <vt:lpstr>Размер фартука</vt:lpstr>
      <vt:lpstr>Расчёт ткани для фартука</vt:lpstr>
      <vt:lpstr>Мерки</vt:lpstr>
      <vt:lpstr>Мерки</vt:lpstr>
      <vt:lpstr>Презентация PowerPoint</vt:lpstr>
      <vt:lpstr>Тема: Графическое отображение формы предмета (фартука).  Построение чертежа фартука в программе Inkscape</vt:lpstr>
      <vt:lpstr>Презентация PowerPoint</vt:lpstr>
      <vt:lpstr>Выбор модели</vt:lpstr>
      <vt:lpstr>Построение чертежа фартука в программе Inkscape</vt:lpstr>
      <vt:lpstr>Правила снятия мерок</vt:lpstr>
      <vt:lpstr>Мерки для построения чертежа на типовую фигуру 42 размер</vt:lpstr>
      <vt:lpstr>Открываем программу Inkscape </vt:lpstr>
      <vt:lpstr>Открытка-фартук</vt:lpstr>
      <vt:lpstr>Рефлексия</vt:lpstr>
    </vt:vector>
  </TitlesOfParts>
  <Company>Curnos™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Графическое отображение формы предмета.  Построение чертежа фартука в программе Inkscape</dc:title>
  <dc:creator>Хозяин</dc:creator>
  <cp:lastModifiedBy>Хозяин</cp:lastModifiedBy>
  <cp:revision>26</cp:revision>
  <dcterms:created xsi:type="dcterms:W3CDTF">2021-01-20T11:06:13Z</dcterms:created>
  <dcterms:modified xsi:type="dcterms:W3CDTF">2021-01-31T07:25:39Z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TC300060169990</vt:lpwstr>
  </property>
</Properties>
</file>