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g"/><Relationship Id="rId7" Type="http://schemas.openxmlformats.org/officeDocument/2006/relationships/image" Target="../media/image20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FDDB5E-5EB9-4435-A698-4EF3C3023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0360" y="648157"/>
            <a:ext cx="7766936" cy="1152939"/>
          </a:xfrm>
        </p:spPr>
        <p:txBody>
          <a:bodyPr/>
          <a:lstStyle/>
          <a:p>
            <a:pPr algn="ctr"/>
            <a:r>
              <a:rPr lang="ru-RU" sz="28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Цирк</a:t>
            </a:r>
            <a:br>
              <a:rPr lang="ru-RU" sz="28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Виды цирка, жанры и интересные факты</a:t>
            </a:r>
          </a:p>
        </p:txBody>
      </p:sp>
      <p:pic>
        <p:nvPicPr>
          <p:cNvPr id="5" name="Рисунок 4" descr="Изображение выглядит как внешний, здание, зеленый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049FCE8A-43CC-4DBF-B1E9-4A77B6552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2141" y="1962373"/>
            <a:ext cx="6391340" cy="42629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BB1C8D8-C78A-4B6D-9FC5-A765941AC6C0}"/>
              </a:ext>
            </a:extLst>
          </p:cNvPr>
          <p:cNvSpPr txBox="1"/>
          <p:nvPr/>
        </p:nvSpPr>
        <p:spPr>
          <a:xfrm>
            <a:off x="9159014" y="4452730"/>
            <a:ext cx="20523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дополнительного образования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Васильева А. 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Довгаль М. М.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7E5F82-A99A-43B8-AF92-451C938E8D25}"/>
              </a:ext>
            </a:extLst>
          </p:cNvPr>
          <p:cNvSpPr txBox="1"/>
          <p:nvPr/>
        </p:nvSpPr>
        <p:spPr>
          <a:xfrm>
            <a:off x="3366053" y="6225347"/>
            <a:ext cx="3578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Новокузнецк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A85AED-AA6E-4086-8C47-A0F548B799B4}"/>
              </a:ext>
            </a:extLst>
          </p:cNvPr>
          <p:cNvSpPr txBox="1"/>
          <p:nvPr/>
        </p:nvSpPr>
        <p:spPr>
          <a:xfrm>
            <a:off x="2796209" y="185530"/>
            <a:ext cx="5764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МБУ  ДО «Дом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творчества «Вектор»</a:t>
            </a:r>
          </a:p>
        </p:txBody>
      </p:sp>
    </p:spTree>
    <p:extLst>
      <p:ext uri="{BB962C8B-B14F-4D97-AF65-F5344CB8AC3E}">
        <p14:creationId xmlns:p14="http://schemas.microsoft.com/office/powerpoint/2010/main" val="21733994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поезд, здание, красный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1208FA01-E4DB-4555-BD69-4E4AC044BD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934" r="13247"/>
          <a:stretch/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12C58D1A-57B2-4667-87F8-BF5718F0EB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407963"/>
            <a:ext cx="3851122" cy="5633399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Цирк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(от лат.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circus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обозначает круг) — вид зрелищного искусства, по законам которого строится развлекательное представление.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Сцену в цирке называют –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арена или манеж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Манеж в цирке, на котором выступают артисты, всегда одного и того же размера. Причем независимо от того, на сколько зрителей рассчитан сам цирк - на 500 или пять тысяч. Причем этот размер неизменен во всем мире. 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Диаметр манежа (арены)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 13 метров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Это требование появилось еще в XIX веке и до сих пор остается неизменным.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5098824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Изображение выглядит как забор, здание, внешний, животное&#10;&#10;Автоматически созданное описание">
            <a:extLst>
              <a:ext uri="{FF2B5EF4-FFF2-40B4-BE49-F238E27FC236}">
                <a16:creationId xmlns:a16="http://schemas.microsoft.com/office/drawing/2014/main" id="{FEA88FED-9E29-4CBC-A9DC-140A2F08D5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069" r="2" b="23038"/>
          <a:stretch/>
        </p:blipFill>
        <p:spPr>
          <a:xfrm>
            <a:off x="238327" y="440246"/>
            <a:ext cx="4810751" cy="2535433"/>
          </a:xfrm>
          <a:prstGeom prst="rect">
            <a:avLst/>
          </a:prstGeom>
        </p:spPr>
      </p:pic>
      <p:sp>
        <p:nvSpPr>
          <p:cNvPr id="14" name="Isosceles Triangle 8">
            <a:extLst>
              <a:ext uri="{FF2B5EF4-FFF2-40B4-BE49-F238E27FC236}">
                <a16:creationId xmlns:a16="http://schemas.microsoft.com/office/drawing/2014/main" id="{04DA7304-3398-4873-AB68-C411E03AA7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1"/>
            <a:ext cx="476655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7" name="Рисунок 6" descr="Изображение выглядит как здание, ребенок, молодой, играет&#10;&#10;Автоматически созданное описание">
            <a:extLst>
              <a:ext uri="{FF2B5EF4-FFF2-40B4-BE49-F238E27FC236}">
                <a16:creationId xmlns:a16="http://schemas.microsoft.com/office/drawing/2014/main" id="{D43C0DB9-5EBB-4A06-8498-DAC08534F2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69" r="2" b="4438"/>
          <a:stretch/>
        </p:blipFill>
        <p:spPr>
          <a:xfrm>
            <a:off x="280157" y="3684544"/>
            <a:ext cx="5186013" cy="273321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FA20F4D-2810-4D86-AF8E-E19EA48B1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9672" y="327020"/>
            <a:ext cx="5211607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цирка: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Цирк на воде – (представление происходит в воде)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Цирк на льду – (представление происходит на льду)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Зооцирк – (цирк с участием различных животных)</a:t>
            </a:r>
          </a:p>
          <a:p>
            <a:endParaRPr lang="ru-RU" dirty="0"/>
          </a:p>
        </p:txBody>
      </p:sp>
      <p:pic>
        <p:nvPicPr>
          <p:cNvPr id="5" name="Рисунок 4" descr="Изображение выглядит как стол, легкий, вода, освещенный&#10;&#10;Автоматически созданное описание">
            <a:extLst>
              <a:ext uri="{FF2B5EF4-FFF2-40B4-BE49-F238E27FC236}">
                <a16:creationId xmlns:a16="http://schemas.microsoft.com/office/drawing/2014/main" id="{0EC00BF6-854C-4022-AE1A-F10BB8AD9C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1043" r="2" b="2"/>
          <a:stretch/>
        </p:blipFill>
        <p:spPr>
          <a:xfrm>
            <a:off x="6080250" y="3684544"/>
            <a:ext cx="5186015" cy="273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85188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стол, здание, тарелка, торт&#10;&#10;Автоматически созданное описание">
            <a:extLst>
              <a:ext uri="{FF2B5EF4-FFF2-40B4-BE49-F238E27FC236}">
                <a16:creationId xmlns:a16="http://schemas.microsoft.com/office/drawing/2014/main" id="{19A80F98-785F-49FC-9E09-3A4D72299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117" y="344557"/>
            <a:ext cx="3468915" cy="2315500"/>
          </a:xfrm>
          <a:prstGeom prst="rect">
            <a:avLst/>
          </a:prstGeom>
        </p:spPr>
      </p:pic>
      <p:pic>
        <p:nvPicPr>
          <p:cNvPr id="7" name="Рисунок 6" descr="Изображение выглядит как синий, легкий, стол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D262585F-C1D8-467E-84DF-99492B25F9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525" y="330892"/>
            <a:ext cx="3587700" cy="239479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AC46CD01-BEF7-4362-B543-D9DEEB7E7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1718" y="1502307"/>
            <a:ext cx="3201140" cy="4182408"/>
          </a:xfrm>
        </p:spPr>
        <p:txBody>
          <a:bodyPr>
            <a:normAutofit/>
          </a:bodyPr>
          <a:lstStyle/>
          <a:p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Одноманежный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цирк – представление с участием одного манежа</a:t>
            </a:r>
          </a:p>
          <a:p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Двухманежный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цирк – представление с участием двух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манежов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Шапито – передвижной цирк</a:t>
            </a:r>
          </a:p>
          <a:p>
            <a:endParaRPr lang="ru-RU" dirty="0"/>
          </a:p>
        </p:txBody>
      </p:sp>
      <p:pic>
        <p:nvPicPr>
          <p:cNvPr id="9" name="Рисунок 8" descr="Изображение выглядит как цветной, трава, воздушный змей, стол&#10;&#10;Автоматически созданное описание">
            <a:extLst>
              <a:ext uri="{FF2B5EF4-FFF2-40B4-BE49-F238E27FC236}">
                <a16:creationId xmlns:a16="http://schemas.microsoft.com/office/drawing/2014/main" id="{D802CDA6-EE56-4F73-A066-F0F218E0ED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8451" y="3073233"/>
            <a:ext cx="5421162" cy="280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767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BA062E5-B635-4021-BEC4-B4ACA8620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1013"/>
            <a:ext cx="8596668" cy="5890349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Жанры в цирке: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(подразделяется на воздушную и партерную)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Акробатика (бывает силовая, прыжковая, плечевая, вольтижная 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Эквилибристика</a:t>
            </a:r>
          </a:p>
        </p:txBody>
      </p:sp>
      <p:pic>
        <p:nvPicPr>
          <p:cNvPr id="5" name="Рисунок 4" descr="Изображение выглядит как легкий&#10;&#10;Автоматически созданное описание">
            <a:extLst>
              <a:ext uri="{FF2B5EF4-FFF2-40B4-BE49-F238E27FC236}">
                <a16:creationId xmlns:a16="http://schemas.microsoft.com/office/drawing/2014/main" id="{713E4A90-A8EF-44BF-A82A-D77011EBF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5069" y="1147840"/>
            <a:ext cx="3824937" cy="2549958"/>
          </a:xfrm>
          <a:prstGeom prst="rect">
            <a:avLst/>
          </a:prstGeom>
        </p:spPr>
      </p:pic>
      <p:pic>
        <p:nvPicPr>
          <p:cNvPr id="7" name="Рисунок 6" descr="Изображение выглядит как внутренний, человек, укладывает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A55C8A10-CB1A-45C3-9474-2185D508C4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305" r="5623" b="14482"/>
          <a:stretch/>
        </p:blipFill>
        <p:spPr>
          <a:xfrm>
            <a:off x="7967901" y="4138109"/>
            <a:ext cx="3715509" cy="2049843"/>
          </a:xfrm>
          <a:prstGeom prst="rect">
            <a:avLst/>
          </a:prstGeom>
        </p:spPr>
      </p:pic>
      <p:pic>
        <p:nvPicPr>
          <p:cNvPr id="13" name="Рисунок 12" descr="Изображение выглядит как дорога, человек, держит, мужчина&#10;&#10;Автоматически созданное описание">
            <a:extLst>
              <a:ext uri="{FF2B5EF4-FFF2-40B4-BE49-F238E27FC236}">
                <a16:creationId xmlns:a16="http://schemas.microsoft.com/office/drawing/2014/main" id="{B5DBAFF0-8871-423E-8D85-CEF03188D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2397" y="4342600"/>
            <a:ext cx="3325730" cy="2364387"/>
          </a:xfrm>
          <a:prstGeom prst="rect">
            <a:avLst/>
          </a:prstGeom>
        </p:spPr>
      </p:pic>
      <p:pic>
        <p:nvPicPr>
          <p:cNvPr id="15" name="Рисунок 14" descr="Изображение выглядит как спорт, внутренний, корт, мяч&#10;&#10;Автоматически созданное описание">
            <a:extLst>
              <a:ext uri="{FF2B5EF4-FFF2-40B4-BE49-F238E27FC236}">
                <a16:creationId xmlns:a16="http://schemas.microsoft.com/office/drawing/2014/main" id="{CE4C08BF-5DE1-4752-8FFD-B815D6ECDB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052" y="1899139"/>
            <a:ext cx="3518134" cy="2628828"/>
          </a:xfrm>
          <a:prstGeom prst="rect">
            <a:avLst/>
          </a:prstGeom>
        </p:spPr>
      </p:pic>
      <p:pic>
        <p:nvPicPr>
          <p:cNvPr id="17" name="Рисунок 16" descr="Изображение выглядит как мужчина, мяч, синий, женщина&#10;&#10;Автоматически созданное описание">
            <a:extLst>
              <a:ext uri="{FF2B5EF4-FFF2-40B4-BE49-F238E27FC236}">
                <a16:creationId xmlns:a16="http://schemas.microsoft.com/office/drawing/2014/main" id="{48F94944-8709-47D5-9F25-ADFFB30A290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961" t="5540" r="5439" b="7162"/>
          <a:stretch/>
        </p:blipFill>
        <p:spPr>
          <a:xfrm>
            <a:off x="4093532" y="1472524"/>
            <a:ext cx="3489597" cy="2549958"/>
          </a:xfrm>
          <a:prstGeom prst="rect">
            <a:avLst/>
          </a:prstGeom>
        </p:spPr>
      </p:pic>
      <p:pic>
        <p:nvPicPr>
          <p:cNvPr id="19" name="Рисунок 18" descr="Изображение выглядит как здание, красный, играет, комната&#10;&#10;Автоматически созданное описание">
            <a:extLst>
              <a:ext uri="{FF2B5EF4-FFF2-40B4-BE49-F238E27FC236}">
                <a16:creationId xmlns:a16="http://schemas.microsoft.com/office/drawing/2014/main" id="{30AAF15E-6C56-4320-A5DD-030CB4C008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425" y="4579423"/>
            <a:ext cx="3416198" cy="227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6849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EEBE7D0-E433-4A68-8319-833FFA0CF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450575"/>
            <a:ext cx="8596668" cy="5590788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Жонглирование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Оригинальный жанр (хула-хупы, световое шоу, пои)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Иллюзионное искусство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Клоунада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Дрессура</a:t>
            </a:r>
          </a:p>
          <a:p>
            <a:endParaRPr lang="ru-RU" dirty="0"/>
          </a:p>
        </p:txBody>
      </p:sp>
      <p:pic>
        <p:nvPicPr>
          <p:cNvPr id="5" name="Рисунок 4" descr="Изображение выглядит как темный, черный, мяч, женщина&#10;&#10;Автоматически созданное описание">
            <a:extLst>
              <a:ext uri="{FF2B5EF4-FFF2-40B4-BE49-F238E27FC236}">
                <a16:creationId xmlns:a16="http://schemas.microsoft.com/office/drawing/2014/main" id="{18A2FDD8-0A7C-4589-AC06-88C7A61B3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9192" y="0"/>
            <a:ext cx="2287695" cy="3429000"/>
          </a:xfrm>
          <a:prstGeom prst="rect">
            <a:avLst/>
          </a:prstGeom>
        </p:spPr>
      </p:pic>
      <p:pic>
        <p:nvPicPr>
          <p:cNvPr id="7" name="Рисунок 6" descr="Изображение выглядит как спорт, ракетка, держит, женщина&#10;&#10;Автоматически созданное описание">
            <a:extLst>
              <a:ext uri="{FF2B5EF4-FFF2-40B4-BE49-F238E27FC236}">
                <a16:creationId xmlns:a16="http://schemas.microsoft.com/office/drawing/2014/main" id="{DDB9A1CE-9977-4D3C-A2EA-49C37AFD9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4791" y="1221798"/>
            <a:ext cx="3139209" cy="3139209"/>
          </a:xfrm>
          <a:prstGeom prst="rect">
            <a:avLst/>
          </a:prstGeom>
        </p:spPr>
      </p:pic>
      <p:pic>
        <p:nvPicPr>
          <p:cNvPr id="9" name="Рисунок 8" descr="Изображение выглядит как цветок&#10;&#10;Автоматически созданное описание">
            <a:extLst>
              <a:ext uri="{FF2B5EF4-FFF2-40B4-BE49-F238E27FC236}">
                <a16:creationId xmlns:a16="http://schemas.microsoft.com/office/drawing/2014/main" id="{60BF1D20-1D16-431C-9102-EE2C969DC2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8000" y="1598429"/>
            <a:ext cx="4064687" cy="2902864"/>
          </a:xfrm>
          <a:prstGeom prst="rect">
            <a:avLst/>
          </a:prstGeom>
        </p:spPr>
      </p:pic>
      <p:pic>
        <p:nvPicPr>
          <p:cNvPr id="11" name="Рисунок 10" descr="Изображение выглядит как легкий&#10;&#10;Автоматически созданное описание">
            <a:extLst>
              <a:ext uri="{FF2B5EF4-FFF2-40B4-BE49-F238E27FC236}">
                <a16:creationId xmlns:a16="http://schemas.microsoft.com/office/drawing/2014/main" id="{903FE1F5-1A19-4248-A6B9-37D8080136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7804" y="3572850"/>
            <a:ext cx="2670470" cy="3256671"/>
          </a:xfrm>
          <a:prstGeom prst="rect">
            <a:avLst/>
          </a:prstGeom>
        </p:spPr>
      </p:pic>
      <p:pic>
        <p:nvPicPr>
          <p:cNvPr id="13" name="Рисунок 12" descr="Изображение выглядит как цветной, человек, мобильный телефон, телефон&#10;&#10;Автоматически созданное описание">
            <a:extLst>
              <a:ext uri="{FF2B5EF4-FFF2-40B4-BE49-F238E27FC236}">
                <a16:creationId xmlns:a16="http://schemas.microsoft.com/office/drawing/2014/main" id="{EE68AAAB-86FF-4FD0-BF37-050E62A20F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5492" y="4488113"/>
            <a:ext cx="3243365" cy="2433711"/>
          </a:xfrm>
          <a:prstGeom prst="rect">
            <a:avLst/>
          </a:prstGeom>
        </p:spPr>
      </p:pic>
      <p:pic>
        <p:nvPicPr>
          <p:cNvPr id="15" name="Рисунок 14" descr="Изображение выглядит как человек, мужчина, внутренний, стоит&#10;&#10;Автоматически созданное описание">
            <a:extLst>
              <a:ext uri="{FF2B5EF4-FFF2-40B4-BE49-F238E27FC236}">
                <a16:creationId xmlns:a16="http://schemas.microsoft.com/office/drawing/2014/main" id="{0B97465B-1BBE-4EF8-897D-85C4F700F3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726" y="2491438"/>
            <a:ext cx="2747805" cy="2162823"/>
          </a:xfrm>
          <a:prstGeom prst="rect">
            <a:avLst/>
          </a:prstGeom>
        </p:spPr>
      </p:pic>
      <p:pic>
        <p:nvPicPr>
          <p:cNvPr id="17" name="Рисунок 16" descr="Изображение выглядит как человек, мужчина, держит, стоит&#10;&#10;Автоматически созданное описание">
            <a:extLst>
              <a:ext uri="{FF2B5EF4-FFF2-40B4-BE49-F238E27FC236}">
                <a16:creationId xmlns:a16="http://schemas.microsoft.com/office/drawing/2014/main" id="{7B309DF0-4873-4D14-AE3C-C5A665D921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97959" y="4488113"/>
            <a:ext cx="3832343" cy="2544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6834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48A3006D-6719-42E5-A5FA-E8D3B3FAD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863" y="304800"/>
            <a:ext cx="8596312" cy="573722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факты о цирке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Цирковая арена всегда отделяется от амфитеатра небольшим, но весьма широким барьером. Его высота доходит, как минимум, до среднего роста стандартной лошади, чтобы животное могло положить копыта передних ног на барьер и продолжить двигаться задними по арене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цирке много специфических профессиональных примет: нельзя трогать руками чужой реквизит; нельзя переходить дорогу артисту перед его выходом на манеж — может привести к травме; нельзя садиться в сценическом костюме — неуважение к зрителям; нельзя садиться на барьер спиной к манежу; премьеру не работают в новом костюме и т. д.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Олег Попов был первым советским клоуном, которого в 1955-м выпустили на гастроли за границу. Тогда на его концерты в Англии, Франции, Бельгии пришли королевские особы и первые лица государств.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Самым опасным животным для дрессировки является- медведь! Так как его недовольство тяжело увидеть — хвоста то нет, которым обычно машут или прижимают другие животные, в частности кошачьи. Медведь же может наброситься абсолютно внезапно, не показывая недовольства перед этим.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Парад – алле в цирке- выход на арену всех участников представления перед его началом.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04647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160EEFC-4AFF-40CC-8BCB-338A2FDA2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437323"/>
            <a:ext cx="8596668" cy="560404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счастливое для цирковых число. Оно проявилось не только в диаметре арены, но и других вещах. Очень часто цирки размещаются под 13 номером на улицах. Также во многих из них число рядов также насчитывает 13.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Клоуны не едят семечки (по крайней мере, в цирке). Да и у других цирковых работников тоже, зачастую, действует табу на поедание семечек. Более того, циркачи даже призывают зрителей не есть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их.Это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связано с суеверием: в цирковой среде считается, что таким образом можно «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повыщелкивать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зрителей», и упадут продажи билетов.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слово, которое любой русский человек вряд ли правильно прочтет с первого раза, обозначает очень важную должность.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Шпрехшталмейстер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это сотрудник цирка, отвечающий за ход представления. Как вы, вероятно, уже догадались, слово пришло из немецкого языка и состоит из слов «говорить», «конюшня» и «хозяин». В цирках СССР данная должность называлась проще — инспектор манежа.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Парад-пролог в цирке - выход на арену всех участников представления после его окончания.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93139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608</Words>
  <Application>Microsoft Office PowerPoint</Application>
  <PresentationFormat>Широкоэкранный</PresentationFormat>
  <Paragraphs>37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Аспект</vt:lpstr>
      <vt:lpstr>Цирк  Виды цирка, жанры и интересные факты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Цирк  Виды цирка, жанры и интересные факты</dc:title>
  <dc:creator>Анастасия Васильева</dc:creator>
  <cp:lastModifiedBy>Анастасия Васильева</cp:lastModifiedBy>
  <cp:revision>10</cp:revision>
  <dcterms:created xsi:type="dcterms:W3CDTF">2020-03-30T08:56:46Z</dcterms:created>
  <dcterms:modified xsi:type="dcterms:W3CDTF">2022-03-13T04:22:10Z</dcterms:modified>
</cp:coreProperties>
</file>