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59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342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4C8EF-4A2D-4CD1-B45C-ABED80772217}" type="datetimeFigureOut">
              <a:rPr lang="ru-RU" smtClean="0"/>
              <a:pPr/>
              <a:t>23.11.2020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4B1DA-2370-4CDD-BDEE-C30893B4C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13\YandexDisk\1.%20&#1044;&#1086;&#1082;&#1091;&#1084;&#1077;&#1085;&#1090;&#1099;\V\2.%20&#1055;&#1088;&#1077;&#1076;&#1084;&#1077;&#1090;&#1099;\&#1042;&#1085;&#1077;&#1091;&#1088;&#1086;&#1095;&#1082;&#1072;\&#1048;&#1075;&#1088;&#1072;_&#1052;&#1099;%20&#1087;&#1086;&#1084;&#1085;&#1080;&#1084;!\&#1048;&#1075;&#1088;&#1072;\&#1048;&#1075;&#1088;&#1072;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1.xml"/><Relationship Id="rId18" Type="http://schemas.openxmlformats.org/officeDocument/2006/relationships/slide" Target="slide21.xml"/><Relationship Id="rId26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7.xml"/><Relationship Id="rId7" Type="http://schemas.openxmlformats.org/officeDocument/2006/relationships/slide" Target="slide5.xml"/><Relationship Id="rId12" Type="http://schemas.openxmlformats.org/officeDocument/2006/relationships/slide" Target="slide7.xml"/><Relationship Id="rId17" Type="http://schemas.openxmlformats.org/officeDocument/2006/relationships/slide" Target="slide20.xml"/><Relationship Id="rId25" Type="http://schemas.openxmlformats.org/officeDocument/2006/relationships/slide" Target="slide13.xml"/><Relationship Id="rId2" Type="http://schemas.openxmlformats.org/officeDocument/2006/relationships/image" Target="../media/image1.jpeg"/><Relationship Id="rId16" Type="http://schemas.openxmlformats.org/officeDocument/2006/relationships/slide" Target="slide17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6.xml"/><Relationship Id="rId24" Type="http://schemas.openxmlformats.org/officeDocument/2006/relationships/slide" Target="slide24.xml"/><Relationship Id="rId5" Type="http://schemas.openxmlformats.org/officeDocument/2006/relationships/slide" Target="slide8.xml"/><Relationship Id="rId15" Type="http://schemas.openxmlformats.org/officeDocument/2006/relationships/slide" Target="slide16.xml"/><Relationship Id="rId23" Type="http://schemas.openxmlformats.org/officeDocument/2006/relationships/slide" Target="slide25.xml"/><Relationship Id="rId10" Type="http://schemas.openxmlformats.org/officeDocument/2006/relationships/slide" Target="slide15.xml"/><Relationship Id="rId19" Type="http://schemas.openxmlformats.org/officeDocument/2006/relationships/slide" Target="slide22.xml"/><Relationship Id="rId4" Type="http://schemas.openxmlformats.org/officeDocument/2006/relationships/slide" Target="slide4.xml"/><Relationship Id="rId9" Type="http://schemas.openxmlformats.org/officeDocument/2006/relationships/slide" Target="slide14.xml"/><Relationship Id="rId14" Type="http://schemas.openxmlformats.org/officeDocument/2006/relationships/slide" Target="slide12.xml"/><Relationship Id="rId22" Type="http://schemas.openxmlformats.org/officeDocument/2006/relationships/slide" Target="slide26.xml"/><Relationship Id="rId27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ttern-white-granite-texture_1194-7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72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84784"/>
            <a:ext cx="8712968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Arial Black" pitchFamily="34" charset="0"/>
              </a:rPr>
              <a:t>«Мы помним!»</a:t>
            </a:r>
            <a:r>
              <a:rPr lang="ru-RU" sz="2800" b="1" dirty="0" smtClean="0">
                <a:latin typeface="Arial Black" pitchFamily="34" charset="0"/>
              </a:rPr>
              <a:t/>
            </a:r>
            <a:br>
              <a:rPr lang="ru-RU" sz="2800" b="1" dirty="0" smtClean="0">
                <a:latin typeface="Arial Black" pitchFamily="34" charset="0"/>
              </a:rPr>
            </a:br>
            <a:r>
              <a:rPr lang="ru-RU" sz="2800" b="1" dirty="0" smtClean="0">
                <a:latin typeface="Arial Black" pitchFamily="34" charset="0"/>
              </a:rPr>
              <a:t>«</a:t>
            </a:r>
            <a:r>
              <a:rPr lang="ru-RU" sz="2800" b="1" dirty="0">
                <a:latin typeface="Arial Black" pitchFamily="34" charset="0"/>
              </a:rPr>
              <a:t>Ни шагу назад... И ни пяди земли...»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7520880" cy="175260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Лепёхин В.А.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истории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«Пановская СОШ»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адим\Pictures\Пинг_png\112798631_0_c930c_902165d1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149080"/>
            <a:ext cx="4233071" cy="2520280"/>
          </a:xfrm>
          <a:prstGeom prst="rect">
            <a:avLst/>
          </a:prstGeom>
          <a:noFill/>
        </p:spPr>
      </p:pic>
      <p:pic>
        <p:nvPicPr>
          <p:cNvPr id="6" name="Игр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ВООРУЖЕНИЕ                    30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16016" y="1412776"/>
            <a:ext cx="3981128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600" dirty="0" smtClean="0">
                <a:latin typeface="Times New Roman" pitchFamily="18" charset="0"/>
                <a:ea typeface="+mj-ea"/>
                <a:cs typeface="Times New Roman" pitchFamily="18" charset="0"/>
              </a:rPr>
              <a:t>Самый массовый боевой самолёт в истории авиации, было выпущено более 36 тысяч штук.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il-2.png"/>
          <p:cNvPicPr>
            <a:picLocks noChangeAspect="1"/>
          </p:cNvPicPr>
          <p:nvPr/>
        </p:nvPicPr>
        <p:blipFill>
          <a:blip r:embed="rId6" cstate="print"/>
          <a:srcRect t="23012" b="20991"/>
          <a:stretch>
            <a:fillRect/>
          </a:stretch>
        </p:blipFill>
        <p:spPr>
          <a:xfrm flipH="1">
            <a:off x="467544" y="3284984"/>
            <a:ext cx="5626890" cy="3024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51720" y="1844824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ИЛ-2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ВООРУЖЕНИЕ                   40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16016" y="1700808"/>
            <a:ext cx="39811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Официальное название «Катюши»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unnamed22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2204864"/>
            <a:ext cx="5729242" cy="41044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9672" y="1628800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БМ-13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ВООРУЖЕНИЕ                     50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915816" y="1628800"/>
            <a:ext cx="5781328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Не воевавший танк ВОВ. Участник Берлинского парада союзных войск в честь победы во Второй мировой войне.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4098" name="Picture 2" descr="C:\Users\Вадим\Desktop\tank_PNG1288.pn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t="13040" b="9309"/>
          <a:stretch>
            <a:fillRect/>
          </a:stretch>
        </p:blipFill>
        <p:spPr bwMode="auto">
          <a:xfrm rot="693977" flipH="1">
            <a:off x="312341" y="2505846"/>
            <a:ext cx="7706560" cy="389609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184482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ИС-3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СРАЖЕНИЯ                 10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36912"/>
            <a:ext cx="822960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600" dirty="0" smtClean="0">
                <a:ea typeface="+mj-ea"/>
                <a:cs typeface="Times New Roman" pitchFamily="18" charset="0"/>
              </a:rPr>
              <a:t>Одно из первых сражений Великой Отечественной войны продолжавшееся более месяца. С 25 сентября 1971 года территория,  на которой шло сражение, является мемориальным комплексом. Выстроен ряд монументов в память героям, работает музей.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83768" y="1700808"/>
            <a:ext cx="473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Оборона Брестской крепости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СРАЖЕНИЯ                 20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492896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ea typeface="+mj-ea"/>
                <a:cs typeface="Times New Roman" pitchFamily="18" charset="0"/>
              </a:rPr>
              <a:t>Эта битва - один из переломных моментов в Великой Отечественной Войне. Закончилась стратегической победой СССР, крахом плана «Барбаросса».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1772816"/>
            <a:ext cx="2755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Битва за Москву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СРАЖЕНИЯ                 30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708920"/>
            <a:ext cx="8229600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just"/>
            <a:r>
              <a:rPr lang="ru-RU" sz="2800" dirty="0" smtClean="0"/>
              <a:t>Битва происходила с 17 июля 1942 года по 2 февраля 1943 года на территории современных Воронежской, Ростовской, Волгоградской областей и Республики Калмыкии. Победа Красной армии в этой битве, положила начало «коренному перелому» не только в Великой Отечественной, но и во всей Второй мировой войне.</a:t>
            </a:r>
            <a:endParaRPr lang="ru-RU" sz="2800" dirty="0"/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792" y="1772816"/>
            <a:ext cx="3629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Сталинградская битва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СРАЖЕНИЯ                 40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276872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ea typeface="+mj-ea"/>
                <a:cs typeface="Times New Roman" pitchFamily="18" charset="0"/>
              </a:rPr>
              <a:t>Эта битва — совокупность стратегических оборонительной и наступательных операций Красной армии с целью сорвать крупное наступление сил вермахта и разгромить его стратегическую группировку. По своим масштабам является одним из ключевых сражений Второй мировой войны и Великой Отечественной войны. В итоге Германия утратила возможность проводить крупные стратегические наступательные операции на Восточном фронте. Стратегическая инициатива перешла к Красной армии.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03848" y="1556792"/>
            <a:ext cx="2389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Курская битва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СРАЖЕНИЯ                 50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564904"/>
            <a:ext cx="8229600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ea typeface="+mj-ea"/>
                <a:cs typeface="Times New Roman" pitchFamily="18" charset="0"/>
              </a:rPr>
              <a:t>После этого сражения, развивая дальнейшее наступление, советские войска вышли к реке Эльбе, где соединились с американскими и британскими войсками. Германия потеряла возможность к организованному сопротивлению и вскоре капитулировала. Создались благоприятные условия для окружения и уничтожения последних крупных группировок противника на территории Австрии и Чехословакии.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03848" y="1628800"/>
            <a:ext cx="2677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Штурм Берлина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ИСКУССТВО                       10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700808"/>
            <a:ext cx="830160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Герой картины </a:t>
            </a:r>
            <a:r>
              <a:rPr lang="ru-RU" sz="2500" dirty="0" smtClean="0">
                <a:latin typeface="Times New Roman" pitchFamily="18" charset="0"/>
                <a:ea typeface="+mj-ea"/>
                <a:cs typeface="Times New Roman" pitchFamily="18" charset="0"/>
              </a:rPr>
              <a:t>Ю.М. Непринцева и </a:t>
            </a: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поэмы А.Твардовского.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59ad2799183561190c8b45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2420888"/>
            <a:ext cx="6624736" cy="3888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1268760"/>
            <a:ext cx="2683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Василий Тёркин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ИСКУССТВО                       20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77281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Самое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известное письмо с фронта.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unnamed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95" t="9091" r="5587" b="14545"/>
          <a:stretch>
            <a:fillRect/>
          </a:stretch>
        </p:blipFill>
        <p:spPr>
          <a:xfrm>
            <a:off x="683568" y="2564904"/>
            <a:ext cx="5997238" cy="38164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1268760"/>
            <a:ext cx="2173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«Жди меня»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ttern-white-granite-texture_1194-74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72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2241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Интеллектуальная игра</a:t>
            </a:r>
            <a:b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посвящённая Великой Победе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7544" y="1412776"/>
            <a:ext cx="820891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67544" y="1772816"/>
            <a:ext cx="2952328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ЛИЧНОСТЬ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708920"/>
            <a:ext cx="2952328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ВООРУЖЕНИЕ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645024"/>
            <a:ext cx="2952328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СРАЖЕНИЯ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509120"/>
            <a:ext cx="2952328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ИСКУССТВО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445224"/>
            <a:ext cx="2952328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НАГРАДЫ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4067944" y="1772816"/>
            <a:ext cx="72008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10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5076056" y="1772816"/>
            <a:ext cx="72008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20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4067944" y="2708920"/>
            <a:ext cx="72008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10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>
            <a:hlinkClick r:id="rId6" action="ppaction://hlinksldjump"/>
          </p:cNvPr>
          <p:cNvSpPr/>
          <p:nvPr/>
        </p:nvSpPr>
        <p:spPr>
          <a:xfrm>
            <a:off x="5076056" y="2708920"/>
            <a:ext cx="72008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20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8" name="Прямоугольник 17">
            <a:hlinkClick r:id="rId7" action="ppaction://hlinksldjump"/>
          </p:cNvPr>
          <p:cNvSpPr/>
          <p:nvPr/>
        </p:nvSpPr>
        <p:spPr>
          <a:xfrm>
            <a:off x="6012160" y="1772816"/>
            <a:ext cx="72008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30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9" name="Прямоугольник 18">
            <a:hlinkClick r:id="rId8" action="ppaction://hlinksldjump"/>
          </p:cNvPr>
          <p:cNvSpPr/>
          <p:nvPr/>
        </p:nvSpPr>
        <p:spPr>
          <a:xfrm>
            <a:off x="6012160" y="2708920"/>
            <a:ext cx="72008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30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0" name="Прямоугольник 19">
            <a:hlinkClick r:id="rId9" action="ppaction://hlinksldjump"/>
          </p:cNvPr>
          <p:cNvSpPr/>
          <p:nvPr/>
        </p:nvSpPr>
        <p:spPr>
          <a:xfrm>
            <a:off x="5076056" y="3645024"/>
            <a:ext cx="720080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20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1" name="Прямоугольник 20">
            <a:hlinkClick r:id="rId10" action="ppaction://hlinksldjump"/>
          </p:cNvPr>
          <p:cNvSpPr/>
          <p:nvPr/>
        </p:nvSpPr>
        <p:spPr>
          <a:xfrm>
            <a:off x="6012160" y="3645024"/>
            <a:ext cx="720080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30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2" name="Прямоугольник 21">
            <a:hlinkClick r:id="rId11" action="ppaction://hlinksldjump"/>
          </p:cNvPr>
          <p:cNvSpPr/>
          <p:nvPr/>
        </p:nvSpPr>
        <p:spPr>
          <a:xfrm>
            <a:off x="6948264" y="1772816"/>
            <a:ext cx="72008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40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3" name="Прямоугольник 22">
            <a:hlinkClick r:id="rId12" action="ppaction://hlinksldjump"/>
          </p:cNvPr>
          <p:cNvSpPr/>
          <p:nvPr/>
        </p:nvSpPr>
        <p:spPr>
          <a:xfrm>
            <a:off x="7956376" y="1772816"/>
            <a:ext cx="720080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50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4" name="Прямоугольник 23">
            <a:hlinkClick r:id="rId13" action="ppaction://hlinksldjump"/>
          </p:cNvPr>
          <p:cNvSpPr/>
          <p:nvPr/>
        </p:nvSpPr>
        <p:spPr>
          <a:xfrm>
            <a:off x="6948264" y="2708920"/>
            <a:ext cx="72008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40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5" name="Прямоугольник 24">
            <a:hlinkClick r:id="rId14" action="ppaction://hlinksldjump"/>
          </p:cNvPr>
          <p:cNvSpPr/>
          <p:nvPr/>
        </p:nvSpPr>
        <p:spPr>
          <a:xfrm>
            <a:off x="7956376" y="2708920"/>
            <a:ext cx="720080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50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6" name="Прямоугольник 25">
            <a:hlinkClick r:id="rId15" action="ppaction://hlinksldjump"/>
          </p:cNvPr>
          <p:cNvSpPr/>
          <p:nvPr/>
        </p:nvSpPr>
        <p:spPr>
          <a:xfrm>
            <a:off x="6948264" y="3645024"/>
            <a:ext cx="720080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40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7" name="Прямоугольник 26">
            <a:hlinkClick r:id="rId16" action="ppaction://hlinksldjump"/>
          </p:cNvPr>
          <p:cNvSpPr/>
          <p:nvPr/>
        </p:nvSpPr>
        <p:spPr>
          <a:xfrm>
            <a:off x="7956376" y="3645024"/>
            <a:ext cx="720080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50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8" name="Прямоугольник 27">
            <a:hlinkClick r:id="rId17" action="ppaction://hlinksldjump"/>
          </p:cNvPr>
          <p:cNvSpPr/>
          <p:nvPr/>
        </p:nvSpPr>
        <p:spPr>
          <a:xfrm>
            <a:off x="6012160" y="4509120"/>
            <a:ext cx="72008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30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9" name="Прямоугольник 28">
            <a:hlinkClick r:id="rId18" action="ppaction://hlinksldjump"/>
          </p:cNvPr>
          <p:cNvSpPr/>
          <p:nvPr/>
        </p:nvSpPr>
        <p:spPr>
          <a:xfrm>
            <a:off x="6948264" y="4509120"/>
            <a:ext cx="72008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40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>
            <a:hlinkClick r:id="rId19" action="ppaction://hlinksldjump"/>
          </p:cNvPr>
          <p:cNvSpPr/>
          <p:nvPr/>
        </p:nvSpPr>
        <p:spPr>
          <a:xfrm>
            <a:off x="7956376" y="4509120"/>
            <a:ext cx="72008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50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1" name="Прямоугольник 30">
            <a:hlinkClick r:id="rId20" action="ppaction://hlinksldjump"/>
          </p:cNvPr>
          <p:cNvSpPr/>
          <p:nvPr/>
        </p:nvSpPr>
        <p:spPr>
          <a:xfrm>
            <a:off x="5076056" y="4509120"/>
            <a:ext cx="72008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20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2" name="Прямоугольник 31">
            <a:hlinkClick r:id="rId21" action="ppaction://hlinksldjump"/>
          </p:cNvPr>
          <p:cNvSpPr/>
          <p:nvPr/>
        </p:nvSpPr>
        <p:spPr>
          <a:xfrm>
            <a:off x="7956376" y="5445224"/>
            <a:ext cx="720080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50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3" name="Прямоугольник 32">
            <a:hlinkClick r:id="rId22" action="ppaction://hlinksldjump"/>
          </p:cNvPr>
          <p:cNvSpPr/>
          <p:nvPr/>
        </p:nvSpPr>
        <p:spPr>
          <a:xfrm>
            <a:off x="7020272" y="5445224"/>
            <a:ext cx="720080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40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4" name="Прямоугольник 33">
            <a:hlinkClick r:id="rId23" action="ppaction://hlinksldjump"/>
          </p:cNvPr>
          <p:cNvSpPr/>
          <p:nvPr/>
        </p:nvSpPr>
        <p:spPr>
          <a:xfrm>
            <a:off x="6012160" y="5445224"/>
            <a:ext cx="720080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30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5" name="Прямоугольник 34">
            <a:hlinkClick r:id="rId24" action="ppaction://hlinksldjump"/>
          </p:cNvPr>
          <p:cNvSpPr/>
          <p:nvPr/>
        </p:nvSpPr>
        <p:spPr>
          <a:xfrm>
            <a:off x="5076056" y="5445224"/>
            <a:ext cx="720080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20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6" name="Прямоугольник 35">
            <a:hlinkClick r:id="rId25" action="ppaction://hlinksldjump"/>
          </p:cNvPr>
          <p:cNvSpPr/>
          <p:nvPr/>
        </p:nvSpPr>
        <p:spPr>
          <a:xfrm>
            <a:off x="4067944" y="3645024"/>
            <a:ext cx="720080" cy="6480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10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7" name="Прямоугольник 36">
            <a:hlinkClick r:id="rId26" action="ppaction://hlinksldjump"/>
          </p:cNvPr>
          <p:cNvSpPr/>
          <p:nvPr/>
        </p:nvSpPr>
        <p:spPr>
          <a:xfrm>
            <a:off x="4067944" y="4509120"/>
            <a:ext cx="720080" cy="648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10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8" name="Прямоугольник 37">
            <a:hlinkClick r:id="rId27" action="ppaction://hlinksldjump"/>
          </p:cNvPr>
          <p:cNvSpPr/>
          <p:nvPr/>
        </p:nvSpPr>
        <p:spPr>
          <a:xfrm>
            <a:off x="4067944" y="5445224"/>
            <a:ext cx="720080" cy="648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10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ИСКУССТВО                       30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just"/>
            <a:r>
              <a:rPr lang="ru-RU" sz="2800" dirty="0" smtClean="0"/>
              <a:t>Одна из десяти легендарных песен периода Великой Отечественной войны. Написана в 1942 году. Музыка Константина Листова, слова Алексея Суркова.</a:t>
            </a:r>
            <a:endParaRPr lang="ru-RU" sz="2800" dirty="0"/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1026" name="Picture 2" descr="C:\Users\Вадим\Desktop\Игра\Фото\hqdefault.jpg"/>
          <p:cNvPicPr>
            <a:picLocks noChangeAspect="1" noChangeArrowheads="1"/>
          </p:cNvPicPr>
          <p:nvPr/>
        </p:nvPicPr>
        <p:blipFill>
          <a:blip r:embed="rId6" cstate="print"/>
          <a:srcRect t="2100" b="3401"/>
          <a:stretch>
            <a:fillRect/>
          </a:stretch>
        </p:blipFill>
        <p:spPr bwMode="auto">
          <a:xfrm>
            <a:off x="683568" y="2708920"/>
            <a:ext cx="4572000" cy="324036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24128" y="2996952"/>
            <a:ext cx="2362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«В землянке»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ИСКУССТВО                       40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ea typeface="+mj-ea"/>
                <a:cs typeface="Times New Roman" pitchFamily="18" charset="0"/>
              </a:rPr>
              <a:t>Так называли профессиональные театральные коллективы в годы Великой Отечественной войны, выезжавшие с представлениями в части РККА и РККФ на фронтах и в прифронтовых районах.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5" name="Picture 3" descr="C:\Users\Вадим\Desktop\b9f27815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996952"/>
            <a:ext cx="5328592" cy="32011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940152" y="2996952"/>
            <a:ext cx="291688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Фронтовая бригада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ИСКУССТВО                       50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800" dirty="0" smtClean="0"/>
              <a:t>Премьера Симфонии № 7 Д.Д. Шостаковича прошла 9 августа 1942 года. Она имеет имя собственное, какое?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blokad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2132856"/>
            <a:ext cx="5013716" cy="41764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128" y="2636912"/>
            <a:ext cx="2954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«Ленинградская»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НАГРАДЫ                  10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>
                <a:ea typeface="+mj-ea"/>
                <a:cs typeface="Times New Roman" pitchFamily="18" charset="0"/>
              </a:rPr>
              <a:t>Орден — первая награда, появившаяся в годы Великой Отечественной войны.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1026" name="Picture 2" descr="C:\Users\Вадим\Desktop\Игра\Фото\Orden-Otechestvennoy-voynyi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132856"/>
            <a:ext cx="6235452" cy="4106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НАГРАДЫ                   20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800" dirty="0" smtClean="0"/>
              <a:t>Орден – предназначенный для награждения исключительно солдат и сержантов.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276872"/>
            <a:ext cx="3992996" cy="400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НАГРАДЫ                  30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/>
              <a:t>Этот орден является младшим из «полководческих» орденов. Он единственный среди них, имеющий только одну степень.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348880"/>
            <a:ext cx="307736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НАГРАДЫ                   40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800" dirty="0" smtClean="0"/>
              <a:t>Этот орден занимал высшую ступеньку в иерархии полководческих орденов и был первым, имевшим три степени. Знак ордена № 1 вручён Г.К. Жукову.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4098" name="Picture 2" descr="C:\Users\Вадим\Desktop\Orden-Suvorov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492896"/>
            <a:ext cx="747005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НАГРАДЫ                  50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just">
              <a:spcBef>
                <a:spcPct val="0"/>
              </a:spcBef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Количество награждённых этим орденом – 20</a:t>
            </a:r>
            <a:r>
              <a:rPr lang="ru-RU" sz="2800" dirty="0" smtClean="0">
                <a:ea typeface="+mj-ea"/>
                <a:cs typeface="Times New Roman" pitchFamily="18" charset="0"/>
              </a:rPr>
              <a:t>. Орденом № 3 был награждён Верховный Главнокомандующий Маршал Советского Союза И. В. Сталин.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5122" name="Picture 2" descr="C:\Users\Вадим\Desktop\Orden-Pobed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780928"/>
            <a:ext cx="3709350" cy="3555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ЛИЧНОСТЬ                 10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1920" y="1412776"/>
            <a:ext cx="4845224" cy="4032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just">
              <a:spcBef>
                <a:spcPct val="0"/>
              </a:spcBef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spcBef>
                <a:spcPct val="0"/>
              </a:spcBef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Этот бравый унтер-офицер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русской императорской армии </a:t>
            </a:r>
            <a:r>
              <a:rPr lang="ru-RU" sz="2800" dirty="0" smtClean="0"/>
              <a:t>в годы Великой Отечественной войны занимал посты начальника Генерального штаба РККА, члена Ставки Верховного Главнокомандования, командующего Резервным, Ленинградским, Западным, 1-м Украинским и 1-м Белорусским фронтами.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1026" name="Picture 2" descr="C:\Users\Вадим\Desktop\93317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060848"/>
            <a:ext cx="2880320" cy="42317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87624" y="1412776"/>
            <a:ext cx="2020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Г.К. Жуков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ЛИЧНОСТЬ                 20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1920" y="1412776"/>
            <a:ext cx="4845224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ru-RU" sz="2600" dirty="0" smtClean="0"/>
              <a:t>Генерал-лейтенант инженерных войск. Доктор военных наук, профессор Военной академии Генерального штаба РККА. Родился в г. Омске, участник пяти войн. </a:t>
            </a:r>
            <a:endParaRPr lang="ru-RU" sz="2600" dirty="0"/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inde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2276872"/>
            <a:ext cx="2880320" cy="40172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1628800"/>
            <a:ext cx="2665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Д.М. Карбышев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ЛИЧНОСТЬ                 30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779912" y="1628800"/>
            <a:ext cx="4917232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ru-RU" sz="2600" dirty="0" smtClean="0"/>
              <a:t>Красноармеец диверсионно-разведывательной группы штаба Западного фронта, заброшенная в 1941 году в немецкий тыл. Первая женщина, удостоенная звания Героя Советского Союза (посмертно) во время Великой Отечественной войны.</a:t>
            </a:r>
            <a:endParaRPr lang="ru-RU" sz="2600" dirty="0"/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scale_24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1" y="2132856"/>
            <a:ext cx="3024336" cy="41182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1484784"/>
            <a:ext cx="34540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</a:rPr>
              <a:t>З.А. Космодемьянская</a:t>
            </a:r>
            <a:endParaRPr lang="ru-RU" sz="2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ЛИЧНОСТЬ                40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1920" y="1268760"/>
            <a:ext cx="4845224" cy="4320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600" dirty="0" smtClean="0">
                <a:ea typeface="+mj-ea"/>
                <a:cs typeface="Times New Roman" pitchFamily="18" charset="0"/>
              </a:rPr>
              <a:t>Советский снайпер 25-й Чапаевской стрелковой дивизии Рабоче-крестьянской Красной армии. Герой Советского Союза. После окончания Великой Отечественной войны до 1956 года была офицером Главного штаба ВМФ СССР в звании майора береговой службы.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3" name="Picture 2" descr="C:\Users\Вадим\Desktop\Викторина ВОВ\Фото\unnamed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2276872"/>
            <a:ext cx="3168352" cy="38638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0800000" flipV="1">
            <a:off x="683568" y="148478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Л.М. Павличенко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ЛИЧНОСТЬ                 50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1268760"/>
            <a:ext cx="390912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Именно он возвестил о взятии Берлина и о Победе, о смерти И.В. Сталина и о первом полёте человека в </a:t>
            </a:r>
          </a:p>
          <a:p>
            <a:pPr lvl="0" algn="just">
              <a:spcBef>
                <a:spcPct val="0"/>
              </a:spcBef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космос.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unname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2420888"/>
            <a:ext cx="3826296" cy="3826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9672" y="1556792"/>
            <a:ext cx="2277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Ю.Б. Левитан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ВООРУЖЕНИЕ                    10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88024" y="1484784"/>
            <a:ext cx="390912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ru-RU" sz="2600" dirty="0" smtClean="0"/>
              <a:t>Самый массовый танк Второй мировой войны и послевоенного времени.</a:t>
            </a:r>
            <a:endParaRPr lang="ru-RU" sz="2600" dirty="0"/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9" name="Рисунок 8" descr="tan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2420888"/>
            <a:ext cx="5182716" cy="3810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700808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Т-34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                          ВООРУЖЕНИЕ                   20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050" name="Picture 2" descr="C:\Users\Вадим\Pictures\Пинг_png\star_PNG1597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9377" cy="7357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76056" y="1196752"/>
            <a:ext cx="3621088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600" dirty="0" smtClean="0">
                <a:latin typeface="Times New Roman" pitchFamily="18" charset="0"/>
                <a:ea typeface="+mj-ea"/>
                <a:cs typeface="Times New Roman" pitchFamily="18" charset="0"/>
              </a:rPr>
              <a:t>Нередко его называют лучшим пистолетом-пулемётом Второй мировой войны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pic>
        <p:nvPicPr>
          <p:cNvPr id="2051" name="Picture 3" descr="C:\Users\Вадим\Desktop\unnamed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5589240"/>
            <a:ext cx="782216" cy="782216"/>
          </a:xfrm>
          <a:prstGeom prst="rect">
            <a:avLst/>
          </a:prstGeom>
          <a:noFill/>
        </p:spPr>
      </p:pic>
      <p:pic>
        <p:nvPicPr>
          <p:cNvPr id="10" name="Рисунок 9" descr="337-3374237_bajkal-pps-4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244347" flipH="1">
            <a:off x="150295" y="3374227"/>
            <a:ext cx="5387238" cy="22381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7704" y="1916832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ППС-43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735</Words>
  <Application>Microsoft Office PowerPoint</Application>
  <PresentationFormat>Экран (4:3)</PresentationFormat>
  <Paragraphs>107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«Мы помним!» «Ни шагу назад... И ни пяди земли...»</vt:lpstr>
      <vt:lpstr>Интеллектуальная игра посвящённая Великой Победе</vt:lpstr>
      <vt:lpstr>                          ЛИЧНОСТЬ                 10</vt:lpstr>
      <vt:lpstr>                          ЛИЧНОСТЬ                 20</vt:lpstr>
      <vt:lpstr>                          ЛИЧНОСТЬ                 30</vt:lpstr>
      <vt:lpstr>                          ЛИЧНОСТЬ                40</vt:lpstr>
      <vt:lpstr>                          ЛИЧНОСТЬ                 50</vt:lpstr>
      <vt:lpstr>                          ВООРУЖЕНИЕ                    10</vt:lpstr>
      <vt:lpstr>                          ВООРУЖЕНИЕ                   20</vt:lpstr>
      <vt:lpstr>                          ВООРУЖЕНИЕ                    30</vt:lpstr>
      <vt:lpstr>                          ВООРУЖЕНИЕ                   40</vt:lpstr>
      <vt:lpstr>                          ВООРУЖЕНИЕ                     50</vt:lpstr>
      <vt:lpstr>                          СРАЖЕНИЯ                 10</vt:lpstr>
      <vt:lpstr>                          СРАЖЕНИЯ                 20</vt:lpstr>
      <vt:lpstr>                          СРАЖЕНИЯ                 30</vt:lpstr>
      <vt:lpstr>                          СРАЖЕНИЯ                 40</vt:lpstr>
      <vt:lpstr>                          СРАЖЕНИЯ                 50</vt:lpstr>
      <vt:lpstr>                          ИСКУССТВО                       10</vt:lpstr>
      <vt:lpstr>                          ИСКУССТВО                       20</vt:lpstr>
      <vt:lpstr>                          ИСКУССТВО                       30</vt:lpstr>
      <vt:lpstr>                          ИСКУССТВО                       40</vt:lpstr>
      <vt:lpstr>                          ИСКУССТВО                       50</vt:lpstr>
      <vt:lpstr>                          НАГРАДЫ                  10</vt:lpstr>
      <vt:lpstr>                          НАГРАДЫ                   20</vt:lpstr>
      <vt:lpstr>                          НАГРАДЫ                  30</vt:lpstr>
      <vt:lpstr>                          НАГРАДЫ                   40</vt:lpstr>
      <vt:lpstr>                          НАГРАДЫ                 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помним!» «Ни шагу назад... И ни пяди земли...»</dc:title>
  <dc:creator>Вадим</dc:creator>
  <cp:lastModifiedBy>user13</cp:lastModifiedBy>
  <cp:revision>78</cp:revision>
  <dcterms:created xsi:type="dcterms:W3CDTF">2020-11-12T13:33:59Z</dcterms:created>
  <dcterms:modified xsi:type="dcterms:W3CDTF">2020-11-23T04:42:57Z</dcterms:modified>
</cp:coreProperties>
</file>