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1" r:id="rId8"/>
    <p:sldId id="280" r:id="rId9"/>
    <p:sldId id="267" r:id="rId10"/>
    <p:sldId id="268" r:id="rId11"/>
    <p:sldId id="282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200A"/>
    <a:srgbClr val="FF3300"/>
    <a:srgbClr val="00CC00"/>
    <a:srgbClr val="CC00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316" autoAdjust="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C360-A74F-4891-9B65-5851681F7C5E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D0D-23D5-41A4-9584-18E097CBE04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C360-A74F-4891-9B65-5851681F7C5E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D0D-23D5-41A4-9584-18E097CBE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C360-A74F-4891-9B65-5851681F7C5E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D0D-23D5-41A4-9584-18E097CBE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C360-A74F-4891-9B65-5851681F7C5E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D0D-23D5-41A4-9584-18E097CBE04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C360-A74F-4891-9B65-5851681F7C5E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D0D-23D5-41A4-9584-18E097CBE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C360-A74F-4891-9B65-5851681F7C5E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D0D-23D5-41A4-9584-18E097CBE04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C360-A74F-4891-9B65-5851681F7C5E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D0D-23D5-41A4-9584-18E097CBE04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C360-A74F-4891-9B65-5851681F7C5E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D0D-23D5-41A4-9584-18E097CBE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C360-A74F-4891-9B65-5851681F7C5E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D0D-23D5-41A4-9584-18E097CBE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C360-A74F-4891-9B65-5851681F7C5E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D0D-23D5-41A4-9584-18E097CBE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C360-A74F-4891-9B65-5851681F7C5E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D0D-23D5-41A4-9584-18E097CBE04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71CC360-A74F-4891-9B65-5851681F7C5E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ABED0D-23D5-41A4-9584-18E097CBE04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212976"/>
            <a:ext cx="6400800" cy="242582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cs typeface="Aharoni" pitchFamily="2" charset="-79"/>
              </a:rPr>
              <a:t>Занимательный </a:t>
            </a:r>
            <a:r>
              <a:rPr lang="en-US" sz="48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English</a:t>
            </a:r>
          </a:p>
          <a:p>
            <a:pPr algn="ctr"/>
            <a:r>
              <a:rPr lang="en-US" sz="48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Quiz game</a:t>
            </a:r>
            <a:endParaRPr lang="ru-RU" sz="4800" b="1" dirty="0">
              <a:solidFill>
                <a:srgbClr val="C00000"/>
              </a:solidFill>
              <a:cs typeface="Aharoni" pitchFamily="2" charset="-79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2016224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latin typeface="Arial Rounded MT Bold" pitchFamily="34" charset="0"/>
              </a:rPr>
              <a:t>For Fun and Profit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9286541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548680"/>
            <a:ext cx="7406208" cy="4966488"/>
          </a:xfrm>
        </p:spPr>
        <p:txBody>
          <a:bodyPr/>
          <a:lstStyle/>
          <a:p>
            <a:pPr lvl="0" algn="ctr"/>
            <a:r>
              <a:rPr lang="ru-RU" dirty="0" smtClean="0">
                <a:effectLst/>
              </a:rPr>
              <a:t>9. Составьте </a:t>
            </a:r>
            <a:r>
              <a:rPr lang="ru-RU" dirty="0">
                <a:effectLst/>
              </a:rPr>
              <a:t>слова  из </a:t>
            </a:r>
            <a:r>
              <a:rPr lang="ru-RU" dirty="0" smtClean="0">
                <a:effectLst/>
              </a:rPr>
              <a:t>   слова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sz="9600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> </a:t>
            </a:r>
            <a:r>
              <a:rPr lang="en-US" sz="9600" dirty="0">
                <a:solidFill>
                  <a:schemeClr val="accent3">
                    <a:lumMod val="50000"/>
                  </a:schemeClr>
                </a:solidFill>
                <a:effectLst/>
                <a:latin typeface="Arial Rounded MT Bold" pitchFamily="34" charset="0"/>
              </a:rPr>
              <a:t>telephone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211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548680"/>
            <a:ext cx="7622232" cy="5688632"/>
          </a:xfrm>
        </p:spPr>
        <p:txBody>
          <a:bodyPr/>
          <a:lstStyle/>
          <a:p>
            <a:pPr algn="l"/>
            <a:r>
              <a:rPr lang="en-US" dirty="0">
                <a:effectLst/>
              </a:rPr>
              <a:t>10.</a:t>
            </a:r>
            <a:r>
              <a:rPr lang="ru-RU" dirty="0">
                <a:effectLst/>
              </a:rPr>
              <a:t> </a:t>
            </a:r>
            <a:r>
              <a:rPr lang="ru-RU" dirty="0" smtClean="0">
                <a:effectLst/>
              </a:rPr>
              <a:t>Какую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>русскую </a:t>
            </a:r>
            <a:r>
              <a:rPr lang="ru-RU" dirty="0" smtClean="0">
                <a:effectLst/>
              </a:rPr>
              <a:t>кашу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>можно «сварить» 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из </a:t>
            </a:r>
            <a:r>
              <a:rPr lang="ru-RU" dirty="0">
                <a:effectLst/>
              </a:rPr>
              <a:t>английского слова  </a:t>
            </a:r>
            <a:r>
              <a:rPr lang="uk-UA" sz="6000" dirty="0">
                <a:solidFill>
                  <a:srgbClr val="A2200A"/>
                </a:solidFill>
                <a:effectLst/>
              </a:rPr>
              <a:t>с</a:t>
            </a:r>
            <a:r>
              <a:rPr lang="en-US" sz="6000" dirty="0">
                <a:solidFill>
                  <a:srgbClr val="A2200A"/>
                </a:solidFill>
                <a:effectLst/>
              </a:rPr>
              <a:t>up</a:t>
            </a:r>
            <a:r>
              <a:rPr lang="ru-RU" sz="6000" dirty="0">
                <a:solidFill>
                  <a:srgbClr val="A2200A"/>
                </a:solidFill>
                <a:effectLst/>
              </a:rPr>
              <a:t>?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sz="8800" i="1" dirty="0">
                <a:solidFill>
                  <a:srgbClr val="800000"/>
                </a:solidFill>
                <a:effectLst/>
              </a:rPr>
              <a:t>   </a:t>
            </a:r>
            <a:r>
              <a:rPr lang="ru-RU" sz="8800" i="1" dirty="0" smtClean="0">
                <a:solidFill>
                  <a:srgbClr val="800000"/>
                </a:solidFill>
                <a:effectLst/>
              </a:rPr>
              <a:t>   </a:t>
            </a:r>
            <a:r>
              <a:rPr lang="en-US" sz="8800" i="1" dirty="0" smtClean="0">
                <a:solidFill>
                  <a:srgbClr val="800000"/>
                </a:solidFill>
                <a:effectLst/>
              </a:rPr>
              <a:t>Cup</a:t>
            </a:r>
            <a:r>
              <a:rPr lang="ru-RU" sz="8800" i="1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8800" i="1" dirty="0">
                <a:solidFill>
                  <a:srgbClr val="800000"/>
                </a:solidFill>
                <a:effectLst/>
              </a:rPr>
              <a:t>–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622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692696"/>
            <a:ext cx="7175351" cy="4896544"/>
          </a:xfrm>
        </p:spPr>
        <p:txBody>
          <a:bodyPr/>
          <a:lstStyle/>
          <a:p>
            <a:r>
              <a:rPr lang="ru-RU" dirty="0">
                <a:effectLst/>
              </a:rPr>
              <a:t> 11.  как по-русски звучат имена   </a:t>
            </a:r>
            <a:r>
              <a:rPr lang="en-US" sz="6000" i="1" dirty="0">
                <a:solidFill>
                  <a:srgbClr val="CC00CC"/>
                </a:solidFill>
                <a:effectLst/>
                <a:latin typeface="Arial Black" pitchFamily="34" charset="0"/>
              </a:rPr>
              <a:t>Barbara</a:t>
            </a:r>
            <a:r>
              <a:rPr lang="ru-RU" sz="6000" i="1" dirty="0">
                <a:solidFill>
                  <a:srgbClr val="CC00CC"/>
                </a:solidFill>
                <a:effectLst/>
                <a:latin typeface="Arial Black" pitchFamily="34" charset="0"/>
              </a:rPr>
              <a:t>  ,  </a:t>
            </a:r>
            <a:r>
              <a:rPr lang="en-US" sz="6000" i="1" dirty="0" err="1">
                <a:solidFill>
                  <a:srgbClr val="CC00CC"/>
                </a:solidFill>
                <a:effectLst/>
                <a:latin typeface="Arial Black" pitchFamily="34" charset="0"/>
              </a:rPr>
              <a:t>Basilio</a:t>
            </a:r>
            <a:r>
              <a:rPr lang="ru-RU" sz="6000" i="1" dirty="0">
                <a:solidFill>
                  <a:srgbClr val="CC00CC"/>
                </a:solidFill>
                <a:effectLst/>
                <a:latin typeface="Arial Black" pitchFamily="34" charset="0"/>
              </a:rPr>
              <a:t>    </a:t>
            </a:r>
            <a:r>
              <a:rPr lang="ru-RU" dirty="0">
                <a:effectLst/>
              </a:rPr>
              <a:t>и слово  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sz="6600" dirty="0" smtClean="0">
                <a:effectLst/>
              </a:rPr>
              <a:t>«</a:t>
            </a:r>
            <a:r>
              <a:rPr lang="en-US" sz="6600" i="1" dirty="0">
                <a:solidFill>
                  <a:srgbClr val="CC00CC"/>
                </a:solidFill>
                <a:effectLst/>
                <a:latin typeface="Arial Black" pitchFamily="34" charset="0"/>
              </a:rPr>
              <a:t>ox</a:t>
            </a:r>
            <a:r>
              <a:rPr lang="ru-RU" sz="6600" dirty="0">
                <a:effectLst/>
              </a:rPr>
              <a:t>»</a:t>
            </a:r>
            <a:r>
              <a:rPr lang="uk-UA" dirty="0">
                <a:effectLst/>
              </a:rPr>
              <a:t>(</a:t>
            </a:r>
            <a:r>
              <a:rPr lang="uk-UA" dirty="0" err="1">
                <a:effectLst/>
              </a:rPr>
              <a:t>бык</a:t>
            </a:r>
            <a:r>
              <a:rPr lang="uk-UA" dirty="0">
                <a:effectLst/>
              </a:rPr>
              <a:t>)</a:t>
            </a:r>
            <a:r>
              <a:rPr lang="ru-RU" dirty="0">
                <a:effectLst/>
              </a:rPr>
              <a:t> 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62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332656"/>
            <a:ext cx="7175351" cy="459280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uk-UA" dirty="0" smtClean="0">
                <a:effectLst/>
                <a:latin typeface="Times New Roman"/>
                <a:ea typeface="Times New Roman"/>
              </a:rPr>
              <a:t>12. </a:t>
            </a:r>
            <a:r>
              <a:rPr lang="uk-UA" i="1" dirty="0" smtClean="0">
                <a:effectLst/>
                <a:latin typeface="Times New Roman"/>
                <a:ea typeface="Times New Roman"/>
              </a:rPr>
              <a:t> </a:t>
            </a:r>
            <a:r>
              <a:rPr lang="uk-UA" i="1" dirty="0" err="1" smtClean="0">
                <a:effectLst/>
                <a:latin typeface="Times New Roman"/>
                <a:ea typeface="Times New Roman"/>
              </a:rPr>
              <a:t>Переставьте</a:t>
            </a:r>
            <a:r>
              <a:rPr lang="uk-UA" i="1" dirty="0" smtClean="0">
                <a:effectLst/>
                <a:latin typeface="Times New Roman"/>
                <a:ea typeface="Times New Roman"/>
              </a:rPr>
              <a:t> </a:t>
            </a:r>
            <a:r>
              <a:rPr lang="uk-UA" i="1" dirty="0" err="1">
                <a:effectLst/>
                <a:latin typeface="Times New Roman"/>
                <a:ea typeface="Times New Roman"/>
              </a:rPr>
              <a:t>буквы</a:t>
            </a:r>
            <a:r>
              <a:rPr lang="uk-UA" i="1" dirty="0">
                <a:effectLst/>
                <a:latin typeface="Times New Roman"/>
                <a:ea typeface="Times New Roman"/>
              </a:rPr>
              <a:t> и узнайте, </a:t>
            </a:r>
            <a:r>
              <a:rPr lang="uk-UA" i="1" dirty="0" err="1">
                <a:effectLst/>
                <a:latin typeface="Times New Roman"/>
                <a:ea typeface="Times New Roman"/>
              </a:rPr>
              <a:t>какое</a:t>
            </a:r>
            <a:r>
              <a:rPr lang="uk-UA" i="1" dirty="0">
                <a:effectLst/>
                <a:latin typeface="Times New Roman"/>
                <a:ea typeface="Times New Roman"/>
              </a:rPr>
              <a:t> </a:t>
            </a:r>
            <a:r>
              <a:rPr lang="uk-UA" i="1" dirty="0" err="1">
                <a:effectLst/>
                <a:latin typeface="Times New Roman"/>
                <a:ea typeface="Times New Roman"/>
              </a:rPr>
              <a:t>русское</a:t>
            </a:r>
            <a:r>
              <a:rPr lang="uk-UA" i="1" dirty="0">
                <a:effectLst/>
                <a:latin typeface="Times New Roman"/>
                <a:ea typeface="Times New Roman"/>
              </a:rPr>
              <a:t> слово «</a:t>
            </a:r>
            <a:r>
              <a:rPr lang="uk-UA" i="1" dirty="0" err="1">
                <a:effectLst/>
                <a:latin typeface="Times New Roman"/>
                <a:ea typeface="Times New Roman"/>
              </a:rPr>
              <a:t>сидит</a:t>
            </a:r>
            <a:r>
              <a:rPr lang="uk-UA" i="1" dirty="0">
                <a:effectLst/>
                <a:latin typeface="Times New Roman"/>
                <a:ea typeface="Times New Roman"/>
              </a:rPr>
              <a:t>» в </a:t>
            </a:r>
            <a:r>
              <a:rPr lang="uk-UA" i="1" dirty="0" err="1">
                <a:effectLst/>
                <a:latin typeface="Times New Roman"/>
                <a:ea typeface="Times New Roman"/>
              </a:rPr>
              <a:t>слове</a:t>
            </a:r>
            <a:r>
              <a:rPr lang="uk-UA" i="1" dirty="0">
                <a:effectLst/>
                <a:latin typeface="Times New Roman"/>
                <a:ea typeface="Times New Roman"/>
              </a:rPr>
              <a:t>  </a:t>
            </a:r>
            <a:r>
              <a:rPr lang="uk-UA" i="1" dirty="0" smtClean="0">
                <a:effectLst/>
                <a:latin typeface="Times New Roman"/>
                <a:ea typeface="Times New Roman"/>
              </a:rPr>
              <a:t/>
            </a:r>
            <a:br>
              <a:rPr lang="uk-UA" i="1" dirty="0" smtClean="0">
                <a:effectLst/>
                <a:latin typeface="Times New Roman"/>
                <a:ea typeface="Times New Roman"/>
              </a:rPr>
            </a:br>
            <a:r>
              <a:rPr lang="ru-RU" sz="4800" dirty="0">
                <a:effectLst/>
                <a:latin typeface="Times New Roman"/>
                <a:ea typeface="Times New Roman"/>
              </a:rPr>
              <a:t/>
            </a:r>
            <a:br>
              <a:rPr lang="ru-RU" sz="4800" dirty="0">
                <a:effectLst/>
                <a:latin typeface="Times New Roman"/>
                <a:ea typeface="Times New Roman"/>
              </a:rPr>
            </a:br>
            <a:r>
              <a:rPr lang="ru-RU" sz="9600" dirty="0">
                <a:effectLst/>
                <a:latin typeface="Times New Roman"/>
                <a:ea typeface="Times New Roman"/>
              </a:rPr>
              <a:t>    </a:t>
            </a:r>
            <a:r>
              <a:rPr lang="en-US" sz="9600" dirty="0" smtClean="0">
                <a:solidFill>
                  <a:schemeClr val="accent3">
                    <a:lumMod val="50000"/>
                  </a:schemeClr>
                </a:solidFill>
                <a:effectLst/>
                <a:latin typeface="Snap ITC" pitchFamily="82" charset="0"/>
                <a:ea typeface="Times New Roman"/>
              </a:rPr>
              <a:t>Zero  </a:t>
            </a:r>
            <a:r>
              <a:rPr lang="en-US" sz="9600" dirty="0">
                <a:solidFill>
                  <a:schemeClr val="accent3">
                    <a:lumMod val="50000"/>
                  </a:schemeClr>
                </a:solidFill>
                <a:effectLst/>
                <a:latin typeface="Snap ITC" pitchFamily="82" charset="0"/>
                <a:ea typeface="Times New Roman"/>
              </a:rPr>
              <a:t>-  </a:t>
            </a:r>
            <a:endParaRPr lang="ru-RU" sz="9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2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920879" cy="5976664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uk-UA" sz="4800" i="1" dirty="0">
                <a:effectLst/>
                <a:latin typeface="Times New Roman"/>
                <a:ea typeface="Times New Roman"/>
              </a:rPr>
              <a:t> 13.  </a:t>
            </a:r>
            <a:r>
              <a:rPr lang="uk-UA" sz="4800" i="1" dirty="0" err="1" smtClean="0">
                <a:effectLst/>
                <a:latin typeface="Times New Roman"/>
                <a:ea typeface="Times New Roman"/>
              </a:rPr>
              <a:t>Переставьте</a:t>
            </a:r>
            <a:r>
              <a:rPr lang="uk-UA" sz="4800" i="1" dirty="0" smtClean="0">
                <a:effectLst/>
                <a:latin typeface="Times New Roman"/>
                <a:ea typeface="Times New Roman"/>
              </a:rPr>
              <a:t> </a:t>
            </a:r>
            <a:r>
              <a:rPr lang="uk-UA" sz="4800" i="1" dirty="0">
                <a:effectLst/>
                <a:latin typeface="Times New Roman"/>
                <a:ea typeface="Times New Roman"/>
              </a:rPr>
              <a:t>букву  и узнайте,  </a:t>
            </a:r>
            <a:r>
              <a:rPr lang="uk-UA" sz="4800" i="1" dirty="0" err="1">
                <a:effectLst/>
                <a:latin typeface="Times New Roman"/>
                <a:ea typeface="Times New Roman"/>
              </a:rPr>
              <a:t>какое</a:t>
            </a:r>
            <a:r>
              <a:rPr lang="uk-UA" sz="4800" i="1" dirty="0">
                <a:effectLst/>
                <a:latin typeface="Times New Roman"/>
                <a:ea typeface="Times New Roman"/>
              </a:rPr>
              <a:t>  </a:t>
            </a:r>
            <a:r>
              <a:rPr lang="uk-UA" sz="4800" i="1" dirty="0" err="1">
                <a:effectLst/>
                <a:latin typeface="Times New Roman"/>
                <a:ea typeface="Times New Roman"/>
              </a:rPr>
              <a:t>русское</a:t>
            </a:r>
            <a:r>
              <a:rPr lang="uk-UA" sz="4800" i="1" dirty="0">
                <a:effectLst/>
                <a:latin typeface="Times New Roman"/>
                <a:ea typeface="Times New Roman"/>
              </a:rPr>
              <a:t>  слово  «</a:t>
            </a:r>
            <a:r>
              <a:rPr lang="uk-UA" sz="4800" i="1" dirty="0" err="1">
                <a:effectLst/>
                <a:latin typeface="Times New Roman"/>
                <a:ea typeface="Times New Roman"/>
              </a:rPr>
              <a:t>сидит</a:t>
            </a:r>
            <a:r>
              <a:rPr lang="uk-UA" sz="4800" i="1" dirty="0">
                <a:effectLst/>
                <a:latin typeface="Times New Roman"/>
                <a:ea typeface="Times New Roman"/>
              </a:rPr>
              <a:t>»  в  </a:t>
            </a:r>
            <a:r>
              <a:rPr lang="uk-UA" sz="4800" i="1" dirty="0" err="1">
                <a:effectLst/>
                <a:latin typeface="Times New Roman"/>
                <a:ea typeface="Times New Roman"/>
              </a:rPr>
              <a:t>слове</a:t>
            </a:r>
            <a:r>
              <a:rPr lang="uk-UA" sz="4800" i="1" dirty="0">
                <a:effectLst/>
                <a:latin typeface="Times New Roman"/>
                <a:ea typeface="Times New Roman"/>
              </a:rPr>
              <a:t>   </a:t>
            </a:r>
            <a:r>
              <a:rPr lang="ru-RU" sz="4800" i="1" dirty="0">
                <a:effectLst/>
                <a:latin typeface="Times New Roman"/>
                <a:ea typeface="Times New Roman"/>
              </a:rPr>
              <a:t>             </a:t>
            </a:r>
            <a:r>
              <a:rPr lang="uk-UA" sz="4800" i="1" dirty="0">
                <a:effectLst/>
                <a:latin typeface="Times New Roman"/>
                <a:ea typeface="Times New Roman"/>
              </a:rPr>
              <a:t>        </a:t>
            </a:r>
            <a:r>
              <a:rPr lang="ru-RU" sz="4400" dirty="0"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effectLst/>
                <a:latin typeface="Times New Roman"/>
                <a:ea typeface="Times New Roman"/>
              </a:rPr>
            </a:br>
            <a:r>
              <a:rPr lang="ru-RU" sz="4800" dirty="0">
                <a:effectLst/>
                <a:latin typeface="Times New Roman"/>
                <a:ea typeface="Times New Roman"/>
              </a:rPr>
              <a:t>         </a:t>
            </a:r>
            <a:r>
              <a:rPr lang="ru-RU" sz="48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4800" dirty="0" smtClean="0">
                <a:effectLst/>
                <a:latin typeface="Times New Roman"/>
                <a:ea typeface="Times New Roman"/>
              </a:rPr>
            </a:br>
            <a:r>
              <a:rPr lang="ru-RU" sz="9600" dirty="0" smtClean="0">
                <a:effectLst/>
                <a:latin typeface="Times New Roman"/>
                <a:ea typeface="Times New Roman"/>
              </a:rPr>
              <a:t> </a:t>
            </a:r>
            <a:r>
              <a:rPr lang="en-US" sz="9600" dirty="0">
                <a:solidFill>
                  <a:srgbClr val="A2200A"/>
                </a:solidFill>
                <a:effectLst/>
                <a:latin typeface="Stencil" pitchFamily="82" charset="0"/>
                <a:ea typeface="Times New Roman"/>
              </a:rPr>
              <a:t>ten </a:t>
            </a:r>
            <a:endParaRPr lang="ru-RU" sz="9600" dirty="0">
              <a:solidFill>
                <a:srgbClr val="A220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72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136903" cy="5400600"/>
          </a:xfrm>
        </p:spPr>
        <p:txBody>
          <a:bodyPr/>
          <a:lstStyle/>
          <a:p>
            <a:pPr algn="ctr"/>
            <a:r>
              <a:rPr lang="ru-RU" sz="4800" i="1" dirty="0" smtClean="0">
                <a:solidFill>
                  <a:srgbClr val="FF33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4800" i="1" dirty="0" smtClean="0">
                <a:solidFill>
                  <a:srgbClr val="FF3300"/>
                </a:solidFill>
                <a:effectLst/>
                <a:latin typeface="Times New Roman"/>
                <a:ea typeface="Times New Roman"/>
              </a:rPr>
            </a:br>
            <a:r>
              <a:rPr lang="ru-RU" sz="6600" i="1" dirty="0" smtClean="0">
                <a:solidFill>
                  <a:srgbClr val="FF3300"/>
                </a:solidFill>
                <a:effectLst/>
                <a:latin typeface="Times New Roman"/>
                <a:ea typeface="Times New Roman"/>
              </a:rPr>
              <a:t>14. </a:t>
            </a:r>
            <a:r>
              <a:rPr lang="ru-RU" sz="6600" i="1" dirty="0">
                <a:solidFill>
                  <a:srgbClr val="FF3300"/>
                </a:solidFill>
                <a:effectLst/>
                <a:latin typeface="Times New Roman"/>
                <a:ea typeface="Times New Roman"/>
              </a:rPr>
              <a:t>К</a:t>
            </a:r>
            <a:r>
              <a:rPr lang="ru-RU" sz="6600" i="1" dirty="0" smtClean="0">
                <a:solidFill>
                  <a:srgbClr val="FF3300"/>
                </a:solidFill>
                <a:effectLst/>
                <a:latin typeface="Times New Roman"/>
                <a:ea typeface="Times New Roman"/>
              </a:rPr>
              <a:t>аким </a:t>
            </a:r>
            <a:r>
              <a:rPr lang="ru-RU" sz="6600" i="1" dirty="0">
                <a:solidFill>
                  <a:srgbClr val="FF3300"/>
                </a:solidFill>
                <a:effectLst/>
                <a:latin typeface="Times New Roman"/>
                <a:ea typeface="Times New Roman"/>
              </a:rPr>
              <a:t>одним словом обозначается фрукт и цвет?</a:t>
            </a:r>
            <a:r>
              <a:rPr lang="uk-UA" sz="6600" i="1" dirty="0">
                <a:solidFill>
                  <a:srgbClr val="FF3300"/>
                </a:solidFill>
                <a:effectLst/>
                <a:latin typeface="Times New Roman"/>
                <a:ea typeface="Times New Roman"/>
              </a:rPr>
              <a:t>   </a:t>
            </a:r>
            <a:endParaRPr lang="ru-RU" sz="6600" i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18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424935" cy="4822472"/>
          </a:xfrm>
        </p:spPr>
        <p:txBody>
          <a:bodyPr/>
          <a:lstStyle/>
          <a:p>
            <a:pPr algn="l"/>
            <a:r>
              <a:rPr lang="ru-RU" i="1" dirty="0">
                <a:effectLst/>
                <a:latin typeface="Arial Narrow" pitchFamily="34" charset="0"/>
                <a:cs typeface="AngsanaUPC" pitchFamily="18" charset="-34"/>
              </a:rPr>
              <a:t> </a:t>
            </a:r>
            <a:r>
              <a:rPr lang="ru-RU" i="1" dirty="0" smtClean="0">
                <a:effectLst/>
                <a:latin typeface="Arial Narrow" pitchFamily="34" charset="0"/>
                <a:cs typeface="AngsanaUPC" pitchFamily="18" charset="-34"/>
              </a:rPr>
              <a:t/>
            </a:r>
            <a:br>
              <a:rPr lang="ru-RU" i="1" dirty="0" smtClean="0">
                <a:effectLst/>
                <a:latin typeface="Arial Narrow" pitchFamily="34" charset="0"/>
                <a:cs typeface="AngsanaUPC" pitchFamily="18" charset="-34"/>
              </a:rPr>
            </a:br>
            <a:r>
              <a:rPr lang="ru-RU" i="1" dirty="0" smtClean="0">
                <a:effectLst/>
                <a:latin typeface="Arial Narrow" pitchFamily="34" charset="0"/>
                <a:cs typeface="AngsanaUPC" pitchFamily="18" charset="-34"/>
              </a:rPr>
              <a:t>15</a:t>
            </a:r>
            <a:r>
              <a:rPr lang="ru-RU" i="1" dirty="0">
                <a:effectLst/>
                <a:latin typeface="Arial Narrow" pitchFamily="34" charset="0"/>
                <a:cs typeface="AngsanaUPC" pitchFamily="18" charset="-34"/>
              </a:rPr>
              <a:t>. К</a:t>
            </a:r>
            <a:r>
              <a:rPr lang="ru-RU" i="1" dirty="0" smtClean="0">
                <a:effectLst/>
                <a:latin typeface="Arial Narrow" pitchFamily="34" charset="0"/>
                <a:cs typeface="AngsanaUPC" pitchFamily="18" charset="-34"/>
              </a:rPr>
              <a:t>акой </a:t>
            </a:r>
            <a:r>
              <a:rPr lang="ru-RU" i="1" dirty="0">
                <a:effectLst/>
                <a:latin typeface="Arial Narrow" pitchFamily="34" charset="0"/>
                <a:cs typeface="AngsanaUPC" pitchFamily="18" charset="-34"/>
              </a:rPr>
              <a:t>цвет получится, если смешать</a:t>
            </a:r>
            <a:r>
              <a:rPr lang="ru-RU" i="1" dirty="0">
                <a:solidFill>
                  <a:schemeClr val="bg2">
                    <a:lumMod val="50000"/>
                  </a:schemeClr>
                </a:solidFill>
                <a:effectLst/>
                <a:latin typeface="Arial Narrow" pitchFamily="34" charset="0"/>
                <a:cs typeface="AngsanaUPC" pitchFamily="18" charset="-34"/>
              </a:rPr>
              <a:t> </a:t>
            </a:r>
            <a:r>
              <a:rPr lang="ru-RU" sz="8800" i="1" dirty="0">
                <a:solidFill>
                  <a:schemeClr val="bg2">
                    <a:lumMod val="50000"/>
                  </a:schemeClr>
                </a:solidFill>
                <a:effectLst/>
                <a:latin typeface="Arial Narrow" pitchFamily="34" charset="0"/>
                <a:cs typeface="AngsanaUPC" pitchFamily="18" charset="-34"/>
              </a:rPr>
              <a:t>голубой</a:t>
            </a:r>
            <a:r>
              <a:rPr lang="ru-RU" i="1" dirty="0">
                <a:solidFill>
                  <a:schemeClr val="bg2">
                    <a:lumMod val="50000"/>
                  </a:schemeClr>
                </a:solidFill>
                <a:effectLst/>
                <a:latin typeface="Arial Narrow" pitchFamily="34" charset="0"/>
                <a:cs typeface="AngsanaUPC" pitchFamily="18" charset="-34"/>
              </a:rPr>
              <a:t> </a:t>
            </a:r>
            <a:r>
              <a:rPr lang="ru-RU" i="1" dirty="0">
                <a:effectLst/>
                <a:latin typeface="Arial Narrow" pitchFamily="34" charset="0"/>
                <a:cs typeface="AngsanaUPC" pitchFamily="18" charset="-34"/>
              </a:rPr>
              <a:t>и </a:t>
            </a:r>
            <a:r>
              <a:rPr lang="ru-RU" sz="8800" i="1" dirty="0">
                <a:solidFill>
                  <a:srgbClr val="FF0000"/>
                </a:solidFill>
                <a:effectLst/>
                <a:latin typeface="Arial Narrow" pitchFamily="34" charset="0"/>
                <a:cs typeface="AngsanaUPC" pitchFamily="18" charset="-34"/>
              </a:rPr>
              <a:t>красный</a:t>
            </a:r>
            <a:r>
              <a:rPr lang="ru-RU" i="1" dirty="0">
                <a:effectLst/>
                <a:latin typeface="Arial Narrow" pitchFamily="34" charset="0"/>
                <a:cs typeface="AngsanaUPC" pitchFamily="18" charset="-34"/>
              </a:rPr>
              <a:t>  цвета?</a:t>
            </a:r>
            <a:endParaRPr lang="ru-RU" i="1" dirty="0">
              <a:latin typeface="Arial Narrow" pitchFamily="34" charset="0"/>
              <a:cs typeface="Angsan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921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50224" cy="5470544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ru-RU" sz="4800" dirty="0">
                <a:effectLst/>
                <a:latin typeface="Segoe Script" pitchFamily="34" charset="0"/>
                <a:ea typeface="Times New Roman"/>
                <a:cs typeface="Shonar Bangla" pitchFamily="34" charset="0"/>
              </a:rPr>
              <a:t> </a:t>
            </a:r>
            <a:r>
              <a:rPr lang="ru-RU" sz="4800" dirty="0" smtClean="0">
                <a:effectLst/>
                <a:latin typeface="Segoe Script" pitchFamily="34" charset="0"/>
                <a:ea typeface="Times New Roman"/>
                <a:cs typeface="Shonar Bangla" pitchFamily="34" charset="0"/>
              </a:rPr>
              <a:t/>
            </a:r>
            <a:br>
              <a:rPr lang="ru-RU" sz="4800" dirty="0" smtClean="0">
                <a:effectLst/>
                <a:latin typeface="Segoe Script" pitchFamily="34" charset="0"/>
                <a:ea typeface="Times New Roman"/>
                <a:cs typeface="Shonar Bangla" pitchFamily="34" charset="0"/>
              </a:rPr>
            </a:br>
            <a:r>
              <a:rPr lang="ru-RU" sz="4800" dirty="0" smtClean="0">
                <a:effectLst/>
                <a:latin typeface="Segoe Script" pitchFamily="34" charset="0"/>
                <a:ea typeface="Times New Roman"/>
                <a:cs typeface="Shonar Bangla" pitchFamily="34" charset="0"/>
              </a:rPr>
              <a:t>16</a:t>
            </a:r>
            <a:r>
              <a:rPr lang="ru-RU" sz="4800" dirty="0">
                <a:effectLst/>
                <a:latin typeface="Segoe Script" pitchFamily="34" charset="0"/>
                <a:ea typeface="Times New Roman"/>
                <a:cs typeface="Shonar Bangla" pitchFamily="34" charset="0"/>
              </a:rPr>
              <a:t>.    </a:t>
            </a:r>
            <a:r>
              <a:rPr lang="ru-RU" sz="4800" dirty="0" smtClean="0">
                <a:effectLst/>
                <a:latin typeface="Segoe Script" pitchFamily="34" charset="0"/>
                <a:ea typeface="Times New Roman"/>
                <a:cs typeface="Shonar Bangla" pitchFamily="34" charset="0"/>
              </a:rPr>
              <a:t>Какие </a:t>
            </a:r>
            <a:r>
              <a:rPr lang="ru-RU" sz="4800" dirty="0">
                <a:effectLst/>
                <a:latin typeface="Segoe Script" pitchFamily="34" charset="0"/>
                <a:ea typeface="Times New Roman"/>
                <a:cs typeface="Shonar Bangla" pitchFamily="34" charset="0"/>
              </a:rPr>
              <a:t>цвета нужно смешать, чтобы получился </a:t>
            </a:r>
            <a:r>
              <a:rPr lang="ru-RU" sz="9600" dirty="0">
                <a:solidFill>
                  <a:srgbClr val="00CC00"/>
                </a:solidFill>
                <a:effectLst/>
                <a:latin typeface="Segoe Script" pitchFamily="34" charset="0"/>
                <a:ea typeface="Times New Roman"/>
                <a:cs typeface="Shonar Bangla" pitchFamily="34" charset="0"/>
              </a:rPr>
              <a:t>зеленый</a:t>
            </a:r>
            <a:r>
              <a:rPr lang="ru-RU" sz="4800" dirty="0">
                <a:solidFill>
                  <a:srgbClr val="00CC00"/>
                </a:solidFill>
                <a:effectLst/>
                <a:latin typeface="Segoe Script" pitchFamily="34" charset="0"/>
                <a:ea typeface="Times New Roman"/>
                <a:cs typeface="Shonar Bangla" pitchFamily="34" charset="0"/>
              </a:rPr>
              <a:t> </a:t>
            </a:r>
            <a:r>
              <a:rPr lang="ru-RU" sz="4800" dirty="0">
                <a:effectLst/>
                <a:latin typeface="Segoe Script" pitchFamily="34" charset="0"/>
                <a:ea typeface="Times New Roman"/>
                <a:cs typeface="Shonar Bangla" pitchFamily="34" charset="0"/>
              </a:rPr>
              <a:t>цвет?</a:t>
            </a:r>
            <a:r>
              <a:rPr lang="ru-RU" sz="4400" dirty="0">
                <a:effectLst/>
                <a:latin typeface="Times New Roman"/>
                <a:ea typeface="Times New Roman"/>
              </a:rPr>
              <a:t/>
            </a:r>
            <a:br>
              <a:rPr lang="ru-RU" sz="4400" dirty="0">
                <a:effectLst/>
                <a:latin typeface="Times New Roman"/>
                <a:ea typeface="Times New Roman"/>
              </a:rPr>
            </a:br>
            <a:r>
              <a:rPr lang="en-US" sz="4800" dirty="0">
                <a:effectLst/>
                <a:latin typeface="Times New Roman"/>
                <a:ea typeface="Times New Roman"/>
              </a:rPr>
              <a:t>              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en-US" dirty="0">
                <a:effectLst/>
              </a:rPr>
              <a:t>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780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80920" cy="5688632"/>
          </a:xfrm>
        </p:spPr>
        <p:txBody>
          <a:bodyPr/>
          <a:lstStyle/>
          <a:p>
            <a:pPr algn="ctr"/>
            <a:r>
              <a:rPr lang="ru-RU" dirty="0">
                <a:effectLst/>
              </a:rPr>
              <a:t> 17.    </a:t>
            </a:r>
            <a:r>
              <a:rPr lang="ru-RU" dirty="0" smtClean="0">
                <a:effectLst/>
              </a:rPr>
              <a:t>Какое </a:t>
            </a:r>
            <a:r>
              <a:rPr lang="ru-RU" dirty="0">
                <a:effectLst/>
              </a:rPr>
              <a:t>слово обозначает  «</a:t>
            </a:r>
            <a:r>
              <a:rPr lang="ru-RU" sz="6000" i="1" dirty="0">
                <a:solidFill>
                  <a:srgbClr val="FF3300"/>
                </a:solidFill>
                <a:effectLst/>
              </a:rPr>
              <a:t>кофе</a:t>
            </a:r>
            <a:r>
              <a:rPr lang="ru-RU" dirty="0">
                <a:effectLst/>
              </a:rPr>
              <a:t>», а какое </a:t>
            </a:r>
            <a:r>
              <a:rPr lang="ru-RU" dirty="0" smtClean="0">
                <a:effectLst/>
              </a:rPr>
              <a:t>«</a:t>
            </a:r>
            <a:r>
              <a:rPr lang="ru-RU" sz="6000" i="1" dirty="0" smtClean="0">
                <a:solidFill>
                  <a:schemeClr val="bg2">
                    <a:lumMod val="50000"/>
                  </a:schemeClr>
                </a:solidFill>
                <a:effectLst/>
              </a:rPr>
              <a:t>кафе</a:t>
            </a:r>
            <a:r>
              <a:rPr lang="ru-RU" dirty="0" smtClean="0">
                <a:effectLst/>
              </a:rPr>
              <a:t>»?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>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>         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effectLst/>
              </a:rPr>
            </a:br>
            <a:r>
              <a:rPr lang="en-US" sz="6000" i="1" dirty="0">
                <a:solidFill>
                  <a:schemeClr val="accent3">
                    <a:lumMod val="50000"/>
                  </a:schemeClr>
                </a:solidFill>
                <a:effectLst/>
                <a:latin typeface="Britannic Bold" pitchFamily="34" charset="0"/>
              </a:rPr>
              <a:t>a</a:t>
            </a:r>
            <a:r>
              <a:rPr lang="en-US" sz="6000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Britannic Bold" pitchFamily="34" charset="0"/>
              </a:rPr>
              <a:t>) </a:t>
            </a:r>
            <a:r>
              <a:rPr lang="en-US" sz="6000" i="1" dirty="0">
                <a:solidFill>
                  <a:schemeClr val="accent3">
                    <a:lumMod val="50000"/>
                  </a:schemeClr>
                </a:solidFill>
                <a:effectLst/>
                <a:latin typeface="Britannic Bold" pitchFamily="34" charset="0"/>
              </a:rPr>
              <a:t>Coffee        </a:t>
            </a:r>
            <a:r>
              <a:rPr lang="en-US" sz="6000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Britannic Bold" pitchFamily="34" charset="0"/>
              </a:rPr>
              <a:t>b) </a:t>
            </a:r>
            <a:r>
              <a:rPr lang="en-US" sz="6000" i="1" dirty="0" err="1" smtClean="0">
                <a:solidFill>
                  <a:schemeClr val="accent3">
                    <a:lumMod val="50000"/>
                  </a:schemeClr>
                </a:solidFill>
                <a:effectLst/>
                <a:latin typeface="Britannic Bold" pitchFamily="34" charset="0"/>
              </a:rPr>
              <a:t>cofe</a:t>
            </a:r>
            <a:r>
              <a:rPr lang="en-US" sz="6000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Britannic Bold" pitchFamily="34" charset="0"/>
              </a:rPr>
              <a:t>        </a:t>
            </a:r>
            <a:br>
              <a:rPr lang="en-US" sz="6000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Britannic Bold" pitchFamily="34" charset="0"/>
              </a:rPr>
            </a:br>
            <a:r>
              <a:rPr lang="en-US" sz="6000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Britannic Bold" pitchFamily="34" charset="0"/>
              </a:rPr>
              <a:t>c) cafe            d) café</a:t>
            </a:r>
            <a:endParaRPr lang="ru-RU" sz="6000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80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1052736"/>
            <a:ext cx="7334200" cy="5328592"/>
          </a:xfrm>
        </p:spPr>
        <p:txBody>
          <a:bodyPr/>
          <a:lstStyle/>
          <a:p>
            <a:pPr algn="l"/>
            <a:r>
              <a:rPr lang="ru-RU" dirty="0">
                <a:effectLst/>
                <a:latin typeface="Comic Sans MS" pitchFamily="66" charset="0"/>
              </a:rPr>
              <a:t> 18.   </a:t>
            </a:r>
            <a:r>
              <a:rPr lang="ru-RU" dirty="0" smtClean="0">
                <a:effectLst/>
                <a:latin typeface="Comic Sans MS" pitchFamily="66" charset="0"/>
              </a:rPr>
              <a:t>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effectLst/>
                <a:latin typeface="Comic Sans MS" pitchFamily="66" charset="0"/>
              </a:rPr>
              <a:t>К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effectLst/>
                <a:latin typeface="Comic Sans MS" pitchFamily="66" charset="0"/>
              </a:rPr>
              <a:t>акую</a:t>
            </a:r>
            <a:r>
              <a:rPr lang="ru-RU" dirty="0" smtClean="0">
                <a:effectLst/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effectLst/>
                <a:latin typeface="Comic Sans MS" pitchFamily="66" charset="0"/>
              </a:rPr>
              <a:t>английскую</a:t>
            </a:r>
            <a:r>
              <a:rPr lang="ru-RU" dirty="0" smtClean="0">
                <a:effectLst/>
                <a:latin typeface="Comic Sans MS" pitchFamily="66" charset="0"/>
              </a:rPr>
              <a:t> </a:t>
            </a:r>
            <a:r>
              <a:rPr lang="ru-RU" sz="7200" dirty="0">
                <a:effectLst/>
                <a:latin typeface="Comic Sans MS" pitchFamily="66" charset="0"/>
              </a:rPr>
              <a:t>игру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effectLst/>
                <a:latin typeface="Comic Sans MS" pitchFamily="66" charset="0"/>
              </a:rPr>
              <a:t>можно</a:t>
            </a:r>
            <a:r>
              <a:rPr lang="ru-RU" dirty="0">
                <a:effectLst/>
                <a:latin typeface="Comic Sans MS" pitchFamily="66" charset="0"/>
              </a:rPr>
              <a:t> «</a:t>
            </a:r>
            <a:r>
              <a:rPr lang="ru-RU" sz="7200" dirty="0">
                <a:effectLst/>
                <a:latin typeface="Comic Sans MS" pitchFamily="66" charset="0"/>
              </a:rPr>
              <a:t>надеть</a:t>
            </a:r>
            <a:r>
              <a:rPr lang="ru-RU" dirty="0">
                <a:effectLst/>
                <a:latin typeface="Comic Sans MS" pitchFamily="66" charset="0"/>
              </a:rPr>
              <a:t>»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effectLst/>
                <a:latin typeface="Comic Sans MS" pitchFamily="66" charset="0"/>
              </a:rPr>
              <a:t> на </a:t>
            </a:r>
            <a:r>
              <a:rPr lang="ru-RU" sz="7200" dirty="0">
                <a:effectLst/>
                <a:latin typeface="Comic Sans MS" pitchFamily="66" charset="0"/>
              </a:rPr>
              <a:t>ноги?      </a:t>
            </a:r>
            <a:endParaRPr lang="ru-RU" sz="7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97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1052736"/>
            <a:ext cx="7175351" cy="3872721"/>
          </a:xfrm>
        </p:spPr>
        <p:txBody>
          <a:bodyPr/>
          <a:lstStyle/>
          <a:p>
            <a:pPr algn="ctr"/>
            <a:r>
              <a:rPr lang="en-US" dirty="0" smtClean="0"/>
              <a:t>1. hobby, </a:t>
            </a:r>
            <a:r>
              <a:rPr lang="ru-RU" dirty="0" smtClean="0"/>
              <a:t>оканчивающееся на </a:t>
            </a:r>
            <a:r>
              <a:rPr lang="ru-RU" dirty="0" smtClean="0">
                <a:solidFill>
                  <a:srgbClr val="CC00CC"/>
                </a:solidFill>
              </a:rPr>
              <a:t>- </a:t>
            </a:r>
            <a:r>
              <a:rPr lang="en-US" sz="9600" dirty="0" err="1" smtClean="0">
                <a:solidFill>
                  <a:srgbClr val="CC00CC"/>
                </a:solidFill>
              </a:rPr>
              <a:t>ing</a:t>
            </a:r>
            <a:endParaRPr lang="ru-RU" sz="9600" dirty="0">
              <a:solidFill>
                <a:srgbClr val="CC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70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836712"/>
            <a:ext cx="7622232" cy="5616624"/>
          </a:xfrm>
        </p:spPr>
        <p:txBody>
          <a:bodyPr/>
          <a:lstStyle/>
          <a:p>
            <a:pPr algn="l"/>
            <a:r>
              <a:rPr lang="ru-RU" i="1" dirty="0">
                <a:effectLst/>
              </a:rPr>
              <a:t> 19</a:t>
            </a:r>
            <a:r>
              <a:rPr lang="ru-RU" i="1" dirty="0">
                <a:effectLst/>
                <a:latin typeface="Segoe Script" pitchFamily="34" charset="0"/>
              </a:rPr>
              <a:t>.   </a:t>
            </a:r>
            <a:r>
              <a:rPr lang="en-US" i="1" dirty="0" smtClean="0">
                <a:effectLst/>
                <a:latin typeface="Algerian" pitchFamily="82" charset="0"/>
              </a:rPr>
              <a:t/>
            </a:r>
            <a:br>
              <a:rPr lang="en-US" i="1" dirty="0" smtClean="0">
                <a:effectLst/>
                <a:latin typeface="Algerian" pitchFamily="82" charset="0"/>
              </a:rPr>
            </a:br>
            <a:r>
              <a:rPr lang="ru-RU" i="1" dirty="0" smtClean="0">
                <a:effectLst/>
                <a:latin typeface="Segoe Script" pitchFamily="34" charset="0"/>
              </a:rPr>
              <a:t> Из </a:t>
            </a:r>
            <a:r>
              <a:rPr lang="ru-RU" i="1" dirty="0">
                <a:effectLst/>
                <a:latin typeface="Segoe Script" pitchFamily="34" charset="0"/>
              </a:rPr>
              <a:t>какого английского слова можно «</a:t>
            </a:r>
            <a:r>
              <a:rPr lang="ru-RU" i="1" dirty="0">
                <a:solidFill>
                  <a:srgbClr val="FF0000"/>
                </a:solidFill>
                <a:effectLst/>
                <a:latin typeface="Segoe Script" pitchFamily="34" charset="0"/>
              </a:rPr>
              <a:t>выжать</a:t>
            </a:r>
            <a:r>
              <a:rPr lang="ru-RU" i="1" dirty="0">
                <a:effectLst/>
                <a:latin typeface="Segoe Script" pitchFamily="34" charset="0"/>
              </a:rPr>
              <a:t>» </a:t>
            </a:r>
            <a:r>
              <a:rPr lang="en-US" i="1" dirty="0" smtClean="0">
                <a:effectLst/>
                <a:latin typeface="Algerian" pitchFamily="82" charset="0"/>
              </a:rPr>
              <a:t>         </a:t>
            </a:r>
            <a:r>
              <a:rPr lang="ru-RU" sz="9600" dirty="0" smtClean="0">
                <a:solidFill>
                  <a:srgbClr val="FF0000"/>
                </a:solidFill>
                <a:effectLst/>
                <a:latin typeface="Segoe Script" pitchFamily="34" charset="0"/>
              </a:rPr>
              <a:t>сок</a:t>
            </a:r>
            <a:r>
              <a:rPr lang="en-US" sz="9600" dirty="0" smtClean="0">
                <a:solidFill>
                  <a:srgbClr val="FF0000"/>
                </a:solidFill>
                <a:effectLst/>
                <a:latin typeface="Algerian" pitchFamily="82" charset="0"/>
              </a:rPr>
              <a:t> </a:t>
            </a:r>
            <a:r>
              <a:rPr lang="ru-RU" dirty="0" smtClean="0">
                <a:effectLst/>
              </a:rPr>
              <a:t>?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034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3795" y="2564905"/>
            <a:ext cx="5637010" cy="3888432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arenR"/>
            </a:pPr>
            <a:r>
              <a:rPr lang="en-US" sz="4400" b="1" dirty="0" smtClean="0">
                <a:latin typeface="Andalus" pitchFamily="18" charset="-78"/>
                <a:cs typeface="Andalus" pitchFamily="18" charset="-78"/>
              </a:rPr>
              <a:t>  England </a:t>
            </a:r>
          </a:p>
          <a:p>
            <a:pPr marL="457200" indent="-457200">
              <a:buAutoNum type="arabicParenR"/>
            </a:pPr>
            <a:r>
              <a:rPr lang="en-US" sz="4400" b="1" dirty="0" smtClean="0">
                <a:latin typeface="Andalus" pitchFamily="18" charset="-78"/>
                <a:cs typeface="Andalus" pitchFamily="18" charset="-78"/>
              </a:rPr>
              <a:t>  Northern Ireland</a:t>
            </a:r>
          </a:p>
          <a:p>
            <a:pPr marL="457200" indent="-457200">
              <a:buAutoNum type="arabicParenR"/>
            </a:pPr>
            <a:r>
              <a:rPr lang="en-US" sz="4400" b="1" dirty="0" smtClean="0">
                <a:latin typeface="Andalus" pitchFamily="18" charset="-78"/>
                <a:cs typeface="Andalus" pitchFamily="18" charset="-78"/>
              </a:rPr>
              <a:t>  Canada</a:t>
            </a:r>
          </a:p>
          <a:p>
            <a:pPr marL="457200" indent="-457200">
              <a:buAutoNum type="arabicParenR"/>
            </a:pPr>
            <a:r>
              <a:rPr lang="en-US" sz="4400" b="1" dirty="0" smtClean="0">
                <a:latin typeface="Andalus" pitchFamily="18" charset="-78"/>
                <a:cs typeface="Andalus" pitchFamily="18" charset="-78"/>
              </a:rPr>
              <a:t>  Wales</a:t>
            </a:r>
          </a:p>
          <a:p>
            <a:pPr marL="457200" indent="-457200">
              <a:buAutoNum type="arabicParenR"/>
            </a:pPr>
            <a:r>
              <a:rPr lang="en-US" sz="4400" b="1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4400" b="1" dirty="0" smtClean="0">
                <a:latin typeface="Andalus" pitchFamily="18" charset="-78"/>
                <a:cs typeface="Andalus" pitchFamily="18" charset="-78"/>
              </a:rPr>
              <a:t> Scotland</a:t>
            </a:r>
          </a:p>
          <a:p>
            <a:pPr marL="457200" indent="-457200">
              <a:buAutoNum type="arabicParenR"/>
            </a:pPr>
            <a:endParaRPr lang="en-US" dirty="0" smtClean="0"/>
          </a:p>
          <a:p>
            <a:pPr marL="457200" indent="-457200">
              <a:buAutoNum type="arabicParenR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332657"/>
            <a:ext cx="7175351" cy="2160240"/>
          </a:xfrm>
        </p:spPr>
        <p:txBody>
          <a:bodyPr/>
          <a:lstStyle/>
          <a:p>
            <a:r>
              <a:rPr lang="ru-RU" dirty="0" smtClean="0"/>
              <a:t>2. Остров </a:t>
            </a:r>
            <a:r>
              <a:rPr lang="en-US" dirty="0" smtClean="0"/>
              <a:t>Great Britain: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012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3795" y="2492897"/>
            <a:ext cx="5637010" cy="3441768"/>
          </a:xfrm>
        </p:spPr>
        <p:txBody>
          <a:bodyPr/>
          <a:lstStyle/>
          <a:p>
            <a:r>
              <a:rPr lang="en-US" dirty="0" smtClean="0"/>
              <a:t>a)			    c)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b)			    d)</a:t>
            </a:r>
          </a:p>
          <a:p>
            <a:endParaRPr lang="en-US" dirty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476673"/>
            <a:ext cx="7175351" cy="2808311"/>
          </a:xfrm>
        </p:spPr>
        <p:txBody>
          <a:bodyPr/>
          <a:lstStyle/>
          <a:p>
            <a:r>
              <a:rPr lang="en-US" dirty="0" smtClean="0"/>
              <a:t>3. Flags of the UK, the USA, Russia</a:t>
            </a:r>
            <a:endParaRPr lang="ru-RU" dirty="0"/>
          </a:p>
        </p:txBody>
      </p:sp>
      <p:pic>
        <p:nvPicPr>
          <p:cNvPr id="1026" name="Picture 2" descr="C:\Users\W7\Pictures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7" y="3905726"/>
            <a:ext cx="2520280" cy="1152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W7\Pictures\russia-nf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2492896"/>
            <a:ext cx="2520281" cy="1152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W7\Pictures\untitl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89041"/>
            <a:ext cx="2520280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W7\Pictures\france-flag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492896"/>
            <a:ext cx="2520280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4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3795" y="1844824"/>
            <a:ext cx="5637010" cy="4536503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en-US" sz="4000" b="1" dirty="0" smtClean="0">
                <a:latin typeface="Forte" pitchFamily="66" charset="0"/>
              </a:rPr>
              <a:t>  V</a:t>
            </a:r>
          </a:p>
          <a:p>
            <a:pPr marL="457200" indent="-457200">
              <a:buAutoNum type="arabicPeriod"/>
            </a:pPr>
            <a:r>
              <a:rPr lang="en-US" sz="4000" b="1" dirty="0" smtClean="0">
                <a:latin typeface="Forte" pitchFamily="66" charset="0"/>
              </a:rPr>
              <a:t>  A</a:t>
            </a:r>
          </a:p>
          <a:p>
            <a:pPr marL="457200" indent="-457200">
              <a:buAutoNum type="arabicPeriod"/>
            </a:pPr>
            <a:r>
              <a:rPr lang="en-US" sz="4000" b="1" dirty="0" smtClean="0">
                <a:latin typeface="Forte" pitchFamily="66" charset="0"/>
              </a:rPr>
              <a:t>  T</a:t>
            </a:r>
          </a:p>
          <a:p>
            <a:pPr marL="457200" indent="-457200">
              <a:buAutoNum type="arabicPeriod"/>
            </a:pPr>
            <a:r>
              <a:rPr lang="en-US" sz="4000" b="1" dirty="0" smtClean="0">
                <a:latin typeface="Forte" pitchFamily="66" charset="0"/>
              </a:rPr>
              <a:t>  S</a:t>
            </a:r>
          </a:p>
          <a:p>
            <a:pPr marL="457200" indent="-457200">
              <a:buAutoNum type="arabicPeriod"/>
            </a:pPr>
            <a:r>
              <a:rPr lang="en-US" sz="4000" b="1" dirty="0" smtClean="0">
                <a:latin typeface="Forte" pitchFamily="66" charset="0"/>
              </a:rPr>
              <a:t>  H</a:t>
            </a:r>
          </a:p>
          <a:p>
            <a:pPr marL="457200" indent="-457200">
              <a:buAutoNum type="arabicPeriod"/>
            </a:pPr>
            <a:r>
              <a:rPr lang="en-US" sz="4000" b="1" dirty="0" smtClean="0">
                <a:latin typeface="Forte" pitchFamily="66" charset="0"/>
              </a:rPr>
              <a:t>  M</a:t>
            </a:r>
            <a:endParaRPr lang="ru-RU" sz="4000" b="1" dirty="0">
              <a:latin typeface="Comi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404665"/>
            <a:ext cx="7175351" cy="1296143"/>
          </a:xfrm>
        </p:spPr>
        <p:txBody>
          <a:bodyPr/>
          <a:lstStyle/>
          <a:p>
            <a:r>
              <a:rPr lang="en-US" dirty="0" smtClean="0"/>
              <a:t>4. Make names: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82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1412776"/>
            <a:ext cx="7175351" cy="4968552"/>
          </a:xfrm>
        </p:spPr>
        <p:txBody>
          <a:bodyPr/>
          <a:lstStyle/>
          <a:p>
            <a:r>
              <a:rPr lang="en-US" dirty="0" smtClean="0"/>
              <a:t>5.</a:t>
            </a:r>
            <a:r>
              <a:rPr lang="en-US" i="1" dirty="0" smtClean="0"/>
              <a:t> </a:t>
            </a:r>
            <a:r>
              <a:rPr lang="ru-RU" i="1" dirty="0" smtClean="0"/>
              <a:t>Какое местоимение похоже на месяц </a:t>
            </a:r>
            <a:r>
              <a:rPr lang="ru-RU" dirty="0" smtClean="0">
                <a:latin typeface="Arial Black" pitchFamily="34" charset="0"/>
              </a:rPr>
              <a:t>«</a:t>
            </a:r>
            <a:r>
              <a:rPr lang="ru-RU" sz="9600" dirty="0" smtClean="0">
                <a:solidFill>
                  <a:srgbClr val="FFC000"/>
                </a:solidFill>
                <a:latin typeface="Arial Black" pitchFamily="34" charset="0"/>
              </a:rPr>
              <a:t>МАЙ</a:t>
            </a:r>
            <a:r>
              <a:rPr lang="ru-RU" dirty="0" smtClean="0"/>
              <a:t>»?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51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776863" cy="5760640"/>
          </a:xfrm>
        </p:spPr>
        <p:txBody>
          <a:bodyPr/>
          <a:lstStyle/>
          <a:p>
            <a:pPr algn="l"/>
            <a:r>
              <a:rPr lang="ru-RU" sz="4800" dirty="0"/>
              <a:t>6. Какое</a:t>
            </a:r>
            <a:r>
              <a:rPr lang="uk-UA" sz="4800" dirty="0">
                <a:effectLst/>
              </a:rPr>
              <a:t> </a:t>
            </a:r>
            <a:r>
              <a:rPr lang="ru-RU" sz="4800" dirty="0" err="1">
                <a:effectLst/>
              </a:rPr>
              <a:t>местоимени</a:t>
            </a:r>
            <a:r>
              <a:rPr lang="uk-UA" sz="4800" dirty="0">
                <a:effectLst/>
              </a:rPr>
              <a:t>е «</a:t>
            </a:r>
            <a:r>
              <a:rPr lang="uk-UA" sz="4800" dirty="0" err="1">
                <a:effectLst/>
              </a:rPr>
              <a:t>спряталось</a:t>
            </a:r>
            <a:r>
              <a:rPr lang="uk-UA" sz="4800" dirty="0">
                <a:effectLst/>
              </a:rPr>
              <a:t>» в </a:t>
            </a:r>
            <a:r>
              <a:rPr lang="uk-UA" sz="4800" dirty="0" err="1">
                <a:effectLst/>
              </a:rPr>
              <a:t>этих</a:t>
            </a:r>
            <a:r>
              <a:rPr lang="ru-RU" sz="4800" dirty="0">
                <a:effectLst/>
              </a:rPr>
              <a:t> местоимения</a:t>
            </a:r>
            <a:r>
              <a:rPr lang="uk-UA" sz="4800" dirty="0">
                <a:effectLst/>
              </a:rPr>
              <a:t>х</a:t>
            </a:r>
            <a:r>
              <a:rPr lang="ru-RU" sz="4800" dirty="0">
                <a:effectLst/>
              </a:rPr>
              <a:t>?</a:t>
            </a:r>
            <a:br>
              <a:rPr lang="ru-RU" sz="4800" dirty="0">
                <a:effectLst/>
              </a:rPr>
            </a:br>
            <a:r>
              <a:rPr lang="ru-RU" sz="4800" dirty="0">
                <a:effectLst/>
              </a:rPr>
              <a:t>        </a:t>
            </a:r>
            <a:br>
              <a:rPr lang="ru-RU" sz="4800" dirty="0">
                <a:effectLst/>
              </a:rPr>
            </a:br>
            <a:r>
              <a:rPr lang="en-US" sz="10000" dirty="0">
                <a:solidFill>
                  <a:schemeClr val="accent5">
                    <a:lumMod val="50000"/>
                  </a:schemeClr>
                </a:solidFill>
                <a:effectLst/>
                <a:latin typeface="Aparajita" pitchFamily="34" charset="0"/>
                <a:cs typeface="Aparajita" pitchFamily="34" charset="0"/>
              </a:rPr>
              <a:t>she –    they –     her –   their –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25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332656"/>
            <a:ext cx="7910264" cy="6120680"/>
          </a:xfrm>
        </p:spPr>
        <p:txBody>
          <a:bodyPr/>
          <a:lstStyle/>
          <a:p>
            <a:pPr algn="l"/>
            <a:r>
              <a:rPr lang="uk-UA" dirty="0">
                <a:effectLst/>
              </a:rPr>
              <a:t>7. </a:t>
            </a:r>
            <a:r>
              <a:rPr lang="uk-UA" dirty="0" err="1" smtClean="0">
                <a:effectLst/>
              </a:rPr>
              <a:t>Какое</a:t>
            </a:r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r>
              <a:rPr lang="uk-UA" dirty="0" smtClean="0">
                <a:effectLst/>
              </a:rPr>
              <a:t> </a:t>
            </a:r>
            <a:r>
              <a:rPr lang="uk-UA" dirty="0" err="1">
                <a:effectLst/>
              </a:rPr>
              <a:t>местоимение</a:t>
            </a:r>
            <a:r>
              <a:rPr lang="uk-UA" dirty="0">
                <a:effectLst/>
              </a:rPr>
              <a:t>  </a:t>
            </a:r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r>
              <a:rPr lang="uk-UA" dirty="0" smtClean="0">
                <a:effectLst/>
              </a:rPr>
              <a:t>«</a:t>
            </a:r>
            <a:r>
              <a:rPr lang="uk-UA" dirty="0" err="1">
                <a:effectLst/>
              </a:rPr>
              <a:t>сидит</a:t>
            </a:r>
            <a:r>
              <a:rPr lang="uk-UA" dirty="0">
                <a:effectLst/>
              </a:rPr>
              <a:t>» в </a:t>
            </a:r>
            <a:r>
              <a:rPr lang="uk-UA" dirty="0" err="1">
                <a:effectLst/>
              </a:rPr>
              <a:t>цифре</a:t>
            </a:r>
            <a:r>
              <a:rPr lang="uk-UA" dirty="0">
                <a:effectLst/>
              </a:rPr>
              <a:t> </a:t>
            </a:r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r>
              <a:rPr lang="uk-UA" sz="6600" dirty="0" smtClean="0">
                <a:effectLst/>
              </a:rPr>
              <a:t>«</a:t>
            </a:r>
            <a:r>
              <a:rPr lang="uk-UA" sz="6600" dirty="0">
                <a:solidFill>
                  <a:schemeClr val="bg2">
                    <a:lumMod val="25000"/>
                  </a:schemeClr>
                </a:solidFill>
                <a:effectLst/>
                <a:latin typeface="Arial Black" pitchFamily="34" charset="0"/>
              </a:rPr>
              <a:t>4</a:t>
            </a:r>
            <a:r>
              <a:rPr lang="uk-UA" sz="6600" dirty="0">
                <a:effectLst/>
              </a:rPr>
              <a:t>»? </a:t>
            </a:r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en-US" sz="9600" dirty="0">
                <a:effectLst/>
              </a:rPr>
              <a:t>    </a:t>
            </a:r>
            <a:r>
              <a:rPr lang="en-US" sz="9600" dirty="0">
                <a:solidFill>
                  <a:schemeClr val="accent1">
                    <a:lumMod val="50000"/>
                  </a:schemeClr>
                </a:solidFill>
                <a:effectLst/>
              </a:rPr>
              <a:t>four</a:t>
            </a:r>
            <a:r>
              <a:rPr lang="ru-RU" sz="9600" dirty="0">
                <a:solidFill>
                  <a:schemeClr val="accent1">
                    <a:lumMod val="50000"/>
                  </a:schemeClr>
                </a:solidFill>
                <a:effectLst/>
              </a:rPr>
              <a:t>  -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405558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692696"/>
            <a:ext cx="7838256" cy="4822472"/>
          </a:xfrm>
        </p:spPr>
        <p:txBody>
          <a:bodyPr/>
          <a:lstStyle/>
          <a:p>
            <a:pPr algn="l"/>
            <a:r>
              <a:rPr lang="ru-RU" dirty="0">
                <a:effectLst/>
              </a:rPr>
              <a:t>8</a:t>
            </a:r>
            <a:r>
              <a:rPr lang="ru-RU" dirty="0" smtClean="0">
                <a:effectLst/>
              </a:rPr>
              <a:t>. </a:t>
            </a:r>
            <a:r>
              <a:rPr lang="uk-UA" dirty="0" err="1">
                <a:effectLst/>
              </a:rPr>
              <a:t>К</a:t>
            </a:r>
            <a:r>
              <a:rPr lang="uk-UA" dirty="0" err="1" smtClean="0">
                <a:effectLst/>
              </a:rPr>
              <a:t>ак</a:t>
            </a:r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>из одного</a:t>
            </a:r>
            <a:r>
              <a:rPr lang="uk-UA" dirty="0">
                <a:effectLst/>
              </a:rPr>
              <a:t> </a:t>
            </a:r>
            <a:r>
              <a:rPr lang="uk-UA" dirty="0" err="1">
                <a:effectLst/>
              </a:rPr>
              <a:t>местоимения</a:t>
            </a:r>
            <a:r>
              <a:rPr lang="ru-RU" dirty="0">
                <a:effectLst/>
              </a:rPr>
              <a:t> </a:t>
            </a:r>
            <a:r>
              <a:rPr lang="ru-RU" sz="7200" dirty="0">
                <a:solidFill>
                  <a:srgbClr val="FF0000"/>
                </a:solidFill>
                <a:effectLst/>
              </a:rPr>
              <a:t> </a:t>
            </a:r>
            <a:r>
              <a:rPr lang="en-US" sz="7200" dirty="0">
                <a:solidFill>
                  <a:srgbClr val="FF0000"/>
                </a:solidFill>
                <a:effectLst/>
                <a:latin typeface="Arial Rounded MT Bold" pitchFamily="34" charset="0"/>
              </a:rPr>
              <a:t>your</a:t>
            </a:r>
            <a:r>
              <a:rPr lang="ru-RU" sz="7200" dirty="0">
                <a:solidFill>
                  <a:srgbClr val="FF0000"/>
                </a:solidFill>
                <a:effectLst/>
              </a:rPr>
              <a:t>  </a:t>
            </a:r>
            <a:r>
              <a:rPr lang="ru-RU" dirty="0">
                <a:effectLst/>
              </a:rPr>
              <a:t>сделать  еще два местоимения</a:t>
            </a:r>
            <a:r>
              <a:rPr lang="ru-RU" dirty="0" smtClean="0">
                <a:effectLst/>
              </a:rPr>
              <a:t>?</a:t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>         </a:t>
            </a:r>
            <a:r>
              <a:rPr lang="ru-RU" dirty="0" smtClean="0">
                <a:effectLst/>
              </a:rPr>
              <a:t> </a:t>
            </a:r>
            <a:r>
              <a:rPr lang="ru-RU" sz="96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sz="9600" dirty="0">
                <a:solidFill>
                  <a:srgbClr val="FF0000"/>
                </a:solidFill>
                <a:effectLst/>
                <a:latin typeface="Arial Rounded MT Bold" pitchFamily="34" charset="0"/>
              </a:rPr>
              <a:t>your</a:t>
            </a:r>
            <a:r>
              <a:rPr lang="ru-RU" sz="9600" dirty="0">
                <a:solidFill>
                  <a:srgbClr val="FF0000"/>
                </a:solidFill>
                <a:effectLst/>
              </a:rPr>
              <a:t> </a:t>
            </a:r>
            <a:r>
              <a:rPr lang="ru-RU" sz="9600" dirty="0" smtClean="0">
                <a:effectLst/>
              </a:rPr>
              <a:t> </a:t>
            </a:r>
            <a:r>
              <a:rPr lang="ru-RU" dirty="0">
                <a:effectLst/>
              </a:rPr>
              <a:t>-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254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Апекс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</a:themeOverride>
</file>

<file path=ppt/theme/themeOverride2.xml><?xml version="1.0" encoding="utf-8"?>
<a:themeOverride xmlns:a="http://schemas.openxmlformats.org/drawingml/2006/main">
  <a:clrScheme name="NewsPrint">
    <a:dk1>
      <a:sysClr val="windowText" lastClr="000000"/>
    </a:dk1>
    <a:lt1>
      <a:sysClr val="window" lastClr="FFFFFF"/>
    </a:lt1>
    <a:dk2>
      <a:srgbClr val="303030"/>
    </a:dk2>
    <a:lt2>
      <a:srgbClr val="DEDEE0"/>
    </a:lt2>
    <a:accent1>
      <a:srgbClr val="AD0101"/>
    </a:accent1>
    <a:accent2>
      <a:srgbClr val="726056"/>
    </a:accent2>
    <a:accent3>
      <a:srgbClr val="AC956E"/>
    </a:accent3>
    <a:accent4>
      <a:srgbClr val="808DA9"/>
    </a:accent4>
    <a:accent5>
      <a:srgbClr val="424E5B"/>
    </a:accent5>
    <a:accent6>
      <a:srgbClr val="730E00"/>
    </a:accent6>
    <a:hlink>
      <a:srgbClr val="D26900"/>
    </a:hlink>
    <a:folHlink>
      <a:srgbClr val="D89243"/>
    </a:folHlink>
  </a:clrScheme>
</a:themeOverride>
</file>

<file path=ppt/theme/themeOverride3.xml><?xml version="1.0" encoding="utf-8"?>
<a:themeOverride xmlns:a="http://schemas.openxmlformats.org/drawingml/2006/main">
  <a:clrScheme name="Кутюр">
    <a:dk1>
      <a:sysClr val="windowText" lastClr="000000"/>
    </a:dk1>
    <a:lt1>
      <a:sysClr val="window" lastClr="FFFFFF"/>
    </a:lt1>
    <a:dk2>
      <a:srgbClr val="37302A"/>
    </a:dk2>
    <a:lt2>
      <a:srgbClr val="D0CCB9"/>
    </a:lt2>
    <a:accent1>
      <a:srgbClr val="9E8E5C"/>
    </a:accent1>
    <a:accent2>
      <a:srgbClr val="A09781"/>
    </a:accent2>
    <a:accent3>
      <a:srgbClr val="85776D"/>
    </a:accent3>
    <a:accent4>
      <a:srgbClr val="AEAFA9"/>
    </a:accent4>
    <a:accent5>
      <a:srgbClr val="8D878B"/>
    </a:accent5>
    <a:accent6>
      <a:srgbClr val="6B6149"/>
    </a:accent6>
    <a:hlink>
      <a:srgbClr val="B6A272"/>
    </a:hlink>
    <a:folHlink>
      <a:srgbClr val="8A784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338</TotalTime>
  <Words>185</Words>
  <Application>Microsoft Office PowerPoint</Application>
  <PresentationFormat>Экран (4:3)</PresentationFormat>
  <Paragraphs>38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For Fun and Profit</vt:lpstr>
      <vt:lpstr>1. hobby, оканчивающееся на - ing</vt:lpstr>
      <vt:lpstr>2. Остров Great Britain: </vt:lpstr>
      <vt:lpstr>3. Flags of the UK, the USA, Russia</vt:lpstr>
      <vt:lpstr>4. Make names:</vt:lpstr>
      <vt:lpstr>5. Какое местоимение похоже на месяц «МАЙ»?</vt:lpstr>
      <vt:lpstr>6. Какое местоимение «спряталось» в этих местоимениях?          she –    they –     her –   their –</vt:lpstr>
      <vt:lpstr>7. Какое  местоимение   «сидит» в цифре  «4»?       four  -</vt:lpstr>
      <vt:lpstr>8. Как из одного местоимения  your  сделать  еще два местоимения?            your  - </vt:lpstr>
      <vt:lpstr>9. Составьте слова  из    слова   telephone </vt:lpstr>
      <vt:lpstr>10. Какую  русскую кашу  можно «сварить»  из английского слова  сup?       Cup – </vt:lpstr>
      <vt:lpstr> 11.  как по-русски звучат имена   Barbara  ,  Basilio    и слово   «ox»(бык) ?</vt:lpstr>
      <vt:lpstr>12.  Переставьте буквы и узнайте, какое русское слово «сидит» в слове        Zero  -  </vt:lpstr>
      <vt:lpstr> 13.  Переставьте букву  и узнайте,  какое  русское  слово  «сидит»  в  слове                                    ten </vt:lpstr>
      <vt:lpstr> 14. Каким одним словом обозначается фрукт и цвет?   </vt:lpstr>
      <vt:lpstr>  15. Какой цвет получится, если смешать голубой и красный  цвета?</vt:lpstr>
      <vt:lpstr>  16.    Какие цвета нужно смешать, чтобы получился зеленый цвет?                              </vt:lpstr>
      <vt:lpstr> 17.    Какое слово обозначает  «кофе», а какое «кафе»?               a) Coffee        b) cofe         c) cafe            d) café</vt:lpstr>
      <vt:lpstr> 18.    Какую английскую игру можно «надеть» на ноги?      </vt:lpstr>
      <vt:lpstr> 19.     Из какого английского слова можно «выжать»          сок ?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 Fun and Profit</dc:title>
  <dc:creator>W7</dc:creator>
  <cp:lastModifiedBy>W7</cp:lastModifiedBy>
  <cp:revision>35</cp:revision>
  <dcterms:created xsi:type="dcterms:W3CDTF">2012-02-25T05:52:21Z</dcterms:created>
  <dcterms:modified xsi:type="dcterms:W3CDTF">2012-03-11T13:59:44Z</dcterms:modified>
</cp:coreProperties>
</file>