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1" r:id="rId1"/>
  </p:sldMasterIdLst>
  <p:notesMasterIdLst>
    <p:notesMasterId r:id="rId41"/>
  </p:notesMasterIdLst>
  <p:sldIdLst>
    <p:sldId id="256" r:id="rId2"/>
    <p:sldId id="257" r:id="rId3"/>
    <p:sldId id="297" r:id="rId4"/>
    <p:sldId id="298" r:id="rId5"/>
    <p:sldId id="300" r:id="rId6"/>
    <p:sldId id="299" r:id="rId7"/>
    <p:sldId id="308" r:id="rId8"/>
    <p:sldId id="309" r:id="rId9"/>
    <p:sldId id="277" r:id="rId10"/>
    <p:sldId id="278" r:id="rId11"/>
    <p:sldId id="279" r:id="rId12"/>
    <p:sldId id="280" r:id="rId13"/>
    <p:sldId id="281" r:id="rId14"/>
    <p:sldId id="282" r:id="rId15"/>
    <p:sldId id="283" r:id="rId16"/>
    <p:sldId id="284" r:id="rId17"/>
    <p:sldId id="285" r:id="rId18"/>
    <p:sldId id="286" r:id="rId19"/>
    <p:sldId id="287" r:id="rId20"/>
    <p:sldId id="302" r:id="rId21"/>
    <p:sldId id="301" r:id="rId22"/>
    <p:sldId id="303" r:id="rId23"/>
    <p:sldId id="288" r:id="rId24"/>
    <p:sldId id="289" r:id="rId25"/>
    <p:sldId id="290" r:id="rId26"/>
    <p:sldId id="291" r:id="rId27"/>
    <p:sldId id="292" r:id="rId28"/>
    <p:sldId id="293" r:id="rId29"/>
    <p:sldId id="294" r:id="rId30"/>
    <p:sldId id="313" r:id="rId31"/>
    <p:sldId id="310" r:id="rId32"/>
    <p:sldId id="312" r:id="rId33"/>
    <p:sldId id="311" r:id="rId34"/>
    <p:sldId id="295" r:id="rId35"/>
    <p:sldId id="296" r:id="rId36"/>
    <p:sldId id="304" r:id="rId37"/>
    <p:sldId id="305" r:id="rId38"/>
    <p:sldId id="307" r:id="rId39"/>
    <p:sldId id="306"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74" y="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E0746-88AC-4852-979C-39C475294454}" type="datetimeFigureOut">
              <a:rPr lang="ru-RU" smtClean="0"/>
              <a:pPr/>
              <a:t>07.03.2020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535BBC-BC4C-4113-81C3-BDCF016BD1C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Образ слайда 1"/>
          <p:cNvSpPr>
            <a:spLocks noGrp="1" noRot="1" noChangeAspect="1" noTextEdit="1"/>
          </p:cNvSpPr>
          <p:nvPr>
            <p:ph type="sldImg"/>
          </p:nvPr>
        </p:nvSpPr>
        <p:spPr bwMode="auto">
          <a:noFill/>
          <a:ln>
            <a:solidFill>
              <a:srgbClr val="000000"/>
            </a:solidFill>
            <a:miter lim="800000"/>
            <a:headEnd/>
            <a:tailEnd/>
          </a:ln>
        </p:spPr>
      </p:sp>
      <p:sp>
        <p:nvSpPr>
          <p:cNvPr id="25603"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a:p>
        </p:txBody>
      </p:sp>
      <p:sp>
        <p:nvSpPr>
          <p:cNvPr id="2560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67E754A-05A7-4647-9983-9229079BEBC9}" type="slidenum">
              <a:rPr lang="ru-RU"/>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Образ слайда 1"/>
          <p:cNvSpPr>
            <a:spLocks noGrp="1" noRot="1" noChangeAspect="1" noTextEdit="1"/>
          </p:cNvSpPr>
          <p:nvPr>
            <p:ph type="sldImg"/>
          </p:nvPr>
        </p:nvSpPr>
        <p:spPr bwMode="auto">
          <a:noFill/>
          <a:ln>
            <a:solidFill>
              <a:srgbClr val="000000"/>
            </a:solidFill>
            <a:miter lim="800000"/>
            <a:headEnd/>
            <a:tailEnd/>
          </a:ln>
        </p:spPr>
      </p:sp>
      <p:sp>
        <p:nvSpPr>
          <p:cNvPr id="3481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482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329A066-4C87-4917-A4E0-F17972D36F80}" type="slidenum">
              <a:rPr lang="ru-RU" smtClean="0"/>
              <a:pPr/>
              <a:t>17</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p:spPr>
      </p:sp>
      <p:sp>
        <p:nvSpPr>
          <p:cNvPr id="3584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584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257ACB9-70A2-4A68-8008-29E20E060CEB}" type="slidenum">
              <a:rPr lang="ru-RU" smtClean="0"/>
              <a:pPr/>
              <a:t>18</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68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5CFB985-3292-49E8-A3C1-CB20C2D8127D}" type="slidenum">
              <a:rPr lang="ru-RU" smtClean="0"/>
              <a:pPr/>
              <a:t>19</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bwMode="auto">
          <a:noFill/>
          <a:ln>
            <a:solidFill>
              <a:srgbClr val="000000"/>
            </a:solidFill>
            <a:miter lim="800000"/>
            <a:headEnd/>
            <a:tailEnd/>
          </a:ln>
        </p:spPr>
      </p:sp>
      <p:sp>
        <p:nvSpPr>
          <p:cNvPr id="3789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789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7A5F33-952E-435C-AE2C-CBB2B847E467}" type="slidenum">
              <a:rPr lang="ru-RU" smtClean="0"/>
              <a:pPr/>
              <a:t>23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раз слайда 1"/>
          <p:cNvSpPr>
            <a:spLocks noGrp="1" noRot="1" noChangeAspect="1" noTextEdit="1"/>
          </p:cNvSpPr>
          <p:nvPr>
            <p:ph type="sldImg"/>
          </p:nvPr>
        </p:nvSpPr>
        <p:spPr bwMode="auto">
          <a:noFill/>
          <a:ln>
            <a:solidFill>
              <a:srgbClr val="000000"/>
            </a:solidFill>
            <a:miter lim="800000"/>
            <a:headEnd/>
            <a:tailEnd/>
          </a:ln>
        </p:spPr>
      </p:sp>
      <p:sp>
        <p:nvSpPr>
          <p:cNvPr id="3891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891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92022C-01DA-47CB-9BE8-03A641D9960D}" type="slidenum">
              <a:rPr lang="ru-RU" smtClean="0"/>
              <a:pPr/>
              <a:t>24</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994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0DB0F9-EAFC-4876-8EDF-E68BD81DD1B6}" type="slidenum">
              <a:rPr lang="ru-RU" smtClean="0"/>
              <a:pPr/>
              <a:t>25</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bwMode="auto">
          <a:noFill/>
          <a:ln>
            <a:solidFill>
              <a:srgbClr val="000000"/>
            </a:solidFill>
            <a:miter lim="800000"/>
            <a:headEnd/>
            <a:tailEnd/>
          </a:ln>
        </p:spPr>
      </p:sp>
      <p:sp>
        <p:nvSpPr>
          <p:cNvPr id="4096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4096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26D50E6-C93A-4857-8C64-4654DF0C57B2}" type="slidenum">
              <a:rPr lang="ru-RU" smtClean="0"/>
              <a:pPr/>
              <a:t>26</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Образ слайда 1"/>
          <p:cNvSpPr>
            <a:spLocks noGrp="1" noRot="1" noChangeAspect="1" noTextEdit="1"/>
          </p:cNvSpPr>
          <p:nvPr>
            <p:ph type="sldImg"/>
          </p:nvPr>
        </p:nvSpPr>
        <p:spPr bwMode="auto">
          <a:noFill/>
          <a:ln>
            <a:solidFill>
              <a:srgbClr val="000000"/>
            </a:solidFill>
            <a:miter lim="800000"/>
            <a:headEnd/>
            <a:tailEnd/>
          </a:ln>
        </p:spPr>
      </p:sp>
      <p:sp>
        <p:nvSpPr>
          <p:cNvPr id="4198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4198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76EB3C5-31AE-4E32-8AF8-2846DA75CD49}" type="slidenum">
              <a:rPr lang="ru-RU" smtClean="0"/>
              <a:pPr/>
              <a:t>27</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Образ слайда 1"/>
          <p:cNvSpPr>
            <a:spLocks noGrp="1" noRot="1" noChangeAspect="1" noTextEdit="1"/>
          </p:cNvSpPr>
          <p:nvPr>
            <p:ph type="sldImg"/>
          </p:nvPr>
        </p:nvSpPr>
        <p:spPr bwMode="auto">
          <a:noFill/>
          <a:ln>
            <a:solidFill>
              <a:srgbClr val="000000"/>
            </a:solidFill>
            <a:miter lim="800000"/>
            <a:headEnd/>
            <a:tailEnd/>
          </a:ln>
        </p:spPr>
      </p:sp>
      <p:sp>
        <p:nvSpPr>
          <p:cNvPr id="4301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4301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EB15341-1A6B-409A-B4F8-002C6E158DBE}" type="slidenum">
              <a:rPr lang="ru-RU" smtClean="0"/>
              <a:pPr/>
              <a:t>28</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Образ слайда 1"/>
          <p:cNvSpPr>
            <a:spLocks noGrp="1" noRot="1" noChangeAspect="1" noTextEdit="1"/>
          </p:cNvSpPr>
          <p:nvPr>
            <p:ph type="sldImg"/>
          </p:nvPr>
        </p:nvSpPr>
        <p:spPr bwMode="auto">
          <a:noFill/>
          <a:ln>
            <a:solidFill>
              <a:srgbClr val="000000"/>
            </a:solidFill>
            <a:miter lim="800000"/>
            <a:headEnd/>
            <a:tailEnd/>
          </a:ln>
        </p:spPr>
      </p:sp>
      <p:sp>
        <p:nvSpPr>
          <p:cNvPr id="4403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4403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9B5155F-C97C-4852-A05C-04333BD2D3C7}" type="slidenum">
              <a:rPr lang="ru-RU" smtClean="0"/>
              <a:pPr/>
              <a:t>29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p:spPr>
      </p:sp>
      <p:sp>
        <p:nvSpPr>
          <p:cNvPr id="266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2662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0B865B4-63E6-4449-9A11-46D16925A9D3}" type="slidenum">
              <a:rPr lang="ru-RU" smtClean="0"/>
              <a:pPr/>
              <a:t>9</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Образ слайда 1"/>
          <p:cNvSpPr>
            <a:spLocks noGrp="1" noRot="1" noChangeAspect="1" noTextEdit="1"/>
          </p:cNvSpPr>
          <p:nvPr>
            <p:ph type="sldImg"/>
          </p:nvPr>
        </p:nvSpPr>
        <p:spPr bwMode="auto">
          <a:noFill/>
          <a:ln>
            <a:solidFill>
              <a:srgbClr val="000000"/>
            </a:solidFill>
            <a:miter lim="800000"/>
            <a:headEnd/>
            <a:tailEnd/>
          </a:ln>
        </p:spPr>
      </p:sp>
      <p:sp>
        <p:nvSpPr>
          <p:cNvPr id="4505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4506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2E6A040-88EB-47DA-AFBB-8D52ECCE9BBD}" type="slidenum">
              <a:rPr lang="ru-RU" smtClean="0"/>
              <a:pPr/>
              <a:t>34</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bwMode="auto">
          <a:noFill/>
          <a:ln>
            <a:solidFill>
              <a:srgbClr val="000000"/>
            </a:solidFill>
            <a:miter lim="800000"/>
            <a:headEnd/>
            <a:tailEnd/>
          </a:ln>
        </p:spPr>
      </p:sp>
      <p:sp>
        <p:nvSpPr>
          <p:cNvPr id="4608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4608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D6499AE-CF56-4B6C-B7F6-A8F9610C90A2}" type="slidenum">
              <a:rPr lang="ru-RU" smtClean="0"/>
              <a:pPr/>
              <a:t>35</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Образ слайда 1"/>
          <p:cNvSpPr>
            <a:spLocks noGrp="1" noRot="1" noChangeAspect="1" noTextEdit="1"/>
          </p:cNvSpPr>
          <p:nvPr>
            <p:ph type="sldImg"/>
          </p:nvPr>
        </p:nvSpPr>
        <p:spPr bwMode="auto">
          <a:noFill/>
          <a:ln>
            <a:solidFill>
              <a:srgbClr val="000000"/>
            </a:solidFill>
            <a:miter lim="800000"/>
            <a:headEnd/>
            <a:tailEnd/>
          </a:ln>
        </p:spPr>
      </p:sp>
      <p:sp>
        <p:nvSpPr>
          <p:cNvPr id="2765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2765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348AE1E-CB4B-47A4-8E3D-D46DAB9D84AA}" type="slidenum">
              <a:rPr lang="ru-RU" smtClean="0"/>
              <a:pPr/>
              <a:t>10</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noFill/>
          <a:ln>
            <a:solidFill>
              <a:srgbClr val="000000"/>
            </a:solidFill>
            <a:miter lim="800000"/>
            <a:headEnd/>
            <a:tailEnd/>
          </a:ln>
        </p:spPr>
      </p:sp>
      <p:sp>
        <p:nvSpPr>
          <p:cNvPr id="2867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2867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DD82B4-22FA-42F6-8C31-EA2733EF6204}" type="slidenum">
              <a:rPr lang="ru-RU" smtClean="0"/>
              <a:pPr/>
              <a:t>11</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Образ слайда 1"/>
          <p:cNvSpPr>
            <a:spLocks noGrp="1" noRot="1" noChangeAspect="1" noTextEdit="1"/>
          </p:cNvSpPr>
          <p:nvPr>
            <p:ph type="sldImg"/>
          </p:nvPr>
        </p:nvSpPr>
        <p:spPr bwMode="auto">
          <a:noFill/>
          <a:ln>
            <a:solidFill>
              <a:srgbClr val="000000"/>
            </a:solidFill>
            <a:miter lim="800000"/>
            <a:headEnd/>
            <a:tailEnd/>
          </a:ln>
        </p:spPr>
      </p:sp>
      <p:sp>
        <p:nvSpPr>
          <p:cNvPr id="2969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2970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D724EB-862D-4360-A1FC-D36BDCCF011A}" type="slidenum">
              <a:rPr lang="ru-RU" smtClean="0"/>
              <a:pPr/>
              <a:t>12</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Образ слайда 1"/>
          <p:cNvSpPr>
            <a:spLocks noGrp="1" noRot="1" noChangeAspect="1" noTextEdit="1"/>
          </p:cNvSpPr>
          <p:nvPr>
            <p:ph type="sldImg"/>
          </p:nvPr>
        </p:nvSpPr>
        <p:spPr bwMode="auto">
          <a:noFill/>
          <a:ln>
            <a:solidFill>
              <a:srgbClr val="000000"/>
            </a:solidFill>
            <a:miter lim="800000"/>
            <a:headEnd/>
            <a:tailEnd/>
          </a:ln>
        </p:spPr>
      </p:sp>
      <p:sp>
        <p:nvSpPr>
          <p:cNvPr id="3072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072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9ACED09-7E37-4934-9CFC-7355EC458DC9}" type="slidenum">
              <a:rPr lang="ru-RU" smtClean="0"/>
              <a:pPr/>
              <a:t>13</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Образ слайда 1"/>
          <p:cNvSpPr>
            <a:spLocks noGrp="1" noRot="1" noChangeAspect="1" noTextEdit="1"/>
          </p:cNvSpPr>
          <p:nvPr>
            <p:ph type="sldImg"/>
          </p:nvPr>
        </p:nvSpPr>
        <p:spPr bwMode="auto">
          <a:noFill/>
          <a:ln>
            <a:solidFill>
              <a:srgbClr val="000000"/>
            </a:solidFill>
            <a:miter lim="800000"/>
            <a:headEnd/>
            <a:tailEnd/>
          </a:ln>
        </p:spPr>
      </p:sp>
      <p:sp>
        <p:nvSpPr>
          <p:cNvPr id="3174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174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36DB748-AE11-4319-ABE0-2E095453B2BD}" type="slidenum">
              <a:rPr lang="ru-RU" smtClean="0"/>
              <a:pPr/>
              <a:t>14</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Образ слайда 1"/>
          <p:cNvSpPr>
            <a:spLocks noGrp="1" noRot="1" noChangeAspect="1" noTextEdit="1"/>
          </p:cNvSpPr>
          <p:nvPr>
            <p:ph type="sldImg"/>
          </p:nvPr>
        </p:nvSpPr>
        <p:spPr bwMode="auto">
          <a:noFill/>
          <a:ln>
            <a:solidFill>
              <a:srgbClr val="000000"/>
            </a:solidFill>
            <a:miter lim="800000"/>
            <a:headEnd/>
            <a:tailEnd/>
          </a:ln>
        </p:spPr>
      </p:sp>
      <p:sp>
        <p:nvSpPr>
          <p:cNvPr id="3277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277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267368-299E-408D-A1BE-F925C0F41F8F}" type="slidenum">
              <a:rPr lang="ru-RU" smtClean="0"/>
              <a:pPr/>
              <a:t>15</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Образ слайда 1"/>
          <p:cNvSpPr>
            <a:spLocks noGrp="1" noRot="1" noChangeAspect="1" noTextEdit="1"/>
          </p:cNvSpPr>
          <p:nvPr>
            <p:ph type="sldImg"/>
          </p:nvPr>
        </p:nvSpPr>
        <p:spPr bwMode="auto">
          <a:noFill/>
          <a:ln>
            <a:solidFill>
              <a:srgbClr val="000000"/>
            </a:solidFill>
            <a:miter lim="800000"/>
            <a:headEnd/>
            <a:tailEnd/>
          </a:ln>
        </p:spPr>
      </p:sp>
      <p:sp>
        <p:nvSpPr>
          <p:cNvPr id="3379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3379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7B2E0FA-BEAB-4D37-9CDA-53535F55433E}" type="slidenum">
              <a:rPr lang="ru-RU" smtClean="0"/>
              <a:pPr/>
              <a:t>16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07.03.2020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654588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909154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997035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014053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07.03.2020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66309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07.03.2020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697874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07.03.2020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877503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t>07.03.2020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448223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07.03.2020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791941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07.03.2020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14572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07.03.2020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652548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07.03.2020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13195147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2348880"/>
            <a:ext cx="8640960" cy="2448272"/>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b="1" dirty="0">
                <a:ln w="11430"/>
                <a:solidFill>
                  <a:srgbClr val="002060"/>
                </a:solidFill>
                <a:effectLst>
                  <a:outerShdw blurRad="80000" dist="40000" dir="5040000" algn="tl">
                    <a:srgbClr val="000000">
                      <a:alpha val="30000"/>
                    </a:srgbClr>
                  </a:outerShdw>
                </a:effectLst>
              </a:rPr>
              <a:t>КЛАССНЫЙ ЧАС</a:t>
            </a:r>
            <a:br>
              <a:rPr lang="ru-RU" sz="6600" b="1" dirty="0">
                <a:ln w="11430"/>
                <a:solidFill>
                  <a:srgbClr val="C00000"/>
                </a:solidFill>
                <a:effectLst>
                  <a:outerShdw blurRad="80000" dist="40000" dir="5040000" algn="tl">
                    <a:srgbClr val="000000">
                      <a:alpha val="30000"/>
                    </a:srgbClr>
                  </a:outerShdw>
                </a:effectLst>
              </a:rPr>
            </a:br>
            <a:r>
              <a:rPr lang="ru-RU" sz="5400" b="1" dirty="0">
                <a:ln w="11430"/>
                <a:solidFill>
                  <a:srgbClr val="C00000"/>
                </a:solidFill>
                <a:effectLst>
                  <a:outerShdw blurRad="80000" dist="40000" dir="5040000" algn="tl">
                    <a:srgbClr val="000000">
                      <a:alpha val="30000"/>
                    </a:srgbClr>
                  </a:outerShdw>
                </a:effectLst>
              </a:rPr>
              <a:t>«Молодые герои </a:t>
            </a:r>
            <a:br>
              <a:rPr lang="ru-RU" sz="5400" b="1" dirty="0">
                <a:ln w="11430"/>
                <a:solidFill>
                  <a:srgbClr val="C00000"/>
                </a:solidFill>
                <a:effectLst>
                  <a:outerShdw blurRad="80000" dist="40000" dir="5040000" algn="tl">
                    <a:srgbClr val="000000">
                      <a:alpha val="30000"/>
                    </a:srgbClr>
                  </a:outerShdw>
                </a:effectLst>
              </a:rPr>
            </a:br>
            <a:r>
              <a:rPr lang="ru-RU" sz="5400" b="1" dirty="0">
                <a:ln w="11430"/>
                <a:solidFill>
                  <a:srgbClr val="C00000"/>
                </a:solidFill>
                <a:effectLst>
                  <a:outerShdw blurRad="80000" dist="40000" dir="5040000" algn="tl">
                    <a:srgbClr val="000000">
                      <a:alpha val="30000"/>
                    </a:srgbClr>
                  </a:outerShdw>
                </a:effectLst>
              </a:rPr>
              <a:t>Великой Отечественной войны…»</a:t>
            </a:r>
            <a:endParaRPr lang="ru-RU" sz="6600" b="1" dirty="0">
              <a:ln w="11430"/>
              <a:solidFill>
                <a:srgbClr val="C00000"/>
              </a:solidFill>
              <a:effectLst>
                <a:outerShdw blurRad="80000" dist="40000" dir="5040000" algn="tl">
                  <a:srgbClr val="000000">
                    <a:alpha val="30000"/>
                  </a:srgbClr>
                </a:outerShdw>
              </a:effectLst>
            </a:endParaRPr>
          </a:p>
        </p:txBody>
      </p:sp>
      <p:sp>
        <p:nvSpPr>
          <p:cNvPr id="3" name="Подзаголовок 2"/>
          <p:cNvSpPr>
            <a:spLocks noGrp="1"/>
          </p:cNvSpPr>
          <p:nvPr>
            <p:ph type="subTitle" idx="1"/>
          </p:nvPr>
        </p:nvSpPr>
        <p:spPr>
          <a:xfrm>
            <a:off x="5220072" y="5661248"/>
            <a:ext cx="3600400" cy="360040"/>
          </a:xfrm>
        </p:spPr>
        <p:txBody>
          <a:bodyPr>
            <a:normAutofit fontScale="92500" lnSpcReduction="10000"/>
          </a:bodyPr>
          <a:lstStyle/>
          <a:p>
            <a:pPr>
              <a:spcBef>
                <a:spcPts val="0"/>
              </a:spcBef>
            </a:pPr>
            <a:endParaRPr lang="ru-RU" sz="2000" dirty="0">
              <a:solidFill>
                <a:schemeClr val="tx1"/>
              </a:solidFill>
            </a:endParaRPr>
          </a:p>
        </p:txBody>
      </p:sp>
    </p:spTree>
    <p:extLst>
      <p:ext uri="{BB962C8B-B14F-4D97-AF65-F5344CB8AC3E}">
        <p14:creationId xmlns:p14="http://schemas.microsoft.com/office/powerpoint/2010/main" val="783551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Rot="1" noChangeArrowheads="1"/>
          </p:cNvSpPr>
          <p:nvPr>
            <p:ph type="title"/>
          </p:nvPr>
        </p:nvSpPr>
        <p:spPr>
          <a:xfrm>
            <a:off x="2345266" y="1052736"/>
            <a:ext cx="6798734" cy="281415"/>
          </a:xfrm>
        </p:spPr>
        <p:txBody>
          <a:bodyPr>
            <a:normAutofit fontScale="90000"/>
          </a:bodyPr>
          <a:lstStyle/>
          <a:p>
            <a:pPr algn="ctr" eaLnBrk="1" hangingPunct="1"/>
            <a:r>
              <a:rPr lang="ru-RU" sz="4000" b="1" dirty="0">
                <a:solidFill>
                  <a:srgbClr val="FF0000"/>
                </a:solidFill>
                <a:effectLst/>
              </a:rPr>
              <a:t>Летчик Михаил Жуков, </a:t>
            </a:r>
            <a:br>
              <a:rPr lang="ru-RU" sz="4000" b="1" dirty="0">
                <a:solidFill>
                  <a:srgbClr val="FF0000"/>
                </a:solidFill>
                <a:effectLst/>
              </a:rPr>
            </a:br>
            <a:r>
              <a:rPr lang="ru-RU" sz="4000" b="1" dirty="0">
                <a:solidFill>
                  <a:srgbClr val="FF0000"/>
                </a:solidFill>
                <a:effectLst/>
              </a:rPr>
              <a:t>Герой Советского Союза</a:t>
            </a:r>
          </a:p>
        </p:txBody>
      </p:sp>
      <p:sp>
        <p:nvSpPr>
          <p:cNvPr id="66563" name="Rectangle 3"/>
          <p:cNvSpPr>
            <a:spLocks noGrp="1" noChangeArrowheads="1"/>
          </p:cNvSpPr>
          <p:nvPr>
            <p:ph sz="half" idx="1"/>
          </p:nvPr>
        </p:nvSpPr>
        <p:spPr/>
        <p:txBody>
          <a:bodyPr>
            <a:normAutofit/>
          </a:bodyPr>
          <a:lstStyle/>
          <a:p>
            <a:pPr eaLnBrk="1" hangingPunct="1">
              <a:lnSpc>
                <a:spcPct val="80000"/>
              </a:lnSpc>
              <a:defRPr/>
            </a:pPr>
            <a:endParaRPr lang="ru-RU" sz="1400" dirty="0"/>
          </a:p>
        </p:txBody>
      </p:sp>
      <p:sp>
        <p:nvSpPr>
          <p:cNvPr id="5124" name="Rectangle 6"/>
          <p:cNvSpPr>
            <a:spLocks noGrp="1" noChangeArrowheads="1"/>
          </p:cNvSpPr>
          <p:nvPr>
            <p:ph sz="half" idx="2"/>
          </p:nvPr>
        </p:nvSpPr>
        <p:spPr>
          <a:xfrm>
            <a:off x="4211960" y="1608594"/>
            <a:ext cx="4724400" cy="4525963"/>
          </a:xfrm>
        </p:spPr>
        <p:txBody>
          <a:bodyPr>
            <a:normAutofit/>
          </a:bodyPr>
          <a:lstStyle/>
          <a:p>
            <a:pPr algn="ctr" eaLnBrk="1" hangingPunct="1">
              <a:lnSpc>
                <a:spcPct val="80000"/>
              </a:lnSpc>
              <a:buFont typeface="Wingdings" pitchFamily="2" charset="2"/>
              <a:buNone/>
            </a:pPr>
            <a:r>
              <a:rPr lang="ru-RU" sz="1400" b="1" dirty="0">
                <a:effectLst/>
                <a:latin typeface="Georgia" pitchFamily="18" charset="0"/>
              </a:rPr>
              <a:t>29.06.41 г. младший лейтенант Жуков дежурил на аэродроме. В 5.40 над аэродромом показалось двенадцать вражеских бомбардировщиков Ju.88. самолет  Жукова вылетел на перехват.</a:t>
            </a:r>
          </a:p>
          <a:p>
            <a:pPr algn="ctr" eaLnBrk="1" hangingPunct="1">
              <a:lnSpc>
                <a:spcPct val="80000"/>
              </a:lnSpc>
              <a:buFont typeface="Wingdings" pitchFamily="2" charset="2"/>
              <a:buNone/>
            </a:pPr>
            <a:r>
              <a:rPr lang="ru-RU" sz="1400" b="1" dirty="0">
                <a:effectLst/>
                <a:latin typeface="Georgia" pitchFamily="18" charset="0"/>
              </a:rPr>
              <a:t>Стремительной атакой наши истребители нарушили строй вражеских самолётов. Те начали беспорядочно сбрасывать бомбы и разворачиваться на свою территорию. Но один бомбардировщик решил незаметно прорваться к аэродрому. Жуков устремился за ним.</a:t>
            </a:r>
          </a:p>
          <a:p>
            <a:pPr algn="ctr" eaLnBrk="1" hangingPunct="1">
              <a:lnSpc>
                <a:spcPct val="80000"/>
              </a:lnSpc>
              <a:buFont typeface="Wingdings" pitchFamily="2" charset="2"/>
              <a:buNone/>
            </a:pPr>
            <a:r>
              <a:rPr lang="ru-RU" sz="1400" b="1" dirty="0">
                <a:effectLst/>
                <a:latin typeface="Georgia" pitchFamily="18" charset="0"/>
              </a:rPr>
              <a:t>Немецкий стрелок открыл огонь, но несколькими очередями советский лётчик заставил его замолчать. Следующей очередью он поджёг немецкий бомбардировщик, который задымил и стал снижаться. Жуков догнал его над Псковским озером в пятнадцати километрах западнее г. Остров. Он подошёл сзади на расстояние 50 метров и нажал на гашетку, но выстрелов не последовало - патроны кончились.</a:t>
            </a:r>
          </a:p>
          <a:p>
            <a:pPr algn="ctr" eaLnBrk="1" hangingPunct="1">
              <a:lnSpc>
                <a:spcPct val="80000"/>
              </a:lnSpc>
              <a:buFont typeface="Wingdings" pitchFamily="2" charset="2"/>
              <a:buNone/>
            </a:pPr>
            <a:r>
              <a:rPr lang="ru-RU" sz="1400" b="1" dirty="0">
                <a:effectLst/>
                <a:latin typeface="Georgia" pitchFamily="18" charset="0"/>
              </a:rPr>
              <a:t>Тогда Жуков решил пойти на таран и бросил свой истребитель на врага </a:t>
            </a:r>
          </a:p>
          <a:p>
            <a:pPr algn="ctr" eaLnBrk="1" hangingPunct="1">
              <a:lnSpc>
                <a:spcPct val="80000"/>
              </a:lnSpc>
              <a:buFont typeface="Wingdings" pitchFamily="2" charset="2"/>
              <a:buNone/>
            </a:pPr>
            <a:endParaRPr lang="ru-RU" sz="1400" b="1" dirty="0">
              <a:solidFill>
                <a:schemeClr val="bg1"/>
              </a:solidFill>
              <a:effectLst/>
              <a:latin typeface="Georgia" pitchFamily="18" charset="0"/>
            </a:endParaRPr>
          </a:p>
        </p:txBody>
      </p:sp>
      <p:pic>
        <p:nvPicPr>
          <p:cNvPr id="2" name="Рисунок 1">
            <a:extLst>
              <a:ext uri="{FF2B5EF4-FFF2-40B4-BE49-F238E27FC236}">
                <a16:creationId xmlns:a16="http://schemas.microsoft.com/office/drawing/2014/main" id="{392ACCC1-A902-4E57-B43F-835F96014E5A}"/>
              </a:ext>
            </a:extLst>
          </p:cNvPr>
          <p:cNvPicPr>
            <a:picLocks noChangeAspect="1"/>
          </p:cNvPicPr>
          <p:nvPr/>
        </p:nvPicPr>
        <p:blipFill>
          <a:blip r:embed="rId3"/>
          <a:stretch>
            <a:fillRect/>
          </a:stretch>
        </p:blipFill>
        <p:spPr>
          <a:xfrm>
            <a:off x="457200" y="1716633"/>
            <a:ext cx="3275473" cy="42930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5" name="Rectangle 11"/>
          <p:cNvSpPr>
            <a:spLocks noGrp="1" noRot="1" noChangeArrowheads="1"/>
          </p:cNvSpPr>
          <p:nvPr>
            <p:ph type="title"/>
          </p:nvPr>
        </p:nvSpPr>
        <p:spPr>
          <a:xfrm>
            <a:off x="1337982" y="549085"/>
            <a:ext cx="6798734" cy="1303867"/>
          </a:xfrm>
        </p:spPr>
        <p:txBody>
          <a:bodyPr>
            <a:normAutofit fontScale="90000"/>
          </a:bodyPr>
          <a:lstStyle/>
          <a:p>
            <a:pPr eaLnBrk="1" hangingPunct="1">
              <a:defRPr/>
            </a:pPr>
            <a:r>
              <a:rPr lang="ru-RU" sz="4000" b="1" dirty="0">
                <a:solidFill>
                  <a:srgbClr val="FF0000"/>
                </a:solidFill>
              </a:rPr>
              <a:t>Летчик Степан </a:t>
            </a:r>
            <a:r>
              <a:rPr lang="ru-RU" sz="4000" b="1" dirty="0" err="1">
                <a:solidFill>
                  <a:srgbClr val="FF0000"/>
                </a:solidFill>
              </a:rPr>
              <a:t>Здоровцев</a:t>
            </a:r>
            <a:r>
              <a:rPr lang="ru-RU" sz="4000" b="1" dirty="0">
                <a:solidFill>
                  <a:srgbClr val="FF0000"/>
                </a:solidFill>
              </a:rPr>
              <a:t>, </a:t>
            </a:r>
            <a:br>
              <a:rPr lang="ru-RU" sz="4000" b="1" dirty="0">
                <a:solidFill>
                  <a:srgbClr val="FF0000"/>
                </a:solidFill>
              </a:rPr>
            </a:br>
            <a:r>
              <a:rPr lang="ru-RU" sz="4000" b="1" dirty="0">
                <a:solidFill>
                  <a:srgbClr val="FF0000"/>
                </a:solidFill>
              </a:rPr>
              <a:t>Герой Советского Союза</a:t>
            </a:r>
          </a:p>
        </p:txBody>
      </p:sp>
      <p:sp>
        <p:nvSpPr>
          <p:cNvPr id="67596" name="Rectangle 12"/>
          <p:cNvSpPr>
            <a:spLocks noGrp="1" noChangeArrowheads="1"/>
          </p:cNvSpPr>
          <p:nvPr>
            <p:ph sz="half" idx="1"/>
          </p:nvPr>
        </p:nvSpPr>
        <p:spPr>
          <a:xfrm>
            <a:off x="251520" y="1772816"/>
            <a:ext cx="4320480" cy="4752528"/>
          </a:xfrm>
        </p:spPr>
        <p:txBody>
          <a:bodyPr>
            <a:normAutofit lnSpcReduction="10000"/>
          </a:bodyPr>
          <a:lstStyle/>
          <a:p>
            <a:pPr algn="ctr" eaLnBrk="1" hangingPunct="1">
              <a:lnSpc>
                <a:spcPct val="80000"/>
              </a:lnSpc>
              <a:buFont typeface="Wingdings" pitchFamily="2" charset="2"/>
              <a:buNone/>
              <a:defRPr/>
            </a:pPr>
            <a:r>
              <a:rPr lang="ru-RU" sz="1600" b="1" dirty="0">
                <a:effectLst/>
              </a:rPr>
              <a:t>При возвращении из воздушного боя  летчик Степан </a:t>
            </a:r>
            <a:r>
              <a:rPr lang="ru-RU" sz="1600" b="1" dirty="0" err="1">
                <a:effectLst/>
              </a:rPr>
              <a:t>Здоровцев</a:t>
            </a:r>
            <a:r>
              <a:rPr lang="ru-RU" sz="1600" b="1" dirty="0">
                <a:effectLst/>
              </a:rPr>
              <a:t> обнаружил вражеский самолет  и атаковал его. Фашистский самолёт начал резко маневрировать, его стрелки открыли огонь по истребителю. Меткими очередями </a:t>
            </a:r>
            <a:r>
              <a:rPr lang="ru-RU" sz="1600" b="1" dirty="0" err="1">
                <a:effectLst/>
              </a:rPr>
              <a:t>Здоровцеву</a:t>
            </a:r>
            <a:r>
              <a:rPr lang="ru-RU" sz="1600" b="1" dirty="0">
                <a:effectLst/>
              </a:rPr>
              <a:t> удалось поразить обоих вражеских стрелков.  Вскоре кончились патроны, а недобитый враг попытался скрыться в облаках. Чтобы не дать ему уйти, </a:t>
            </a:r>
            <a:r>
              <a:rPr lang="ru-RU" sz="1600" b="1" dirty="0" err="1">
                <a:effectLst/>
              </a:rPr>
              <a:t>Здоровцев</a:t>
            </a:r>
            <a:r>
              <a:rPr lang="ru-RU" sz="1600" b="1" dirty="0">
                <a:effectLst/>
              </a:rPr>
              <a:t> решил таранить. Он увеличил обороты двигателя и стал приближаться к бомбардировщику. Он догнал его на высоте 7000 м. Когда противник оказался совсем рядом, </a:t>
            </a:r>
            <a:r>
              <a:rPr lang="ru-RU" sz="1600" b="1" dirty="0" err="1">
                <a:effectLst/>
              </a:rPr>
              <a:t>Здоровцев</a:t>
            </a:r>
            <a:r>
              <a:rPr lang="ru-RU" sz="1600" b="1" dirty="0">
                <a:effectLst/>
              </a:rPr>
              <a:t> плавно взял ручку управления на себя и лопасти винта начали крошить рули «Юнкерса». Тот камнем пошёл к земле 8.07.41 г. младшему лейтенанту </a:t>
            </a:r>
            <a:r>
              <a:rPr lang="ru-RU" sz="1600" b="1" dirty="0" err="1">
                <a:effectLst/>
              </a:rPr>
              <a:t>Здоровцеву</a:t>
            </a:r>
            <a:r>
              <a:rPr lang="ru-RU" sz="1600" b="1" dirty="0">
                <a:effectLst/>
              </a:rPr>
              <a:t> Степану Ивановичу было присвоено звание Герой Советского Союза.</a:t>
            </a:r>
          </a:p>
          <a:p>
            <a:pPr algn="ctr" eaLnBrk="1" hangingPunct="1">
              <a:lnSpc>
                <a:spcPct val="80000"/>
              </a:lnSpc>
              <a:buFont typeface="Wingdings" pitchFamily="2" charset="2"/>
              <a:buNone/>
              <a:defRPr/>
            </a:pPr>
            <a:r>
              <a:rPr lang="ru-RU" sz="1600" b="1" dirty="0">
                <a:effectLst/>
              </a:rPr>
              <a:t>9.07.41 г. не вернулся из боевого вылета.</a:t>
            </a:r>
            <a:r>
              <a:rPr lang="ru-RU" sz="1050" b="1" dirty="0">
                <a:effectLst/>
              </a:rPr>
              <a:t> </a:t>
            </a:r>
          </a:p>
          <a:p>
            <a:pPr eaLnBrk="1" hangingPunct="1">
              <a:lnSpc>
                <a:spcPct val="80000"/>
              </a:lnSpc>
              <a:defRPr/>
            </a:pPr>
            <a:endParaRPr lang="ru-RU" sz="1000" dirty="0">
              <a:solidFill>
                <a:schemeClr val="bg1"/>
              </a:solidFill>
            </a:endParaRPr>
          </a:p>
        </p:txBody>
      </p:sp>
      <p:pic>
        <p:nvPicPr>
          <p:cNvPr id="2050" name="Picture 2">
            <a:extLst>
              <a:ext uri="{FF2B5EF4-FFF2-40B4-BE49-F238E27FC236}">
                <a16:creationId xmlns:a16="http://schemas.microsoft.com/office/drawing/2014/main" id="{5F3BEC29-93CA-47F4-AFDC-423A11D580EE}"/>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658462" y="1700808"/>
            <a:ext cx="2696670" cy="44047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wheel spokes="2"/>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rrowheads="1"/>
          </p:cNvSpPr>
          <p:nvPr>
            <p:ph type="title"/>
          </p:nvPr>
        </p:nvSpPr>
        <p:spPr>
          <a:xfrm>
            <a:off x="827584" y="620688"/>
            <a:ext cx="8229600" cy="1143000"/>
          </a:xfrm>
        </p:spPr>
        <p:txBody>
          <a:bodyPr>
            <a:normAutofit fontScale="90000"/>
          </a:bodyPr>
          <a:lstStyle/>
          <a:p>
            <a:pPr eaLnBrk="1" hangingPunct="1">
              <a:defRPr/>
            </a:pPr>
            <a:r>
              <a:rPr lang="ru-RU" sz="4000" b="1" dirty="0">
                <a:solidFill>
                  <a:srgbClr val="FF0000"/>
                </a:solidFill>
              </a:rPr>
              <a:t>Летчик Петр Харитонов, </a:t>
            </a:r>
            <a:br>
              <a:rPr lang="ru-RU" sz="4000" b="1" dirty="0">
                <a:solidFill>
                  <a:srgbClr val="FF0000"/>
                </a:solidFill>
              </a:rPr>
            </a:br>
            <a:r>
              <a:rPr lang="ru-RU" sz="4000" b="1" dirty="0">
                <a:solidFill>
                  <a:srgbClr val="FF0000"/>
                </a:solidFill>
              </a:rPr>
              <a:t>Герой Советского Союза</a:t>
            </a:r>
          </a:p>
        </p:txBody>
      </p:sp>
      <p:sp>
        <p:nvSpPr>
          <p:cNvPr id="71686" name="Rectangle 6"/>
          <p:cNvSpPr>
            <a:spLocks noGrp="1" noChangeArrowheads="1"/>
          </p:cNvSpPr>
          <p:nvPr>
            <p:ph sz="half" idx="2"/>
          </p:nvPr>
        </p:nvSpPr>
        <p:spPr>
          <a:xfrm>
            <a:off x="4675381" y="1988839"/>
            <a:ext cx="4038600" cy="4525963"/>
          </a:xfrm>
        </p:spPr>
        <p:txBody>
          <a:bodyPr>
            <a:normAutofit/>
          </a:bodyPr>
          <a:lstStyle/>
          <a:p>
            <a:pPr algn="ctr" eaLnBrk="1" hangingPunct="1">
              <a:lnSpc>
                <a:spcPct val="80000"/>
              </a:lnSpc>
              <a:defRPr/>
            </a:pPr>
            <a:r>
              <a:rPr lang="ru-RU" sz="1600" b="1" dirty="0">
                <a:effectLst/>
              </a:rPr>
              <a:t>27.06.41 г. он таранил бомбардировщик Ju.88. Во время боя его самолет попал под огонь воздушного стрелка противника. Машина младшего лейтенанта Харитонова получила повреждения, отказали пулеметы. Тогда летчик подвел свой истребитель И-16 к хвосту бомбардировщика и воздушным винтом отрубил ему руль высоты. Лишившись управления, фашистский бомбардировщик врезался в землю. Харитонов дотянул до аэродрома и благополучно посадил свою поврежденную машину</a:t>
            </a:r>
            <a:r>
              <a:rPr lang="ru-RU" sz="1600" dirty="0"/>
              <a:t>»</a:t>
            </a:r>
          </a:p>
          <a:p>
            <a:pPr algn="ctr" eaLnBrk="1" hangingPunct="1">
              <a:lnSpc>
                <a:spcPct val="80000"/>
              </a:lnSpc>
              <a:buFont typeface="Wingdings" pitchFamily="2" charset="2"/>
              <a:buNone/>
              <a:defRPr/>
            </a:pPr>
            <a:r>
              <a:rPr lang="ru-RU" sz="2000" b="1" dirty="0">
                <a:effectLst/>
              </a:rPr>
              <a:t>8.07.41 г. младшему лейтенанту Харитонову Пётру Тимофеевичу было присвоено, звание Герой Советского Союза. </a:t>
            </a:r>
          </a:p>
        </p:txBody>
      </p:sp>
      <p:pic>
        <p:nvPicPr>
          <p:cNvPr id="3074" name="Picture 2">
            <a:extLst>
              <a:ext uri="{FF2B5EF4-FFF2-40B4-BE49-F238E27FC236}">
                <a16:creationId xmlns:a16="http://schemas.microsoft.com/office/drawing/2014/main" id="{7E924A70-6EF0-40F5-B0E3-179FE4CA013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725119" y="1989138"/>
            <a:ext cx="3236062" cy="4525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diamon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rrowheads="1"/>
          </p:cNvSpPr>
          <p:nvPr>
            <p:ph type="title"/>
          </p:nvPr>
        </p:nvSpPr>
        <p:spPr>
          <a:xfrm>
            <a:off x="611560" y="692696"/>
            <a:ext cx="8229600" cy="1143000"/>
          </a:xfrm>
        </p:spPr>
        <p:txBody>
          <a:bodyPr>
            <a:normAutofit fontScale="90000"/>
          </a:bodyPr>
          <a:lstStyle/>
          <a:p>
            <a:pPr eaLnBrk="1" hangingPunct="1">
              <a:defRPr/>
            </a:pPr>
            <a:r>
              <a:rPr lang="ru-RU" sz="4000" b="1" dirty="0">
                <a:solidFill>
                  <a:srgbClr val="FF0000"/>
                </a:solidFill>
              </a:rPr>
              <a:t>Партизанка Зоя Космодемьянская, Герой Советского Союза</a:t>
            </a:r>
          </a:p>
        </p:txBody>
      </p:sp>
      <p:sp>
        <p:nvSpPr>
          <p:cNvPr id="8196" name="Rectangle 7"/>
          <p:cNvSpPr>
            <a:spLocks noGrp="1" noChangeArrowheads="1"/>
          </p:cNvSpPr>
          <p:nvPr>
            <p:ph sz="half" idx="2"/>
          </p:nvPr>
        </p:nvSpPr>
        <p:spPr>
          <a:xfrm>
            <a:off x="4067944" y="2007884"/>
            <a:ext cx="4953000" cy="4525963"/>
          </a:xfrm>
        </p:spPr>
        <p:txBody>
          <a:bodyPr>
            <a:normAutofit lnSpcReduction="10000"/>
          </a:bodyPr>
          <a:lstStyle/>
          <a:p>
            <a:pPr algn="ctr" eaLnBrk="1" hangingPunct="1">
              <a:lnSpc>
                <a:spcPct val="80000"/>
              </a:lnSpc>
              <a:buFont typeface="Wingdings" pitchFamily="2" charset="2"/>
              <a:buNone/>
            </a:pPr>
            <a:r>
              <a:rPr lang="ru-RU" sz="1600" b="1" dirty="0">
                <a:effectLst/>
              </a:rPr>
              <a:t>В первые дни начала Великой Отечественной войны Зоя обратилась в Октябрьский райком комсомола с просьбой послать ее на фронт. Вскоре по путевке комсомола она была направлена в партизанский отряд, действовавший по заданию штаба Западного фронта на </a:t>
            </a:r>
            <a:r>
              <a:rPr lang="ru-RU" sz="1600" b="1" dirty="0" err="1">
                <a:effectLst/>
              </a:rPr>
              <a:t>можайском</a:t>
            </a:r>
            <a:r>
              <a:rPr lang="ru-RU" sz="1600" b="1" dirty="0">
                <a:effectLst/>
              </a:rPr>
              <a:t> направлении. Дважды направлялась в тыл </a:t>
            </a:r>
            <a:r>
              <a:rPr lang="ru-RU" sz="1600" b="1" dirty="0" err="1">
                <a:effectLst/>
              </a:rPr>
              <a:t>противникака</a:t>
            </a:r>
            <a:r>
              <a:rPr lang="ru-RU" sz="1600" b="1" dirty="0">
                <a:effectLst/>
              </a:rPr>
              <a:t>. В конце ноября 1941 года в районе деревне Петрищево (Рузский район Московской области) была схвачена фашистами.</a:t>
            </a:r>
          </a:p>
          <a:p>
            <a:pPr algn="ctr" eaLnBrk="1" hangingPunct="1">
              <a:lnSpc>
                <a:spcPct val="80000"/>
              </a:lnSpc>
              <a:buFont typeface="Wingdings" pitchFamily="2" charset="2"/>
              <a:buNone/>
            </a:pPr>
            <a:r>
              <a:rPr lang="ru-RU" sz="1600" b="1" dirty="0">
                <a:effectLst/>
              </a:rPr>
              <a:t>Фашистские палачи подвергли партизанку жестоким пыткам. От нее требовали признания, кто и зачем ее послал. Мужественная комсомолке не ответила ни на один вопрос гитлеровцев. Она даже не назвала своего подлинного имени и фамилии. После долгих и мучительных истязаний Зою 29 ноября 1941 года повесили на сельской площади Петрищева.</a:t>
            </a:r>
          </a:p>
          <a:p>
            <a:pPr algn="ctr" eaLnBrk="1" hangingPunct="1">
              <a:lnSpc>
                <a:spcPct val="80000"/>
              </a:lnSpc>
              <a:buFont typeface="Wingdings" pitchFamily="2" charset="2"/>
              <a:buNone/>
            </a:pPr>
            <a:r>
              <a:rPr lang="ru-RU" sz="1600" b="1" dirty="0">
                <a:effectLst/>
              </a:rPr>
              <a:t>Звание Героя Советского Союза Зое Анатольевне Космодемьянской присвоено посмертно 16 февраля 1942 за мужество и героизм, проявленные в борьбе с немецкими фашистами.</a:t>
            </a:r>
          </a:p>
        </p:txBody>
      </p:sp>
      <p:pic>
        <p:nvPicPr>
          <p:cNvPr id="4098" name="Picture 2">
            <a:extLst>
              <a:ext uri="{FF2B5EF4-FFF2-40B4-BE49-F238E27FC236}">
                <a16:creationId xmlns:a16="http://schemas.microsoft.com/office/drawing/2014/main" id="{C462BFCE-B46F-4264-8684-014D11B6535E}"/>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86062" y="2008188"/>
            <a:ext cx="3409425" cy="4525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Rot="1" noChangeArrowheads="1"/>
          </p:cNvSpPr>
          <p:nvPr>
            <p:ph type="title"/>
          </p:nvPr>
        </p:nvSpPr>
        <p:spPr>
          <a:xfrm>
            <a:off x="1475656" y="740363"/>
            <a:ext cx="8229600" cy="1143000"/>
          </a:xfrm>
        </p:spPr>
        <p:txBody>
          <a:bodyPr>
            <a:normAutofit fontScale="90000"/>
          </a:bodyPr>
          <a:lstStyle/>
          <a:p>
            <a:pPr eaLnBrk="1" hangingPunct="1"/>
            <a:r>
              <a:rPr lang="ru-RU" sz="4000" b="1" dirty="0">
                <a:solidFill>
                  <a:srgbClr val="FF0000"/>
                </a:solidFill>
                <a:effectLst/>
              </a:rPr>
              <a:t>Разведчица Лиза Чайкина, </a:t>
            </a:r>
            <a:br>
              <a:rPr lang="ru-RU" sz="4000" b="1" dirty="0">
                <a:solidFill>
                  <a:srgbClr val="FF0000"/>
                </a:solidFill>
                <a:effectLst/>
              </a:rPr>
            </a:br>
            <a:r>
              <a:rPr lang="ru-RU" sz="4000" b="1" dirty="0">
                <a:solidFill>
                  <a:srgbClr val="FF0000"/>
                </a:solidFill>
                <a:effectLst/>
              </a:rPr>
              <a:t>Герой Советского Союза</a:t>
            </a:r>
          </a:p>
        </p:txBody>
      </p:sp>
      <p:sp>
        <p:nvSpPr>
          <p:cNvPr id="9219" name="Rectangle 6"/>
          <p:cNvSpPr>
            <a:spLocks noGrp="1" noChangeArrowheads="1"/>
          </p:cNvSpPr>
          <p:nvPr>
            <p:ph sz="half" idx="1"/>
          </p:nvPr>
        </p:nvSpPr>
        <p:spPr>
          <a:xfrm>
            <a:off x="457200" y="1889246"/>
            <a:ext cx="4038600" cy="4525963"/>
          </a:xfrm>
        </p:spPr>
        <p:txBody>
          <a:bodyPr>
            <a:normAutofit lnSpcReduction="10000"/>
          </a:bodyPr>
          <a:lstStyle/>
          <a:p>
            <a:pPr algn="ctr" eaLnBrk="1" hangingPunct="1">
              <a:lnSpc>
                <a:spcPct val="80000"/>
              </a:lnSpc>
              <a:buFont typeface="Wingdings" pitchFamily="2" charset="2"/>
              <a:buNone/>
            </a:pPr>
            <a:r>
              <a:rPr lang="ru-RU" sz="1800" b="1" dirty="0">
                <a:effectLst/>
              </a:rPr>
              <a:t>Во время войны она была разведчицей </a:t>
            </a:r>
            <a:r>
              <a:rPr lang="ru-RU" sz="1800" b="1" dirty="0" err="1">
                <a:effectLst/>
              </a:rPr>
              <a:t>Пеновского</a:t>
            </a:r>
            <a:r>
              <a:rPr lang="ru-RU" sz="1800" b="1" dirty="0">
                <a:effectLst/>
              </a:rPr>
              <a:t> партизанского отряда в Тверской области. В музее есть ксерокопии распространяемых ею листовок, боевое оружие, карта-схема и путь, которым шла Лиза, выполняя свое последнее задание. Она побывала в 14 деревнях, занятых врагом, распространяя листовки среди советских людей, вселяя в них веру в победу.</a:t>
            </a:r>
          </a:p>
          <a:p>
            <a:pPr algn="ctr" eaLnBrk="1" hangingPunct="1">
              <a:lnSpc>
                <a:spcPct val="80000"/>
              </a:lnSpc>
              <a:buFont typeface="Wingdings" pitchFamily="2" charset="2"/>
              <a:buNone/>
            </a:pPr>
            <a:r>
              <a:rPr lang="ru-RU" sz="1800" b="1" dirty="0">
                <a:effectLst/>
              </a:rPr>
              <a:t>При выполнении задания Лиза Чайкина была схвачена гитлеровцами по доносу предателя и после допросов и нечеловеческих пыток её расстреляли. Захоронена Лиза в братской могиле в городе Пено. </a:t>
            </a:r>
          </a:p>
          <a:p>
            <a:pPr eaLnBrk="1" hangingPunct="1">
              <a:lnSpc>
                <a:spcPct val="80000"/>
              </a:lnSpc>
              <a:buFont typeface="Wingdings" pitchFamily="2" charset="2"/>
              <a:buNone/>
            </a:pPr>
            <a:endParaRPr lang="ru-RU" sz="1800" b="1" dirty="0">
              <a:effectLst/>
            </a:endParaRPr>
          </a:p>
        </p:txBody>
      </p:sp>
      <p:pic>
        <p:nvPicPr>
          <p:cNvPr id="5122" name="Picture 2">
            <a:extLst>
              <a:ext uri="{FF2B5EF4-FFF2-40B4-BE49-F238E27FC236}">
                <a16:creationId xmlns:a16="http://schemas.microsoft.com/office/drawing/2014/main" id="{2E5A52F2-54A8-481A-94EC-8DE01931A881}"/>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374432" y="1904459"/>
            <a:ext cx="3312368" cy="44761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wedg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2" name="Rectangle 16"/>
          <p:cNvSpPr>
            <a:spLocks noGrp="1" noChangeArrowheads="1"/>
          </p:cNvSpPr>
          <p:nvPr>
            <p:ph idx="1"/>
          </p:nvPr>
        </p:nvSpPr>
        <p:spPr>
          <a:noFill/>
        </p:spPr>
        <p:txBody>
          <a:bodyPr/>
          <a:lstStyle/>
          <a:p>
            <a:pPr marL="1828800" lvl="4" indent="0" eaLnBrk="1" hangingPunct="1">
              <a:buNone/>
            </a:pPr>
            <a:r>
              <a:rPr lang="ru-RU" dirty="0">
                <a:effectLst/>
              </a:rPr>
              <a:t>Иван </a:t>
            </a:r>
            <a:r>
              <a:rPr lang="ru-RU" dirty="0" err="1">
                <a:effectLst/>
              </a:rPr>
              <a:t>Земнухов</a:t>
            </a:r>
            <a:endParaRPr lang="ru-RU" dirty="0">
              <a:effectLst/>
            </a:endParaRPr>
          </a:p>
        </p:txBody>
      </p:sp>
      <p:pic>
        <p:nvPicPr>
          <p:cNvPr id="10243" name="Picture 4" descr="Кошевой"/>
          <p:cNvPicPr>
            <a:picLocks noChangeAspect="1" noChangeArrowheads="1"/>
          </p:cNvPicPr>
          <p:nvPr/>
        </p:nvPicPr>
        <p:blipFill>
          <a:blip r:embed="rId3"/>
          <a:srcRect/>
          <a:stretch>
            <a:fillRect/>
          </a:stretch>
        </p:blipFill>
        <p:spPr bwMode="auto">
          <a:xfrm>
            <a:off x="3276600" y="1981200"/>
            <a:ext cx="2438400" cy="2438400"/>
          </a:xfrm>
          <a:prstGeom prst="rect">
            <a:avLst/>
          </a:prstGeom>
          <a:noFill/>
          <a:ln w="9525">
            <a:noFill/>
            <a:miter lim="800000"/>
            <a:headEnd/>
            <a:tailEnd/>
          </a:ln>
        </p:spPr>
      </p:pic>
      <p:pic>
        <p:nvPicPr>
          <p:cNvPr id="10244" name="Picture 5" descr="Тюленин"/>
          <p:cNvPicPr>
            <a:picLocks noChangeAspect="1" noChangeArrowheads="1"/>
          </p:cNvPicPr>
          <p:nvPr/>
        </p:nvPicPr>
        <p:blipFill>
          <a:blip r:embed="rId4"/>
          <a:srcRect/>
          <a:stretch>
            <a:fillRect/>
          </a:stretch>
        </p:blipFill>
        <p:spPr bwMode="auto">
          <a:xfrm>
            <a:off x="1295400" y="4191000"/>
            <a:ext cx="1571625" cy="2133600"/>
          </a:xfrm>
          <a:prstGeom prst="rect">
            <a:avLst/>
          </a:prstGeom>
          <a:noFill/>
          <a:ln w="9525">
            <a:noFill/>
            <a:miter lim="800000"/>
            <a:headEnd/>
            <a:tailEnd/>
          </a:ln>
        </p:spPr>
      </p:pic>
      <p:pic>
        <p:nvPicPr>
          <p:cNvPr id="10245" name="Picture 6" descr="Любовь Шевцова"/>
          <p:cNvPicPr>
            <a:picLocks noChangeAspect="1" noChangeArrowheads="1"/>
          </p:cNvPicPr>
          <p:nvPr/>
        </p:nvPicPr>
        <p:blipFill>
          <a:blip r:embed="rId5"/>
          <a:srcRect/>
          <a:stretch>
            <a:fillRect/>
          </a:stretch>
        </p:blipFill>
        <p:spPr bwMode="auto">
          <a:xfrm>
            <a:off x="5791200" y="4191000"/>
            <a:ext cx="1600200" cy="2209800"/>
          </a:xfrm>
          <a:prstGeom prst="rect">
            <a:avLst/>
          </a:prstGeom>
          <a:noFill/>
          <a:ln w="9525">
            <a:noFill/>
            <a:miter lim="800000"/>
            <a:headEnd/>
            <a:tailEnd/>
          </a:ln>
        </p:spPr>
      </p:pic>
      <p:pic>
        <p:nvPicPr>
          <p:cNvPr id="10246" name="Picture 7" descr="Иван Земнухов"/>
          <p:cNvPicPr>
            <a:picLocks noChangeAspect="1" noChangeArrowheads="1"/>
          </p:cNvPicPr>
          <p:nvPr/>
        </p:nvPicPr>
        <p:blipFill>
          <a:blip r:embed="rId6"/>
          <a:srcRect/>
          <a:stretch>
            <a:fillRect/>
          </a:stretch>
        </p:blipFill>
        <p:spPr bwMode="auto">
          <a:xfrm>
            <a:off x="457200" y="1371600"/>
            <a:ext cx="1571625" cy="2133600"/>
          </a:xfrm>
          <a:prstGeom prst="rect">
            <a:avLst/>
          </a:prstGeom>
          <a:noFill/>
          <a:ln w="9525">
            <a:noFill/>
            <a:miter lim="800000"/>
            <a:headEnd/>
            <a:tailEnd/>
          </a:ln>
        </p:spPr>
      </p:pic>
      <p:pic>
        <p:nvPicPr>
          <p:cNvPr id="10247" name="Picture 8" descr="Громова"/>
          <p:cNvPicPr>
            <a:picLocks noChangeAspect="1" noChangeArrowheads="1"/>
          </p:cNvPicPr>
          <p:nvPr/>
        </p:nvPicPr>
        <p:blipFill>
          <a:blip r:embed="rId7"/>
          <a:srcRect/>
          <a:stretch>
            <a:fillRect/>
          </a:stretch>
        </p:blipFill>
        <p:spPr bwMode="auto">
          <a:xfrm>
            <a:off x="6705600" y="1524000"/>
            <a:ext cx="1600200" cy="2133600"/>
          </a:xfrm>
          <a:prstGeom prst="rect">
            <a:avLst/>
          </a:prstGeom>
          <a:noFill/>
          <a:ln w="9525">
            <a:noFill/>
            <a:miter lim="800000"/>
            <a:headEnd/>
            <a:tailEnd/>
          </a:ln>
        </p:spPr>
      </p:pic>
      <p:sp>
        <p:nvSpPr>
          <p:cNvPr id="74762" name="Rectangle 10"/>
          <p:cNvSpPr>
            <a:spLocks noChangeArrowheads="1"/>
          </p:cNvSpPr>
          <p:nvPr/>
        </p:nvSpPr>
        <p:spPr bwMode="auto">
          <a:xfrm>
            <a:off x="3429000" y="4419600"/>
            <a:ext cx="1884363" cy="396875"/>
          </a:xfrm>
          <a:prstGeom prst="rect">
            <a:avLst/>
          </a:prstGeom>
          <a:noFill/>
          <a:ln w="9525" algn="ctr">
            <a:noFill/>
            <a:miter lim="800000"/>
            <a:headEnd/>
            <a:tailEnd/>
          </a:ln>
          <a:effectLst/>
        </p:spPr>
        <p:txBody>
          <a:bodyPr wrap="none">
            <a:spAutoFit/>
          </a:bodyPr>
          <a:lstStyle/>
          <a:p>
            <a:pPr>
              <a:spcBef>
                <a:spcPct val="20000"/>
              </a:spcBef>
              <a:buClr>
                <a:schemeClr val="hlink"/>
              </a:buClr>
              <a:buSzPct val="70000"/>
              <a:buFont typeface="Wingdings" pitchFamily="2" charset="2"/>
              <a:buChar char="n"/>
              <a:defRPr/>
            </a:pPr>
            <a:r>
              <a:rPr lang="ru-RU" sz="2000">
                <a:effectLst>
                  <a:outerShdw blurRad="38100" dist="38100" dir="2700000" algn="tl">
                    <a:srgbClr val="000000"/>
                  </a:outerShdw>
                </a:effectLst>
              </a:rPr>
              <a:t>Олег Кошевой</a:t>
            </a:r>
          </a:p>
        </p:txBody>
      </p:sp>
      <p:sp>
        <p:nvSpPr>
          <p:cNvPr id="74765" name="Rectangle 13"/>
          <p:cNvSpPr>
            <a:spLocks noChangeArrowheads="1"/>
          </p:cNvSpPr>
          <p:nvPr/>
        </p:nvSpPr>
        <p:spPr bwMode="auto">
          <a:xfrm>
            <a:off x="1219200" y="6096000"/>
            <a:ext cx="2178050" cy="396875"/>
          </a:xfrm>
          <a:prstGeom prst="rect">
            <a:avLst/>
          </a:prstGeom>
          <a:noFill/>
          <a:ln w="9525" algn="ctr">
            <a:noFill/>
            <a:miter lim="800000"/>
            <a:headEnd/>
            <a:tailEnd/>
          </a:ln>
          <a:effectLst/>
        </p:spPr>
        <p:txBody>
          <a:bodyPr wrap="none">
            <a:spAutoFit/>
          </a:bodyPr>
          <a:lstStyle/>
          <a:p>
            <a:pPr>
              <a:spcBef>
                <a:spcPct val="20000"/>
              </a:spcBef>
              <a:buClr>
                <a:schemeClr val="hlink"/>
              </a:buClr>
              <a:buSzPct val="70000"/>
              <a:buFont typeface="Wingdings" pitchFamily="2" charset="2"/>
              <a:buChar char="n"/>
              <a:defRPr/>
            </a:pPr>
            <a:r>
              <a:rPr lang="ru-RU" sz="2000">
                <a:effectLst>
                  <a:outerShdw blurRad="38100" dist="38100" dir="2700000" algn="tl">
                    <a:srgbClr val="000000"/>
                  </a:outerShdw>
                </a:effectLst>
              </a:rPr>
              <a:t> Сергей Тюленин</a:t>
            </a:r>
          </a:p>
        </p:txBody>
      </p:sp>
      <p:sp>
        <p:nvSpPr>
          <p:cNvPr id="74766" name="Rectangle 14"/>
          <p:cNvSpPr>
            <a:spLocks noChangeArrowheads="1"/>
          </p:cNvSpPr>
          <p:nvPr/>
        </p:nvSpPr>
        <p:spPr bwMode="auto">
          <a:xfrm>
            <a:off x="6096000" y="6172200"/>
            <a:ext cx="2252663" cy="396875"/>
          </a:xfrm>
          <a:prstGeom prst="rect">
            <a:avLst/>
          </a:prstGeom>
          <a:noFill/>
          <a:ln w="9525" algn="ctr">
            <a:noFill/>
            <a:miter lim="800000"/>
            <a:headEnd/>
            <a:tailEnd/>
          </a:ln>
          <a:effectLst/>
        </p:spPr>
        <p:txBody>
          <a:bodyPr wrap="none">
            <a:spAutoFit/>
          </a:bodyPr>
          <a:lstStyle/>
          <a:p>
            <a:pPr>
              <a:spcBef>
                <a:spcPct val="20000"/>
              </a:spcBef>
              <a:buClr>
                <a:schemeClr val="hlink"/>
              </a:buClr>
              <a:buSzPct val="70000"/>
              <a:buFont typeface="Wingdings" pitchFamily="2" charset="2"/>
              <a:buChar char="n"/>
              <a:defRPr/>
            </a:pPr>
            <a:r>
              <a:rPr lang="ru-RU" sz="2000" dirty="0">
                <a:effectLst>
                  <a:outerShdw blurRad="38100" dist="38100" dir="2700000" algn="tl">
                    <a:srgbClr val="000000"/>
                  </a:outerShdw>
                </a:effectLst>
              </a:rPr>
              <a:t> Любовь Шевцова</a:t>
            </a:r>
          </a:p>
        </p:txBody>
      </p:sp>
      <p:sp>
        <p:nvSpPr>
          <p:cNvPr id="74767" name="Rectangle 15"/>
          <p:cNvSpPr>
            <a:spLocks noChangeArrowheads="1"/>
          </p:cNvSpPr>
          <p:nvPr/>
        </p:nvSpPr>
        <p:spPr bwMode="auto">
          <a:xfrm>
            <a:off x="6705600" y="3733800"/>
            <a:ext cx="2079625" cy="396875"/>
          </a:xfrm>
          <a:prstGeom prst="rect">
            <a:avLst/>
          </a:prstGeom>
          <a:noFill/>
          <a:ln w="9525" algn="ctr">
            <a:noFill/>
            <a:miter lim="800000"/>
            <a:headEnd/>
            <a:tailEnd/>
          </a:ln>
          <a:effectLst/>
        </p:spPr>
        <p:txBody>
          <a:bodyPr wrap="none">
            <a:spAutoFit/>
          </a:bodyPr>
          <a:lstStyle/>
          <a:p>
            <a:pPr>
              <a:spcBef>
                <a:spcPct val="20000"/>
              </a:spcBef>
              <a:buClr>
                <a:schemeClr val="hlink"/>
              </a:buClr>
              <a:buSzPct val="70000"/>
              <a:buFont typeface="Wingdings" pitchFamily="2" charset="2"/>
              <a:buChar char="n"/>
              <a:defRPr/>
            </a:pPr>
            <a:r>
              <a:rPr lang="ru-RU" sz="2000">
                <a:effectLst>
                  <a:outerShdw blurRad="38100" dist="38100" dir="2700000" algn="tl">
                    <a:srgbClr val="000000"/>
                  </a:outerShdw>
                </a:effectLst>
              </a:rPr>
              <a:t> Ульяна Громова</a:t>
            </a:r>
          </a:p>
        </p:txBody>
      </p:sp>
      <p:sp>
        <p:nvSpPr>
          <p:cNvPr id="74754" name="Rectangle 2"/>
          <p:cNvSpPr>
            <a:spLocks noGrp="1" noRot="1" noChangeArrowheads="1"/>
          </p:cNvSpPr>
          <p:nvPr>
            <p:ph type="title"/>
          </p:nvPr>
        </p:nvSpPr>
        <p:spPr>
          <a:xfrm>
            <a:off x="2915816" y="836712"/>
            <a:ext cx="5770984" cy="580926"/>
          </a:xfrm>
        </p:spPr>
        <p:txBody>
          <a:bodyPr>
            <a:normAutofit fontScale="90000"/>
          </a:bodyPr>
          <a:lstStyle/>
          <a:p>
            <a:pPr eaLnBrk="1" hangingPunct="1">
              <a:defRPr/>
            </a:pPr>
            <a:r>
              <a:rPr lang="ru-RU" sz="4000" b="1" dirty="0">
                <a:solidFill>
                  <a:srgbClr val="FF0000"/>
                </a:solidFill>
              </a:rPr>
              <a:t>Молодогвардейцы, </a:t>
            </a:r>
            <a:br>
              <a:rPr lang="ru-RU" sz="4000" b="1" dirty="0">
                <a:solidFill>
                  <a:srgbClr val="FF0000"/>
                </a:solidFill>
              </a:rPr>
            </a:br>
            <a:r>
              <a:rPr lang="ru-RU" sz="4000" b="1" dirty="0">
                <a:solidFill>
                  <a:srgbClr val="FF0000"/>
                </a:solidFill>
              </a:rPr>
              <a:t>Герои Советского Союза</a:t>
            </a:r>
          </a:p>
        </p:txBody>
      </p:sp>
    </p:spTree>
  </p:cSld>
  <p:clrMapOvr>
    <a:masterClrMapping/>
  </p:clrMapOvr>
  <p:transition spd="med">
    <p:spli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rrowheads="1"/>
          </p:cNvSpPr>
          <p:nvPr>
            <p:ph type="title"/>
          </p:nvPr>
        </p:nvSpPr>
        <p:spPr>
          <a:xfrm>
            <a:off x="971600" y="784889"/>
            <a:ext cx="8229600" cy="1143000"/>
          </a:xfrm>
        </p:spPr>
        <p:txBody>
          <a:bodyPr>
            <a:normAutofit fontScale="90000"/>
          </a:bodyPr>
          <a:lstStyle/>
          <a:p>
            <a:pPr eaLnBrk="1" hangingPunct="1">
              <a:defRPr/>
            </a:pPr>
            <a:r>
              <a:rPr lang="ru-RU" sz="4000" b="1" dirty="0">
                <a:solidFill>
                  <a:srgbClr val="FF0000"/>
                </a:solidFill>
              </a:rPr>
              <a:t>Александр Матросов, </a:t>
            </a:r>
            <a:br>
              <a:rPr lang="ru-RU" sz="4000" b="1" dirty="0">
                <a:solidFill>
                  <a:srgbClr val="FF0000"/>
                </a:solidFill>
              </a:rPr>
            </a:br>
            <a:r>
              <a:rPr lang="ru-RU" sz="4000" b="1" dirty="0">
                <a:solidFill>
                  <a:srgbClr val="FF0000"/>
                </a:solidFill>
              </a:rPr>
              <a:t>Герой Советского Союза</a:t>
            </a:r>
          </a:p>
        </p:txBody>
      </p:sp>
      <p:sp>
        <p:nvSpPr>
          <p:cNvPr id="75782" name="Rectangle 6"/>
          <p:cNvSpPr>
            <a:spLocks noGrp="1" noChangeArrowheads="1"/>
          </p:cNvSpPr>
          <p:nvPr>
            <p:ph sz="half" idx="2"/>
          </p:nvPr>
        </p:nvSpPr>
        <p:spPr>
          <a:xfrm>
            <a:off x="3895668" y="2316419"/>
            <a:ext cx="5029200" cy="4525963"/>
          </a:xfrm>
        </p:spPr>
        <p:txBody>
          <a:bodyPr>
            <a:normAutofit lnSpcReduction="10000"/>
          </a:bodyPr>
          <a:lstStyle/>
          <a:p>
            <a:pPr algn="ctr" eaLnBrk="1" hangingPunct="1">
              <a:lnSpc>
                <a:spcPct val="80000"/>
              </a:lnSpc>
              <a:defRPr/>
            </a:pPr>
            <a:r>
              <a:rPr lang="ru-RU" sz="1600" dirty="0">
                <a:effectLst/>
              </a:rPr>
              <a:t>27 февраля 1943 года 2-й батальон получил задачу атаковать опорный пункт в районе деревни Плетень, западнее деревни Чернушки, </a:t>
            </a:r>
            <a:r>
              <a:rPr lang="ru-RU" sz="1600" dirty="0" err="1">
                <a:effectLst/>
              </a:rPr>
              <a:t>Локнянского</a:t>
            </a:r>
            <a:r>
              <a:rPr lang="ru-RU" sz="1600" dirty="0">
                <a:effectLst/>
              </a:rPr>
              <a:t> района Псковской области. Как только наши солдаты прошли лес и вышли на опушку, они попали под сильный пулемётный огонь противника - три вражеских пулемёта в дзотах прикрывали подступы к деревне. Один пулемёт подавила штурмовая группа автоматчиков и бронебойщиков. Второй дзот уничтожила другая группа бронебойщиков. Но пулемёт из третьего дзота продолжал обстреливать всю лощину перед деревней. Попытки заставить его замолчать не увенчались успехом. Тогда в сторону дзота пополз красноармеец Матросов А.М. Он подобрался к амбразуре с фланга и бросил две гранаты. Пулемёт замолчал. Но как только бойцы поднялись в атаку, пулемёт снова ожил. Тогда Матросов поднялся, рывком бросился к дзоту и своим телом закрыл амбразуру. Ценою своей жизни он содействовал выполнению боевой задачи подразделением.</a:t>
            </a:r>
          </a:p>
          <a:p>
            <a:pPr algn="ctr" eaLnBrk="1" hangingPunct="1">
              <a:lnSpc>
                <a:spcPct val="80000"/>
              </a:lnSpc>
              <a:defRPr/>
            </a:pPr>
            <a:r>
              <a:rPr lang="ru-RU" sz="1400" dirty="0">
                <a:effectLst/>
              </a:rPr>
              <a:t>Звание Героя Советского Союза Александру Матвеевичу Матросову присвоено посмертно</a:t>
            </a:r>
            <a:r>
              <a:rPr lang="ru-RU" sz="1400" dirty="0"/>
              <a:t> </a:t>
            </a:r>
          </a:p>
        </p:txBody>
      </p:sp>
      <p:pic>
        <p:nvPicPr>
          <p:cNvPr id="6146" name="Picture 2">
            <a:extLst>
              <a:ext uri="{FF2B5EF4-FFF2-40B4-BE49-F238E27FC236}">
                <a16:creationId xmlns:a16="http://schemas.microsoft.com/office/drawing/2014/main" id="{7F6DAEC2-DF6C-4506-9FF3-D00DE3DFFDD9}"/>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323528" y="1927889"/>
            <a:ext cx="3766573" cy="4525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5" name="Rectangle 5"/>
          <p:cNvSpPr>
            <a:spLocks noGrp="1" noRot="1" noChangeArrowheads="1"/>
          </p:cNvSpPr>
          <p:nvPr>
            <p:ph type="title"/>
          </p:nvPr>
        </p:nvSpPr>
        <p:spPr>
          <a:xfrm>
            <a:off x="533400" y="700881"/>
            <a:ext cx="8229600" cy="1143000"/>
          </a:xfrm>
        </p:spPr>
        <p:txBody>
          <a:bodyPr>
            <a:normAutofit fontScale="90000"/>
          </a:bodyPr>
          <a:lstStyle/>
          <a:p>
            <a:pPr eaLnBrk="1" hangingPunct="1">
              <a:defRPr/>
            </a:pPr>
            <a:r>
              <a:rPr lang="ru-RU" sz="3200" b="1" dirty="0">
                <a:solidFill>
                  <a:srgbClr val="FF0000"/>
                </a:solidFill>
                <a:effectLst/>
              </a:rPr>
              <a:t>Летчик Георгий  Паршин,</a:t>
            </a:r>
            <a:br>
              <a:rPr lang="ru-RU" sz="3200" b="1" dirty="0">
                <a:solidFill>
                  <a:srgbClr val="FF0000"/>
                </a:solidFill>
                <a:effectLst/>
              </a:rPr>
            </a:br>
            <a:r>
              <a:rPr lang="ru-RU" sz="3200" b="1" dirty="0">
                <a:solidFill>
                  <a:srgbClr val="FF0000"/>
                </a:solidFill>
                <a:effectLst/>
              </a:rPr>
              <a:t> дважды Герой Советского Союза</a:t>
            </a:r>
            <a:r>
              <a:rPr lang="ru-RU" sz="4000" b="1" dirty="0"/>
              <a:t> </a:t>
            </a:r>
          </a:p>
        </p:txBody>
      </p:sp>
      <p:sp>
        <p:nvSpPr>
          <p:cNvPr id="12291" name="Rectangle 6"/>
          <p:cNvSpPr>
            <a:spLocks noGrp="1" noChangeArrowheads="1"/>
          </p:cNvSpPr>
          <p:nvPr>
            <p:ph sz="half" idx="1"/>
          </p:nvPr>
        </p:nvSpPr>
        <p:spPr>
          <a:xfrm>
            <a:off x="415280" y="2026443"/>
            <a:ext cx="4038600" cy="4525963"/>
          </a:xfrm>
        </p:spPr>
        <p:txBody>
          <a:bodyPr>
            <a:normAutofit/>
          </a:bodyPr>
          <a:lstStyle/>
          <a:p>
            <a:pPr algn="ctr" eaLnBrk="1" hangingPunct="1"/>
            <a:r>
              <a:rPr lang="ru-RU" b="1" dirty="0">
                <a:effectLst/>
              </a:rPr>
              <a:t>Уроженец С. </a:t>
            </a:r>
            <a:r>
              <a:rPr lang="ru-RU" b="1" dirty="0" err="1">
                <a:effectLst/>
              </a:rPr>
              <a:t>Сетуха</a:t>
            </a:r>
            <a:r>
              <a:rPr lang="ru-RU" b="1" dirty="0">
                <a:effectLst/>
              </a:rPr>
              <a:t> </a:t>
            </a:r>
            <a:r>
              <a:rPr lang="ru-RU" b="1" dirty="0" err="1">
                <a:effectLst/>
              </a:rPr>
              <a:t>Залегощенского</a:t>
            </a:r>
            <a:r>
              <a:rPr lang="ru-RU" b="1" dirty="0">
                <a:effectLst/>
              </a:rPr>
              <a:t> района Орловской области, боевой летчик, особо отличился в боях а Ленинград, совершил 234 боевых вылета, сбил 27 вражеских самолетов</a:t>
            </a:r>
          </a:p>
        </p:txBody>
      </p:sp>
      <p:pic>
        <p:nvPicPr>
          <p:cNvPr id="7170" name="Picture 2">
            <a:extLst>
              <a:ext uri="{FF2B5EF4-FFF2-40B4-BE49-F238E27FC236}">
                <a16:creationId xmlns:a16="http://schemas.microsoft.com/office/drawing/2014/main" id="{71028557-B34D-4546-A4B4-A7A1A0D12637}"/>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987898" y="1772816"/>
            <a:ext cx="3622702" cy="4525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trips dir="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3" name="Rectangle 5"/>
          <p:cNvSpPr>
            <a:spLocks noGrp="1" noRot="1" noChangeArrowheads="1"/>
          </p:cNvSpPr>
          <p:nvPr>
            <p:ph type="title"/>
          </p:nvPr>
        </p:nvSpPr>
        <p:spPr>
          <a:xfrm>
            <a:off x="818084" y="731953"/>
            <a:ext cx="8229600" cy="1143000"/>
          </a:xfrm>
        </p:spPr>
        <p:txBody>
          <a:bodyPr>
            <a:normAutofit fontScale="90000"/>
          </a:bodyPr>
          <a:lstStyle/>
          <a:p>
            <a:pPr eaLnBrk="1" hangingPunct="1">
              <a:defRPr/>
            </a:pPr>
            <a:r>
              <a:rPr lang="ru-RU" sz="4000" b="1" dirty="0">
                <a:solidFill>
                  <a:srgbClr val="FF0000"/>
                </a:solidFill>
              </a:rPr>
              <a:t>Артиллерист Николай Минаев, Герой Советского Союза</a:t>
            </a:r>
          </a:p>
        </p:txBody>
      </p:sp>
      <p:sp>
        <p:nvSpPr>
          <p:cNvPr id="13316" name="Rectangle 7"/>
          <p:cNvSpPr>
            <a:spLocks noGrp="1" noChangeArrowheads="1"/>
          </p:cNvSpPr>
          <p:nvPr>
            <p:ph sz="half" idx="2"/>
          </p:nvPr>
        </p:nvSpPr>
        <p:spPr>
          <a:xfrm>
            <a:off x="4788024" y="1916832"/>
            <a:ext cx="4038600" cy="4525963"/>
          </a:xfrm>
        </p:spPr>
        <p:txBody>
          <a:bodyPr>
            <a:normAutofit/>
          </a:bodyPr>
          <a:lstStyle/>
          <a:p>
            <a:pPr algn="ctr" eaLnBrk="1" hangingPunct="1">
              <a:lnSpc>
                <a:spcPct val="90000"/>
              </a:lnSpc>
            </a:pPr>
            <a:r>
              <a:rPr lang="ru-RU" sz="2000" dirty="0">
                <a:effectLst/>
              </a:rPr>
              <a:t>Уроженец </a:t>
            </a:r>
            <a:r>
              <a:rPr lang="ru-RU" sz="2000" dirty="0" err="1">
                <a:effectLst/>
              </a:rPr>
              <a:t>Мценского</a:t>
            </a:r>
            <a:r>
              <a:rPr lang="ru-RU" sz="2000" dirty="0">
                <a:effectLst/>
              </a:rPr>
              <a:t> района орловской области. В октябре 44 года его батальон освобождал Литву. Во время боя, когда русские солдаты выдерживали шквальный огонь немцев в течение двух часов, силы были на исходе, а фашисты все наступали. Тогда Минаев скомандовал своим артиллеристам «Огонь на меня» - 170 трупов немецких солдат , подбитые танки и бронетранспортеры – вот цена подвига майора Минаева, Героя Советского союза..</a:t>
            </a:r>
          </a:p>
        </p:txBody>
      </p:sp>
      <p:pic>
        <p:nvPicPr>
          <p:cNvPr id="8194" name="Picture 2">
            <a:extLst>
              <a:ext uri="{FF2B5EF4-FFF2-40B4-BE49-F238E27FC236}">
                <a16:creationId xmlns:a16="http://schemas.microsoft.com/office/drawing/2014/main" id="{2CCD0EE2-E194-4612-B790-988E32476490}"/>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971600" y="1988840"/>
            <a:ext cx="2952328" cy="44776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advClick="0">
    <p:strips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1" name="Picture 4" descr="200px-Marina_Pavlovna_Chechneva"/>
          <p:cNvPicPr>
            <a:picLocks noChangeAspect="1" noChangeArrowheads="1"/>
          </p:cNvPicPr>
          <p:nvPr/>
        </p:nvPicPr>
        <p:blipFill>
          <a:blip r:embed="rId3"/>
          <a:srcRect/>
          <a:stretch>
            <a:fillRect/>
          </a:stretch>
        </p:blipFill>
        <p:spPr bwMode="auto">
          <a:xfrm>
            <a:off x="914400" y="1763634"/>
            <a:ext cx="3441576" cy="47846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9877" name="Rectangle 5"/>
          <p:cNvSpPr>
            <a:spLocks noGrp="1" noRot="1" noChangeArrowheads="1"/>
          </p:cNvSpPr>
          <p:nvPr>
            <p:ph type="title"/>
          </p:nvPr>
        </p:nvSpPr>
        <p:spPr>
          <a:xfrm>
            <a:off x="762000" y="714392"/>
            <a:ext cx="8229600" cy="1143000"/>
          </a:xfrm>
        </p:spPr>
        <p:txBody>
          <a:bodyPr>
            <a:normAutofit fontScale="90000"/>
          </a:bodyPr>
          <a:lstStyle/>
          <a:p>
            <a:pPr eaLnBrk="1" hangingPunct="1">
              <a:defRPr/>
            </a:pPr>
            <a:r>
              <a:rPr lang="ru-RU" sz="4000" b="1" dirty="0">
                <a:solidFill>
                  <a:srgbClr val="FF0000"/>
                </a:solidFill>
              </a:rPr>
              <a:t>Летчица Марина </a:t>
            </a:r>
            <a:r>
              <a:rPr lang="ru-RU" sz="4000" b="1" dirty="0" err="1">
                <a:solidFill>
                  <a:srgbClr val="FF0000"/>
                </a:solidFill>
              </a:rPr>
              <a:t>Чечнева</a:t>
            </a:r>
            <a:r>
              <a:rPr lang="ru-RU" sz="4000" b="1" dirty="0">
                <a:solidFill>
                  <a:srgbClr val="FF0000"/>
                </a:solidFill>
              </a:rPr>
              <a:t>, Герой Советского Союза</a:t>
            </a:r>
          </a:p>
        </p:txBody>
      </p:sp>
      <p:sp>
        <p:nvSpPr>
          <p:cNvPr id="79878" name="Rectangle 6"/>
          <p:cNvSpPr>
            <a:spLocks noGrp="1" noChangeArrowheads="1"/>
          </p:cNvSpPr>
          <p:nvPr>
            <p:ph sz="half" idx="1"/>
          </p:nvPr>
        </p:nvSpPr>
        <p:spPr/>
        <p:txBody>
          <a:bodyPr>
            <a:normAutofit/>
          </a:bodyPr>
          <a:lstStyle/>
          <a:p>
            <a:pPr eaLnBrk="1" hangingPunct="1">
              <a:lnSpc>
                <a:spcPct val="90000"/>
              </a:lnSpc>
              <a:defRPr/>
            </a:pPr>
            <a:endParaRPr lang="ru-RU" sz="2000"/>
          </a:p>
        </p:txBody>
      </p:sp>
      <p:sp>
        <p:nvSpPr>
          <p:cNvPr id="14340" name="Rectangle 7"/>
          <p:cNvSpPr>
            <a:spLocks noGrp="1" noChangeArrowheads="1"/>
          </p:cNvSpPr>
          <p:nvPr>
            <p:ph sz="half" idx="2"/>
          </p:nvPr>
        </p:nvSpPr>
        <p:spPr>
          <a:xfrm>
            <a:off x="4876800" y="2204864"/>
            <a:ext cx="4038600" cy="4525963"/>
          </a:xfrm>
        </p:spPr>
        <p:txBody>
          <a:bodyPr>
            <a:normAutofit/>
          </a:bodyPr>
          <a:lstStyle/>
          <a:p>
            <a:pPr algn="ctr" eaLnBrk="1" hangingPunct="1">
              <a:lnSpc>
                <a:spcPct val="90000"/>
              </a:lnSpc>
            </a:pPr>
            <a:r>
              <a:rPr lang="ru-RU" sz="2000" b="1" dirty="0">
                <a:effectLst/>
              </a:rPr>
              <a:t>Отважная летчица Марина </a:t>
            </a:r>
            <a:r>
              <a:rPr lang="ru-RU" sz="2000" b="1" dirty="0" err="1">
                <a:effectLst/>
              </a:rPr>
              <a:t>Чечнева</a:t>
            </a:r>
            <a:r>
              <a:rPr lang="ru-RU" sz="2000" b="1" dirty="0">
                <a:effectLst/>
              </a:rPr>
              <a:t>, уроженка </a:t>
            </a:r>
            <a:r>
              <a:rPr lang="ru-RU" sz="2000" b="1" dirty="0" err="1">
                <a:effectLst/>
              </a:rPr>
              <a:t>Малоархангельского</a:t>
            </a:r>
            <a:r>
              <a:rPr lang="ru-RU" sz="2000" b="1" dirty="0">
                <a:effectLst/>
              </a:rPr>
              <a:t> района,  громила врага в Белоруссии, Литве и Восточной Пруссии. На ее боевом счету десятки сбитых  немецких самолетов, разбитых поездов с техникой и продовольствием. За героизм и мужеству, проявленные в битве с врагом, Марине Павловне </a:t>
            </a:r>
            <a:r>
              <a:rPr lang="ru-RU" sz="2000" b="1" dirty="0" err="1">
                <a:effectLst/>
              </a:rPr>
              <a:t>Чечневой</a:t>
            </a:r>
            <a:r>
              <a:rPr lang="ru-RU" sz="2000" b="1" dirty="0">
                <a:effectLst/>
              </a:rPr>
              <a:t> присвоено звание Героя СС.</a:t>
            </a:r>
          </a:p>
        </p:txBody>
      </p:sp>
    </p:spTree>
  </p:cSld>
  <p:clrMapOvr>
    <a:masterClrMapping/>
  </p:clrMapOvr>
  <p:transition spd="med">
    <p:strips/>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C27260-EF68-447E-858D-0973B013C6D1}"/>
              </a:ext>
            </a:extLst>
          </p:cNvPr>
          <p:cNvSpPr>
            <a:spLocks noGrp="1"/>
          </p:cNvSpPr>
          <p:nvPr>
            <p:ph type="title"/>
          </p:nvPr>
        </p:nvSpPr>
        <p:spPr/>
        <p:txBody>
          <a:bodyPr/>
          <a:lstStyle/>
          <a:p>
            <a:endParaRPr lang="ru-RU"/>
          </a:p>
        </p:txBody>
      </p:sp>
      <p:sp>
        <p:nvSpPr>
          <p:cNvPr id="6162" name="Rectangle 18"/>
          <p:cNvSpPr>
            <a:spLocks noGrp="1" noChangeArrowheads="1"/>
          </p:cNvSpPr>
          <p:nvPr>
            <p:ph sz="half" idx="1"/>
          </p:nvPr>
        </p:nvSpPr>
        <p:spPr>
          <a:xfrm>
            <a:off x="4788024" y="1417638"/>
            <a:ext cx="4038600" cy="4114800"/>
          </a:xfrm>
        </p:spPr>
        <p:txBody>
          <a:bodyPr>
            <a:normAutofit/>
          </a:bodyPr>
          <a:lstStyle/>
          <a:p>
            <a:pPr eaLnBrk="1" hangingPunct="1">
              <a:lnSpc>
                <a:spcPct val="80000"/>
              </a:lnSpc>
              <a:buFont typeface="Wingdings" pitchFamily="2" charset="2"/>
              <a:buNone/>
              <a:defRPr/>
            </a:pPr>
            <a:endParaRPr lang="ru-RU" sz="1400" b="1" i="1" dirty="0">
              <a:latin typeface="Script MT Bold" pitchFamily="66" charset="0"/>
            </a:endParaRPr>
          </a:p>
          <a:p>
            <a:pPr eaLnBrk="1" hangingPunct="1">
              <a:lnSpc>
                <a:spcPct val="80000"/>
              </a:lnSpc>
              <a:buFont typeface="Wingdings" pitchFamily="2" charset="2"/>
              <a:buNone/>
              <a:defRPr/>
            </a:pPr>
            <a:endParaRPr lang="ru-RU" sz="1400" b="1" i="1" dirty="0">
              <a:latin typeface="Script MT Bold" pitchFamily="66" charset="0"/>
            </a:endParaRPr>
          </a:p>
          <a:p>
            <a:pPr algn="r" eaLnBrk="1" hangingPunct="1">
              <a:lnSpc>
                <a:spcPct val="80000"/>
              </a:lnSpc>
              <a:buFont typeface="Wingdings" pitchFamily="2" charset="2"/>
              <a:buNone/>
              <a:defRPr/>
            </a:pPr>
            <a:r>
              <a:rPr lang="ru-RU" sz="2000" b="1" i="1" dirty="0">
                <a:latin typeface="Script MT Bold" pitchFamily="66" charset="0"/>
              </a:rPr>
              <a:t>Они легли на поле боя, </a:t>
            </a:r>
          </a:p>
          <a:p>
            <a:pPr algn="r" eaLnBrk="1" hangingPunct="1">
              <a:lnSpc>
                <a:spcPct val="80000"/>
              </a:lnSpc>
              <a:buFont typeface="Wingdings" pitchFamily="2" charset="2"/>
              <a:buNone/>
              <a:defRPr/>
            </a:pPr>
            <a:r>
              <a:rPr lang="ru-RU" sz="2000" b="1" i="1" dirty="0">
                <a:latin typeface="Script MT Bold" pitchFamily="66" charset="0"/>
              </a:rPr>
              <a:t>Жить начинавшие едва.</a:t>
            </a:r>
          </a:p>
          <a:p>
            <a:pPr algn="r" eaLnBrk="1" hangingPunct="1">
              <a:lnSpc>
                <a:spcPct val="80000"/>
              </a:lnSpc>
              <a:buFont typeface="Wingdings" pitchFamily="2" charset="2"/>
              <a:buNone/>
              <a:defRPr/>
            </a:pPr>
            <a:r>
              <a:rPr lang="ru-RU" sz="2000" b="1" i="1" dirty="0">
                <a:latin typeface="Script MT Bold" pitchFamily="66" charset="0"/>
              </a:rPr>
              <a:t>И было небо </a:t>
            </a:r>
            <a:r>
              <a:rPr lang="ru-RU" sz="2000" b="1" i="1" dirty="0" err="1">
                <a:latin typeface="Script MT Bold" pitchFamily="66" charset="0"/>
              </a:rPr>
              <a:t>голубое</a:t>
            </a:r>
            <a:r>
              <a:rPr lang="ru-RU" sz="2000" b="1" i="1" dirty="0">
                <a:latin typeface="Script MT Bold" pitchFamily="66" charset="0"/>
              </a:rPr>
              <a:t>,</a:t>
            </a:r>
          </a:p>
          <a:p>
            <a:pPr algn="r" eaLnBrk="1" hangingPunct="1">
              <a:lnSpc>
                <a:spcPct val="80000"/>
              </a:lnSpc>
              <a:buFont typeface="Wingdings" pitchFamily="2" charset="2"/>
              <a:buNone/>
              <a:defRPr/>
            </a:pPr>
            <a:r>
              <a:rPr lang="ru-RU" sz="2000" b="1" i="1" dirty="0">
                <a:latin typeface="Script MT Bold" pitchFamily="66" charset="0"/>
              </a:rPr>
              <a:t>Была зеленая трава.</a:t>
            </a:r>
          </a:p>
          <a:p>
            <a:pPr algn="r" eaLnBrk="1" hangingPunct="1">
              <a:lnSpc>
                <a:spcPct val="80000"/>
              </a:lnSpc>
              <a:buFont typeface="Wingdings" pitchFamily="2" charset="2"/>
              <a:buNone/>
              <a:defRPr/>
            </a:pPr>
            <a:r>
              <a:rPr lang="ru-RU" sz="2000" b="1" i="1" dirty="0">
                <a:latin typeface="Script MT Bold" pitchFamily="66" charset="0"/>
              </a:rPr>
              <a:t>По всей России обелиски,</a:t>
            </a:r>
          </a:p>
          <a:p>
            <a:pPr algn="r" eaLnBrk="1" hangingPunct="1">
              <a:lnSpc>
                <a:spcPct val="80000"/>
              </a:lnSpc>
              <a:buFont typeface="Wingdings" pitchFamily="2" charset="2"/>
              <a:buNone/>
              <a:defRPr/>
            </a:pPr>
            <a:r>
              <a:rPr lang="ru-RU" sz="2000" b="1" i="1" dirty="0">
                <a:latin typeface="Script MT Bold" pitchFamily="66" charset="0"/>
              </a:rPr>
              <a:t>Как души, рвутся из земли.</a:t>
            </a:r>
          </a:p>
          <a:p>
            <a:pPr algn="r" eaLnBrk="1" hangingPunct="1">
              <a:lnSpc>
                <a:spcPct val="80000"/>
              </a:lnSpc>
              <a:buFont typeface="Wingdings" pitchFamily="2" charset="2"/>
              <a:buNone/>
              <a:defRPr/>
            </a:pPr>
            <a:r>
              <a:rPr lang="ru-RU" sz="2000" b="1" i="1" dirty="0">
                <a:latin typeface="Script MT Bold" pitchFamily="66" charset="0"/>
              </a:rPr>
              <a:t>Они прикрыли жизнь собою,</a:t>
            </a:r>
          </a:p>
          <a:p>
            <a:pPr algn="r" eaLnBrk="1" hangingPunct="1">
              <a:lnSpc>
                <a:spcPct val="80000"/>
              </a:lnSpc>
              <a:buFont typeface="Wingdings" pitchFamily="2" charset="2"/>
              <a:buNone/>
              <a:defRPr/>
            </a:pPr>
            <a:r>
              <a:rPr lang="ru-RU" sz="2000" b="1" i="1" dirty="0">
                <a:latin typeface="Script MT Bold" pitchFamily="66" charset="0"/>
              </a:rPr>
              <a:t>Жить начинавшие едва.</a:t>
            </a:r>
          </a:p>
          <a:p>
            <a:pPr algn="r" eaLnBrk="1" hangingPunct="1">
              <a:lnSpc>
                <a:spcPct val="80000"/>
              </a:lnSpc>
              <a:buFont typeface="Wingdings" pitchFamily="2" charset="2"/>
              <a:buNone/>
              <a:defRPr/>
            </a:pPr>
            <a:r>
              <a:rPr lang="ru-RU" sz="2000" b="1" i="1" dirty="0">
                <a:latin typeface="Script MT Bold" pitchFamily="66" charset="0"/>
              </a:rPr>
              <a:t>Чтоб было небо </a:t>
            </a:r>
            <a:r>
              <a:rPr lang="ru-RU" sz="2000" b="1" i="1" dirty="0" err="1">
                <a:latin typeface="Script MT Bold" pitchFamily="66" charset="0"/>
              </a:rPr>
              <a:t>голубое</a:t>
            </a:r>
            <a:r>
              <a:rPr lang="ru-RU" sz="2000" b="1" i="1" dirty="0">
                <a:latin typeface="Script MT Bold" pitchFamily="66" charset="0"/>
              </a:rPr>
              <a:t>,</a:t>
            </a:r>
          </a:p>
          <a:p>
            <a:pPr algn="r" eaLnBrk="1" hangingPunct="1">
              <a:lnSpc>
                <a:spcPct val="80000"/>
              </a:lnSpc>
              <a:buFont typeface="Wingdings" pitchFamily="2" charset="2"/>
              <a:buNone/>
              <a:defRPr/>
            </a:pPr>
            <a:r>
              <a:rPr lang="ru-RU" sz="2000" b="1" i="1" dirty="0">
                <a:latin typeface="Script MT Bold" pitchFamily="66" charset="0"/>
              </a:rPr>
              <a:t>Была зеленая трава</a:t>
            </a:r>
            <a:r>
              <a:rPr lang="ru-RU" sz="2000" i="1" dirty="0"/>
              <a:t>.</a:t>
            </a:r>
          </a:p>
          <a:p>
            <a:pPr algn="r" eaLnBrk="1" hangingPunct="1">
              <a:lnSpc>
                <a:spcPct val="80000"/>
              </a:lnSpc>
              <a:defRPr/>
            </a:pPr>
            <a:r>
              <a:rPr lang="ru-RU" sz="1800" i="1" dirty="0"/>
              <a:t>                                                    </a:t>
            </a:r>
            <a:r>
              <a:rPr lang="ru-RU" sz="1800" i="1" dirty="0" err="1"/>
              <a:t>Р.Казакова</a:t>
            </a:r>
            <a:r>
              <a:rPr lang="ru-RU" sz="1800" i="1" dirty="0" err="1">
                <a:solidFill>
                  <a:schemeClr val="bg1"/>
                </a:solidFill>
              </a:rPr>
              <a:t>акова</a:t>
            </a:r>
            <a:endParaRPr lang="ru-RU" sz="1800" i="1" dirty="0">
              <a:solidFill>
                <a:schemeClr val="bg1"/>
              </a:solidFill>
            </a:endParaRPr>
          </a:p>
        </p:txBody>
      </p:sp>
      <p:pic>
        <p:nvPicPr>
          <p:cNvPr id="3076" name="Picture 22"/>
          <p:cNvPicPr>
            <a:picLocks noChangeAspect="1" noChangeArrowheads="1"/>
          </p:cNvPicPr>
          <p:nvPr/>
        </p:nvPicPr>
        <p:blipFill>
          <a:blip r:embed="rId3"/>
          <a:srcRect/>
          <a:stretch>
            <a:fillRect/>
          </a:stretch>
        </p:blipFill>
        <p:spPr bwMode="auto">
          <a:xfrm>
            <a:off x="179512" y="1196752"/>
            <a:ext cx="5029200" cy="3505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162">
                                            <p:txEl>
                                              <p:pRg st="2" end="2"/>
                                            </p:txEl>
                                          </p:spTgt>
                                        </p:tgtEl>
                                        <p:attrNameLst>
                                          <p:attrName>style.visibility</p:attrName>
                                        </p:attrNameLst>
                                      </p:cBhvr>
                                      <p:to>
                                        <p:strVal val="visible"/>
                                      </p:to>
                                    </p:set>
                                    <p:animEffect transition="in" filter="wipe(down)">
                                      <p:cBhvr>
                                        <p:cTn id="7" dur="2000"/>
                                        <p:tgtEl>
                                          <p:spTgt spid="616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162">
                                            <p:txEl>
                                              <p:pRg st="3" end="3"/>
                                            </p:txEl>
                                          </p:spTgt>
                                        </p:tgtEl>
                                        <p:attrNameLst>
                                          <p:attrName>style.visibility</p:attrName>
                                        </p:attrNameLst>
                                      </p:cBhvr>
                                      <p:to>
                                        <p:strVal val="visible"/>
                                      </p:to>
                                    </p:set>
                                    <p:animEffect transition="in" filter="wipe(down)">
                                      <p:cBhvr>
                                        <p:cTn id="10" dur="2000"/>
                                        <p:tgtEl>
                                          <p:spTgt spid="616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162">
                                            <p:txEl>
                                              <p:pRg st="4" end="4"/>
                                            </p:txEl>
                                          </p:spTgt>
                                        </p:tgtEl>
                                        <p:attrNameLst>
                                          <p:attrName>style.visibility</p:attrName>
                                        </p:attrNameLst>
                                      </p:cBhvr>
                                      <p:to>
                                        <p:strVal val="visible"/>
                                      </p:to>
                                    </p:set>
                                    <p:animEffect transition="in" filter="wipe(down)">
                                      <p:cBhvr>
                                        <p:cTn id="13" dur="2000"/>
                                        <p:tgtEl>
                                          <p:spTgt spid="616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6162">
                                            <p:txEl>
                                              <p:pRg st="5" end="5"/>
                                            </p:txEl>
                                          </p:spTgt>
                                        </p:tgtEl>
                                        <p:attrNameLst>
                                          <p:attrName>style.visibility</p:attrName>
                                        </p:attrNameLst>
                                      </p:cBhvr>
                                      <p:to>
                                        <p:strVal val="visible"/>
                                      </p:to>
                                    </p:set>
                                    <p:animEffect transition="in" filter="wipe(down)">
                                      <p:cBhvr>
                                        <p:cTn id="16" dur="2000"/>
                                        <p:tgtEl>
                                          <p:spTgt spid="6162">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6162">
                                            <p:txEl>
                                              <p:pRg st="6" end="6"/>
                                            </p:txEl>
                                          </p:spTgt>
                                        </p:tgtEl>
                                        <p:attrNameLst>
                                          <p:attrName>style.visibility</p:attrName>
                                        </p:attrNameLst>
                                      </p:cBhvr>
                                      <p:to>
                                        <p:strVal val="visible"/>
                                      </p:to>
                                    </p:set>
                                    <p:animEffect transition="in" filter="wipe(down)">
                                      <p:cBhvr>
                                        <p:cTn id="19" dur="2000"/>
                                        <p:tgtEl>
                                          <p:spTgt spid="6162">
                                            <p:txEl>
                                              <p:pRg st="6" end="6"/>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6162">
                                            <p:txEl>
                                              <p:pRg st="7" end="7"/>
                                            </p:txEl>
                                          </p:spTgt>
                                        </p:tgtEl>
                                        <p:attrNameLst>
                                          <p:attrName>style.visibility</p:attrName>
                                        </p:attrNameLst>
                                      </p:cBhvr>
                                      <p:to>
                                        <p:strVal val="visible"/>
                                      </p:to>
                                    </p:set>
                                    <p:animEffect transition="in" filter="wipe(down)">
                                      <p:cBhvr>
                                        <p:cTn id="22" dur="2000"/>
                                        <p:tgtEl>
                                          <p:spTgt spid="6162">
                                            <p:txEl>
                                              <p:pRg st="7" end="7"/>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6162">
                                            <p:txEl>
                                              <p:pRg st="8" end="8"/>
                                            </p:txEl>
                                          </p:spTgt>
                                        </p:tgtEl>
                                        <p:attrNameLst>
                                          <p:attrName>style.visibility</p:attrName>
                                        </p:attrNameLst>
                                      </p:cBhvr>
                                      <p:to>
                                        <p:strVal val="visible"/>
                                      </p:to>
                                    </p:set>
                                    <p:animEffect transition="in" filter="wipe(down)">
                                      <p:cBhvr>
                                        <p:cTn id="25" dur="2000"/>
                                        <p:tgtEl>
                                          <p:spTgt spid="6162">
                                            <p:txEl>
                                              <p:pRg st="8" end="8"/>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6162">
                                            <p:txEl>
                                              <p:pRg st="9" end="9"/>
                                            </p:txEl>
                                          </p:spTgt>
                                        </p:tgtEl>
                                        <p:attrNameLst>
                                          <p:attrName>style.visibility</p:attrName>
                                        </p:attrNameLst>
                                      </p:cBhvr>
                                      <p:to>
                                        <p:strVal val="visible"/>
                                      </p:to>
                                    </p:set>
                                    <p:animEffect transition="in" filter="wipe(down)">
                                      <p:cBhvr>
                                        <p:cTn id="28" dur="2000"/>
                                        <p:tgtEl>
                                          <p:spTgt spid="6162">
                                            <p:txEl>
                                              <p:pRg st="9" end="9"/>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6162">
                                            <p:txEl>
                                              <p:pRg st="10" end="10"/>
                                            </p:txEl>
                                          </p:spTgt>
                                        </p:tgtEl>
                                        <p:attrNameLst>
                                          <p:attrName>style.visibility</p:attrName>
                                        </p:attrNameLst>
                                      </p:cBhvr>
                                      <p:to>
                                        <p:strVal val="visible"/>
                                      </p:to>
                                    </p:set>
                                    <p:animEffect transition="in" filter="wipe(down)">
                                      <p:cBhvr>
                                        <p:cTn id="31" dur="2000"/>
                                        <p:tgtEl>
                                          <p:spTgt spid="6162">
                                            <p:txEl>
                                              <p:pRg st="10" end="10"/>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6162">
                                            <p:txEl>
                                              <p:pRg st="11" end="11"/>
                                            </p:txEl>
                                          </p:spTgt>
                                        </p:tgtEl>
                                        <p:attrNameLst>
                                          <p:attrName>style.visibility</p:attrName>
                                        </p:attrNameLst>
                                      </p:cBhvr>
                                      <p:to>
                                        <p:strVal val="visible"/>
                                      </p:to>
                                    </p:set>
                                    <p:animEffect transition="in" filter="wipe(down)">
                                      <p:cBhvr>
                                        <p:cTn id="34" dur="2000"/>
                                        <p:tgtEl>
                                          <p:spTgt spid="616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id="{9DCD0376-2D8D-407E-8CC0-2ECE2C7D9CDA}"/>
              </a:ext>
            </a:extLst>
          </p:cNvPr>
          <p:cNvSpPr>
            <a:spLocks noGrp="1"/>
          </p:cNvSpPr>
          <p:nvPr>
            <p:ph type="title"/>
          </p:nvPr>
        </p:nvSpPr>
        <p:spPr>
          <a:xfrm>
            <a:off x="539552" y="764704"/>
            <a:ext cx="8229600" cy="1143000"/>
          </a:xfrm>
        </p:spPr>
        <p:txBody>
          <a:bodyPr>
            <a:noAutofit/>
          </a:bodyPr>
          <a:lstStyle/>
          <a:p>
            <a:r>
              <a:rPr lang="ru-RU" sz="3200" b="1" dirty="0">
                <a:solidFill>
                  <a:srgbClr val="FF0000"/>
                </a:solidFill>
              </a:rPr>
              <a:t>Уроженец села Крутое </a:t>
            </a:r>
            <a:r>
              <a:rPr lang="ru-RU" sz="3200" b="1" dirty="0" err="1">
                <a:solidFill>
                  <a:srgbClr val="FF0000"/>
                </a:solidFill>
              </a:rPr>
              <a:t>Ливенского</a:t>
            </a:r>
            <a:r>
              <a:rPr lang="ru-RU" sz="3200" b="1" dirty="0">
                <a:solidFill>
                  <a:srgbClr val="FF0000"/>
                </a:solidFill>
              </a:rPr>
              <a:t> района партизан – подрывник Иван  Мартынов</a:t>
            </a:r>
          </a:p>
        </p:txBody>
      </p:sp>
      <p:pic>
        <p:nvPicPr>
          <p:cNvPr id="20482" name="Picture 2">
            <a:extLst>
              <a:ext uri="{FF2B5EF4-FFF2-40B4-BE49-F238E27FC236}">
                <a16:creationId xmlns:a16="http://schemas.microsoft.com/office/drawing/2014/main" id="{B8321A78-7C0D-455C-80C5-8D84526BB37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69055" y="2040360"/>
            <a:ext cx="3205890" cy="4525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159724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id="{5242C5E2-762C-405D-8C00-F9856032C4C0}"/>
              </a:ext>
            </a:extLst>
          </p:cNvPr>
          <p:cNvSpPr>
            <a:spLocks noGrp="1"/>
          </p:cNvSpPr>
          <p:nvPr>
            <p:ph type="title"/>
          </p:nvPr>
        </p:nvSpPr>
        <p:spPr>
          <a:xfrm>
            <a:off x="539552" y="538730"/>
            <a:ext cx="8229600" cy="1143000"/>
          </a:xfrm>
        </p:spPr>
        <p:txBody>
          <a:bodyPr/>
          <a:lstStyle/>
          <a:p>
            <a:r>
              <a:rPr lang="ru-RU" b="1" dirty="0">
                <a:solidFill>
                  <a:srgbClr val="FF0000"/>
                </a:solidFill>
              </a:rPr>
              <a:t>Боевая работа Мартынова</a:t>
            </a:r>
          </a:p>
        </p:txBody>
      </p:sp>
      <p:pic>
        <p:nvPicPr>
          <p:cNvPr id="19458" name="Picture 2">
            <a:extLst>
              <a:ext uri="{FF2B5EF4-FFF2-40B4-BE49-F238E27FC236}">
                <a16:creationId xmlns:a16="http://schemas.microsoft.com/office/drawing/2014/main" id="{416DF71C-4590-4CBC-82D4-B125F5483F0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95387" y="1701006"/>
            <a:ext cx="6753225" cy="4324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6130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7AB3116-2CEE-462F-A77C-B2DBC023C240}"/>
              </a:ext>
            </a:extLst>
          </p:cNvPr>
          <p:cNvSpPr>
            <a:spLocks noGrp="1"/>
          </p:cNvSpPr>
          <p:nvPr>
            <p:ph type="title"/>
          </p:nvPr>
        </p:nvSpPr>
        <p:spPr>
          <a:xfrm>
            <a:off x="539552" y="548680"/>
            <a:ext cx="8229600" cy="1143000"/>
          </a:xfrm>
        </p:spPr>
        <p:txBody>
          <a:bodyPr/>
          <a:lstStyle/>
          <a:p>
            <a:r>
              <a:rPr lang="ru-RU" b="1" dirty="0">
                <a:solidFill>
                  <a:srgbClr val="FF0000"/>
                </a:solidFill>
                <a:latin typeface="+mn-lt"/>
                <a:ea typeface="Times New Roman" panose="02020603050405020304" pitchFamily="18" charset="0"/>
                <a:cs typeface="Times New Roman" panose="02020603050405020304" pitchFamily="18" charset="0"/>
              </a:rPr>
              <a:t>Комсомолка Ольга Юркина</a:t>
            </a:r>
            <a:endParaRPr lang="ru-RU" b="1" dirty="0">
              <a:solidFill>
                <a:srgbClr val="FF0000"/>
              </a:solidFill>
              <a:latin typeface="+mn-lt"/>
            </a:endParaRPr>
          </a:p>
        </p:txBody>
      </p:sp>
      <p:pic>
        <p:nvPicPr>
          <p:cNvPr id="21506" name="Picture 2">
            <a:extLst>
              <a:ext uri="{FF2B5EF4-FFF2-40B4-BE49-F238E27FC236}">
                <a16:creationId xmlns:a16="http://schemas.microsoft.com/office/drawing/2014/main" id="{53C0B91A-E984-406E-8B23-0529359EAEA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43808" y="1556792"/>
            <a:ext cx="3456384" cy="5108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7878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4"/>
          <p:cNvSpPr>
            <a:spLocks noGrp="1" noChangeArrowheads="1"/>
          </p:cNvSpPr>
          <p:nvPr>
            <p:ph type="ctrTitle"/>
          </p:nvPr>
        </p:nvSpPr>
        <p:spPr>
          <a:xfrm>
            <a:off x="611560" y="2601280"/>
            <a:ext cx="8286808" cy="256984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prstTxWarp prst="textChevronInverted">
              <a:avLst/>
            </a:prstTxWarp>
            <a:normAutofit/>
            <a:scene3d>
              <a:camera prst="isometricOffAxis2Left"/>
              <a:lightRig rig="threePt" dir="t"/>
            </a:scene3d>
          </a:bodyPr>
          <a:lstStyle/>
          <a:p>
            <a:pPr eaLnBrk="1" hangingPunct="1">
              <a:defRPr/>
            </a:pPr>
            <a:r>
              <a:rPr lang="ru-RU" b="1" dirty="0">
                <a:ln w="22225">
                  <a:solidFill>
                    <a:schemeClr val="accent2"/>
                  </a:solidFill>
                  <a:prstDash val="solid"/>
                </a:ln>
                <a:solidFill>
                  <a:schemeClr val="accent2">
                    <a:lumMod val="40000"/>
                    <a:lumOff val="60000"/>
                  </a:schemeClr>
                </a:solidFill>
                <a:latin typeface="Franklin Gothic Heavy" pitchFamily="34" charset="0"/>
              </a:rPr>
              <a:t>Герои</a:t>
            </a:r>
            <a:r>
              <a:rPr lang="ru-RU"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228600">
                    <a:schemeClr val="accent2">
                      <a:satMod val="175000"/>
                      <a:alpha val="40000"/>
                    </a:schemeClr>
                  </a:glow>
                </a:effectLst>
                <a:latin typeface="Franklin Gothic Heavy" pitchFamily="34" charset="0"/>
              </a:rPr>
              <a:t> </a:t>
            </a:r>
            <a:r>
              <a:rPr lang="ru-RU" b="1" dirty="0">
                <a:ln w="22225">
                  <a:solidFill>
                    <a:schemeClr val="accent2"/>
                  </a:solidFill>
                  <a:prstDash val="solid"/>
                </a:ln>
                <a:solidFill>
                  <a:schemeClr val="accent2">
                    <a:lumMod val="40000"/>
                    <a:lumOff val="60000"/>
                  </a:schemeClr>
                </a:solidFill>
                <a:latin typeface="Franklin Gothic Heavy" pitchFamily="34" charset="0"/>
              </a:rPr>
              <a:t>Болховской</a:t>
            </a:r>
            <a:r>
              <a:rPr lang="ru-RU"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228600">
                    <a:schemeClr val="accent2">
                      <a:satMod val="175000"/>
                      <a:alpha val="40000"/>
                    </a:schemeClr>
                  </a:glow>
                </a:effectLst>
                <a:latin typeface="Franklin Gothic Heavy" pitchFamily="34" charset="0"/>
              </a:rPr>
              <a:t> </a:t>
            </a:r>
            <a:r>
              <a:rPr lang="ru-RU" b="1" dirty="0">
                <a:ln w="22225">
                  <a:solidFill>
                    <a:schemeClr val="accent2"/>
                  </a:solidFill>
                  <a:prstDash val="solid"/>
                </a:ln>
                <a:solidFill>
                  <a:schemeClr val="accent2">
                    <a:lumMod val="40000"/>
                    <a:lumOff val="60000"/>
                  </a:schemeClr>
                </a:solidFill>
                <a:latin typeface="Franklin Gothic Heavy" pitchFamily="34" charset="0"/>
              </a:rPr>
              <a:t>земли</a:t>
            </a:r>
            <a:endParaRPr lang="ru-RU"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228600">
                  <a:schemeClr val="accent2">
                    <a:satMod val="175000"/>
                    <a:alpha val="40000"/>
                  </a:schemeClr>
                </a:glow>
              </a:effectLst>
              <a:latin typeface="Franklin Gothic Heavy" pitchFamily="34" charset="0"/>
            </a:endParaRPr>
          </a:p>
        </p:txBody>
      </p:sp>
      <p:sp>
        <p:nvSpPr>
          <p:cNvPr id="112645" name="Rectangle 5"/>
          <p:cNvSpPr>
            <a:spLocks noGrp="1" noChangeArrowheads="1"/>
          </p:cNvSpPr>
          <p:nvPr>
            <p:ph type="subTitle" idx="1"/>
          </p:nvPr>
        </p:nvSpPr>
        <p:spPr/>
        <p:txBody>
          <a:bodyPr anchor="ctr"/>
          <a:lstStyle/>
          <a:p>
            <a:pPr eaLnBrk="1" hangingPunct="1">
              <a:defRPr/>
            </a:pPr>
            <a:endParaRPr lang="ru-RU"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12644"/>
                                        </p:tgtEl>
                                        <p:attrNameLst>
                                          <p:attrName>style.visibility</p:attrName>
                                        </p:attrNameLst>
                                      </p:cBhvr>
                                      <p:to>
                                        <p:strVal val="visible"/>
                                      </p:to>
                                    </p:set>
                                    <p:anim calcmode="lin" valueType="num">
                                      <p:cBhvr>
                                        <p:cTn id="7" dur="2000" fill="hold"/>
                                        <p:tgtEl>
                                          <p:spTgt spid="112644"/>
                                        </p:tgtEl>
                                        <p:attrNameLst>
                                          <p:attrName>ppt_w</p:attrName>
                                        </p:attrNameLst>
                                      </p:cBhvr>
                                      <p:tavLst>
                                        <p:tav tm="0">
                                          <p:val>
                                            <p:fltVal val="0"/>
                                          </p:val>
                                        </p:tav>
                                        <p:tav tm="100000">
                                          <p:val>
                                            <p:strVal val="#ppt_w"/>
                                          </p:val>
                                        </p:tav>
                                      </p:tavLst>
                                    </p:anim>
                                    <p:anim calcmode="lin" valueType="num">
                                      <p:cBhvr>
                                        <p:cTn id="8" dur="2000" fill="hold"/>
                                        <p:tgtEl>
                                          <p:spTgt spid="112644"/>
                                        </p:tgtEl>
                                        <p:attrNameLst>
                                          <p:attrName>ppt_h</p:attrName>
                                        </p:attrNameLst>
                                      </p:cBhvr>
                                      <p:tavLst>
                                        <p:tav tm="0">
                                          <p:val>
                                            <p:fltVal val="0"/>
                                          </p:val>
                                        </p:tav>
                                        <p:tav tm="100000">
                                          <p:val>
                                            <p:strVal val="#ppt_h"/>
                                          </p:val>
                                        </p:tav>
                                      </p:tavLst>
                                    </p:anim>
                                    <p:animEffect transition="in" filter="fade">
                                      <p:cBhvr>
                                        <p:cTn id="9" dur="2000"/>
                                        <p:tgtEl>
                                          <p:spTgt spid="112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1" name="Rectangle 5"/>
          <p:cNvSpPr>
            <a:spLocks noGrp="1" noRot="1" noChangeArrowheads="1"/>
          </p:cNvSpPr>
          <p:nvPr>
            <p:ph type="title"/>
          </p:nvPr>
        </p:nvSpPr>
        <p:spPr>
          <a:xfrm>
            <a:off x="990600" y="721702"/>
            <a:ext cx="8229600" cy="1143000"/>
          </a:xfrm>
        </p:spPr>
        <p:txBody>
          <a:bodyPr>
            <a:normAutofit fontScale="90000"/>
          </a:bodyPr>
          <a:lstStyle/>
          <a:p>
            <a:pPr eaLnBrk="1" hangingPunct="1">
              <a:defRPr/>
            </a:pPr>
            <a:r>
              <a:rPr lang="ru-RU" sz="4000" b="1" dirty="0">
                <a:solidFill>
                  <a:srgbClr val="009900"/>
                </a:solidFill>
              </a:rPr>
              <a:t>Безменов Василий Иванович,</a:t>
            </a:r>
            <a:br>
              <a:rPr lang="ru-RU" sz="4000" b="1" dirty="0">
                <a:solidFill>
                  <a:srgbClr val="009900"/>
                </a:solidFill>
              </a:rPr>
            </a:br>
            <a:r>
              <a:rPr lang="ru-RU" sz="4000" b="1" dirty="0">
                <a:solidFill>
                  <a:srgbClr val="009900"/>
                </a:solidFill>
              </a:rPr>
              <a:t>Герой Советского Союза</a:t>
            </a:r>
          </a:p>
        </p:txBody>
      </p:sp>
      <p:sp>
        <p:nvSpPr>
          <p:cNvPr id="80902" name="Rectangle 6"/>
          <p:cNvSpPr>
            <a:spLocks noGrp="1" noChangeArrowheads="1"/>
          </p:cNvSpPr>
          <p:nvPr>
            <p:ph sz="half" idx="1"/>
          </p:nvPr>
        </p:nvSpPr>
        <p:spPr>
          <a:xfrm>
            <a:off x="533400" y="1828800"/>
            <a:ext cx="4038600" cy="4525963"/>
          </a:xfrm>
        </p:spPr>
        <p:txBody>
          <a:bodyPr>
            <a:normAutofit/>
          </a:bodyPr>
          <a:lstStyle/>
          <a:p>
            <a:pPr eaLnBrk="1" hangingPunct="1">
              <a:lnSpc>
                <a:spcPct val="80000"/>
              </a:lnSpc>
              <a:defRPr/>
            </a:pPr>
            <a:endParaRPr lang="ru-RU" sz="1600"/>
          </a:p>
        </p:txBody>
      </p:sp>
      <p:sp>
        <p:nvSpPr>
          <p:cNvPr id="80903" name="Rectangle 7"/>
          <p:cNvSpPr>
            <a:spLocks noGrp="1" noChangeArrowheads="1"/>
          </p:cNvSpPr>
          <p:nvPr>
            <p:ph sz="half" idx="2"/>
          </p:nvPr>
        </p:nvSpPr>
        <p:spPr>
          <a:xfrm>
            <a:off x="4788024" y="2057399"/>
            <a:ext cx="4038600" cy="4525963"/>
          </a:xfrm>
        </p:spPr>
        <p:txBody>
          <a:bodyPr>
            <a:normAutofit/>
          </a:bodyPr>
          <a:lstStyle/>
          <a:p>
            <a:pPr algn="ctr" eaLnBrk="1" hangingPunct="1">
              <a:lnSpc>
                <a:spcPct val="80000"/>
              </a:lnSpc>
              <a:buFont typeface="Wingdings" pitchFamily="2" charset="2"/>
              <a:buNone/>
              <a:defRPr/>
            </a:pPr>
            <a:r>
              <a:rPr lang="ru-RU" sz="1800" b="1" dirty="0">
                <a:effectLst/>
              </a:rPr>
              <a:t>Уроженец с. </a:t>
            </a:r>
            <a:r>
              <a:rPr lang="ru-RU" sz="1800" b="1" dirty="0" err="1">
                <a:effectLst/>
              </a:rPr>
              <a:t>Мальтино</a:t>
            </a:r>
            <a:r>
              <a:rPr lang="ru-RU" sz="1800" b="1" dirty="0">
                <a:effectLst/>
              </a:rPr>
              <a:t> </a:t>
            </a:r>
            <a:r>
              <a:rPr lang="ru-RU" sz="1800" b="1" dirty="0" err="1">
                <a:effectLst/>
              </a:rPr>
              <a:t>Караченского</a:t>
            </a:r>
            <a:r>
              <a:rPr lang="ru-RU" sz="1800" b="1" dirty="0">
                <a:effectLst/>
              </a:rPr>
              <a:t> района (ныне Брянская область).</a:t>
            </a:r>
          </a:p>
          <a:p>
            <a:pPr algn="ctr" eaLnBrk="1" hangingPunct="1">
              <a:lnSpc>
                <a:spcPct val="80000"/>
              </a:lnSpc>
              <a:buFont typeface="Wingdings" pitchFamily="2" charset="2"/>
              <a:buNone/>
              <a:defRPr/>
            </a:pPr>
            <a:r>
              <a:rPr lang="ru-RU" sz="1800" b="1" dirty="0">
                <a:effectLst/>
              </a:rPr>
              <a:t>4 января 1943 года батарея 915-го артиллерийского полка под командованием замполита старшего лейтенанта </a:t>
            </a:r>
            <a:r>
              <a:rPr lang="ru-RU" sz="1800" b="1" dirty="0" err="1">
                <a:effectLst/>
              </a:rPr>
              <a:t>Безменова</a:t>
            </a:r>
            <a:r>
              <a:rPr lang="ru-RU" sz="1800" b="1" dirty="0">
                <a:effectLst/>
              </a:rPr>
              <a:t> в районе совхоза им. Сталина отражала атаки гитлеровцев, пытавшихся пробиться к окружённой группировке и деблокировать её. Прямой наводкой артиллеристы вели огонь по вражеской пехоте. Когда кончились снаряды, уничтожали врагов гранатами и ружейно-пулемётным огнём. Безменов был тяжело ранен, но оставался в строю. Погиб в этом бою.</a:t>
            </a:r>
            <a:r>
              <a:rPr lang="ru-RU" sz="1800" dirty="0"/>
              <a:t> </a:t>
            </a:r>
          </a:p>
        </p:txBody>
      </p:sp>
      <p:pic>
        <p:nvPicPr>
          <p:cNvPr id="16389" name="Picture 4" descr="BezmenovVasIv"/>
          <p:cNvPicPr>
            <a:picLocks noChangeAspect="1" noChangeArrowheads="1"/>
          </p:cNvPicPr>
          <p:nvPr/>
        </p:nvPicPr>
        <p:blipFill>
          <a:blip r:embed="rId3"/>
          <a:srcRect/>
          <a:stretch>
            <a:fillRect/>
          </a:stretch>
        </p:blipFill>
        <p:spPr bwMode="auto">
          <a:xfrm>
            <a:off x="983095" y="1837149"/>
            <a:ext cx="3077344" cy="46599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Rectangle 6"/>
          <p:cNvSpPr>
            <a:spLocks noGrp="1" noChangeArrowheads="1"/>
          </p:cNvSpPr>
          <p:nvPr>
            <p:ph sz="half" idx="1"/>
          </p:nvPr>
        </p:nvSpPr>
        <p:spPr>
          <a:xfrm>
            <a:off x="323528" y="2010814"/>
            <a:ext cx="4648200" cy="4525963"/>
          </a:xfrm>
        </p:spPr>
        <p:txBody>
          <a:bodyPr>
            <a:normAutofit/>
          </a:bodyPr>
          <a:lstStyle/>
          <a:p>
            <a:pPr algn="ctr" eaLnBrk="1" hangingPunct="1">
              <a:lnSpc>
                <a:spcPct val="80000"/>
              </a:lnSpc>
              <a:buFont typeface="Wingdings" pitchFamily="2" charset="2"/>
              <a:buNone/>
              <a:defRPr/>
            </a:pPr>
            <a:r>
              <a:rPr lang="ru-RU" sz="1600" b="1" dirty="0">
                <a:effectLst/>
              </a:rPr>
              <a:t>Уроженец д. Асеева Болховского района. Участник Великой Отечественной войны с 1941 года. Сражался на Юго-Западном и 2-м Украинском фронтах. Участвовал в освобождении Украины, Молдавии, Румынии, Австрии и Чехословакии. Отличился при форсировании реки Днестр. В ночь на 20 марта 1944 года одним из первых форсировал Днестр в районе города Могилёв-Подольский (Винницкая область, Украина), захватил с батальоном плацдарм, что способствовало форсированию реки главными силами бригады.</a:t>
            </a:r>
          </a:p>
          <a:p>
            <a:pPr algn="ctr" eaLnBrk="1" hangingPunct="1">
              <a:lnSpc>
                <a:spcPct val="80000"/>
              </a:lnSpc>
              <a:buFont typeface="Wingdings" pitchFamily="2" charset="2"/>
              <a:buNone/>
              <a:defRPr/>
            </a:pPr>
            <a:r>
              <a:rPr lang="ru-RU" sz="1600" b="1" dirty="0">
                <a:effectLst/>
              </a:rPr>
              <a:t>За мужество и героизм, проявленные в боях. Указом Президиума Верховного Совета СССР от 13 сентября 1944 года старшему лейтенанту Матвееву Николаю Пантелеевичу присвоено звание Героя Советского Союза с вручением ордена Ленина и медали «Золотая Звезда</a:t>
            </a:r>
            <a:r>
              <a:rPr lang="ru-RU" sz="1600" dirty="0"/>
              <a:t> </a:t>
            </a:r>
          </a:p>
        </p:txBody>
      </p:sp>
      <p:sp>
        <p:nvSpPr>
          <p:cNvPr id="81927" name="Rectangle 7"/>
          <p:cNvSpPr>
            <a:spLocks noGrp="1" noChangeArrowheads="1"/>
          </p:cNvSpPr>
          <p:nvPr>
            <p:ph sz="half" idx="2"/>
          </p:nvPr>
        </p:nvSpPr>
        <p:spPr/>
        <p:txBody>
          <a:bodyPr>
            <a:normAutofit/>
          </a:bodyPr>
          <a:lstStyle/>
          <a:p>
            <a:pPr eaLnBrk="1" hangingPunct="1">
              <a:lnSpc>
                <a:spcPct val="80000"/>
              </a:lnSpc>
              <a:defRPr/>
            </a:pPr>
            <a:endParaRPr lang="ru-RU" sz="1400" dirty="0"/>
          </a:p>
        </p:txBody>
      </p:sp>
      <p:pic>
        <p:nvPicPr>
          <p:cNvPr id="17413" name="Picture 4" descr="Matveev_N_P"/>
          <p:cNvPicPr>
            <a:picLocks noChangeAspect="1" noChangeArrowheads="1"/>
          </p:cNvPicPr>
          <p:nvPr/>
        </p:nvPicPr>
        <p:blipFill>
          <a:blip r:embed="rId3"/>
          <a:srcRect/>
          <a:stretch>
            <a:fillRect/>
          </a:stretch>
        </p:blipFill>
        <p:spPr bwMode="auto">
          <a:xfrm>
            <a:off x="5364087" y="1772816"/>
            <a:ext cx="3232311" cy="47586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1925" name="Rectangle 5"/>
          <p:cNvSpPr>
            <a:spLocks noGrp="1" noRot="1" noChangeArrowheads="1"/>
          </p:cNvSpPr>
          <p:nvPr>
            <p:ph type="title"/>
          </p:nvPr>
        </p:nvSpPr>
        <p:spPr>
          <a:xfrm>
            <a:off x="1249287" y="781506"/>
            <a:ext cx="8229600" cy="1143000"/>
          </a:xfrm>
        </p:spPr>
        <p:txBody>
          <a:bodyPr>
            <a:normAutofit fontScale="90000"/>
          </a:bodyPr>
          <a:lstStyle/>
          <a:p>
            <a:pPr eaLnBrk="1" hangingPunct="1">
              <a:defRPr/>
            </a:pPr>
            <a:r>
              <a:rPr lang="ru-RU" sz="4000" b="1" dirty="0">
                <a:solidFill>
                  <a:srgbClr val="009900"/>
                </a:solidFill>
              </a:rPr>
              <a:t>Матвеев Николай Пантелеевич</a:t>
            </a:r>
            <a:br>
              <a:rPr lang="ru-RU" sz="4000" b="1" dirty="0">
                <a:solidFill>
                  <a:srgbClr val="009900"/>
                </a:solidFill>
              </a:rPr>
            </a:br>
            <a:r>
              <a:rPr lang="ru-RU" sz="4000" b="1" dirty="0">
                <a:solidFill>
                  <a:srgbClr val="009900"/>
                </a:solidFill>
              </a:rPr>
              <a:t>Герой Советского Союза</a:t>
            </a:r>
          </a:p>
        </p:txBody>
      </p:sp>
    </p:spTree>
  </p:cSld>
  <p:clrMapOvr>
    <a:masterClrMapping/>
  </p:clrMapOvr>
  <p:transition spd="med">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Grp="1" noRot="1" noChangeArrowheads="1"/>
          </p:cNvSpPr>
          <p:nvPr>
            <p:ph type="title"/>
          </p:nvPr>
        </p:nvSpPr>
        <p:spPr>
          <a:xfrm>
            <a:off x="755576" y="731837"/>
            <a:ext cx="8229600" cy="1143000"/>
          </a:xfrm>
        </p:spPr>
        <p:txBody>
          <a:bodyPr>
            <a:normAutofit fontScale="90000"/>
          </a:bodyPr>
          <a:lstStyle/>
          <a:p>
            <a:pPr eaLnBrk="1" hangingPunct="1"/>
            <a:r>
              <a:rPr lang="ru-RU" sz="4000" b="1" dirty="0">
                <a:solidFill>
                  <a:srgbClr val="009900"/>
                </a:solidFill>
                <a:effectLst/>
              </a:rPr>
              <a:t>Новосельцев Михаил Георгиевич</a:t>
            </a:r>
            <a:br>
              <a:rPr lang="ru-RU" sz="4000" b="1" dirty="0">
                <a:solidFill>
                  <a:srgbClr val="009900"/>
                </a:solidFill>
                <a:effectLst/>
              </a:rPr>
            </a:br>
            <a:r>
              <a:rPr lang="ru-RU" sz="4000" b="1" dirty="0">
                <a:solidFill>
                  <a:srgbClr val="009900"/>
                </a:solidFill>
                <a:effectLst/>
              </a:rPr>
              <a:t>Герой Советского Союза</a:t>
            </a:r>
          </a:p>
        </p:txBody>
      </p:sp>
      <p:sp>
        <p:nvSpPr>
          <p:cNvPr id="82951" name="Rectangle 7"/>
          <p:cNvSpPr>
            <a:spLocks noGrp="1" noChangeArrowheads="1"/>
          </p:cNvSpPr>
          <p:nvPr>
            <p:ph sz="half" idx="2"/>
          </p:nvPr>
        </p:nvSpPr>
        <p:spPr>
          <a:xfrm>
            <a:off x="4139952" y="2057399"/>
            <a:ext cx="4724400" cy="4525963"/>
          </a:xfrm>
        </p:spPr>
        <p:txBody>
          <a:bodyPr>
            <a:normAutofit lnSpcReduction="10000"/>
          </a:bodyPr>
          <a:lstStyle/>
          <a:p>
            <a:pPr algn="ctr" eaLnBrk="1" hangingPunct="1">
              <a:lnSpc>
                <a:spcPct val="80000"/>
              </a:lnSpc>
              <a:buFont typeface="Wingdings" pitchFamily="2" charset="2"/>
              <a:buNone/>
              <a:defRPr/>
            </a:pPr>
            <a:r>
              <a:rPr lang="ru-RU" sz="1600" dirty="0">
                <a:effectLst/>
              </a:rPr>
              <a:t>Уроженец д. Михнева Болховского района.</a:t>
            </a:r>
          </a:p>
          <a:p>
            <a:pPr algn="ctr" eaLnBrk="1" hangingPunct="1">
              <a:lnSpc>
                <a:spcPct val="80000"/>
              </a:lnSpc>
              <a:buFont typeface="Wingdings" pitchFamily="2" charset="2"/>
              <a:buNone/>
              <a:defRPr/>
            </a:pPr>
            <a:r>
              <a:rPr lang="ru-RU" sz="1600" dirty="0">
                <a:effectLst/>
              </a:rPr>
              <a:t>На фронтах Великой Отечественной войны с июня 1942 года. Сражался на Калининском, Воронежском, 1-м и 2-м Украинских фронтах. Разведчик.  Был трижды ранен. Боевое крещение получил в боях под городом Великие Луки. Защищал Воронеж, сражался на Курской дуге, форсировал Днепр, участвовал в </a:t>
            </a:r>
            <a:r>
              <a:rPr lang="ru-RU" sz="1600" dirty="0" err="1">
                <a:effectLst/>
              </a:rPr>
              <a:t>Корсунь-Шевченковской</a:t>
            </a:r>
            <a:r>
              <a:rPr lang="ru-RU" sz="1600" dirty="0">
                <a:effectLst/>
              </a:rPr>
              <a:t> операции, освобождал Правобережную Украину, город Станислав (ныне Ивано-Франковск, Украина), румынские города </a:t>
            </a:r>
            <a:r>
              <a:rPr lang="ru-RU" sz="1600" dirty="0" err="1">
                <a:effectLst/>
              </a:rPr>
              <a:t>Бая-Маре</a:t>
            </a:r>
            <a:r>
              <a:rPr lang="ru-RU" sz="1600" dirty="0">
                <a:effectLst/>
              </a:rPr>
              <a:t> и </a:t>
            </a:r>
            <a:r>
              <a:rPr lang="ru-RU" sz="1600" dirty="0" err="1">
                <a:effectLst/>
              </a:rPr>
              <a:t>Сату-Маре</a:t>
            </a:r>
            <a:r>
              <a:rPr lang="ru-RU" sz="1600" dirty="0">
                <a:effectLst/>
              </a:rPr>
              <a:t>, участвовал в боях в Карпатах и освобождении Словакии и Чехии. Особенно отличился при форсировании Днепра и обороне завоёванного плацдарма. </a:t>
            </a:r>
          </a:p>
          <a:p>
            <a:pPr algn="ctr" eaLnBrk="1" hangingPunct="1">
              <a:lnSpc>
                <a:spcPct val="80000"/>
              </a:lnSpc>
              <a:buFont typeface="Wingdings" pitchFamily="2" charset="2"/>
              <a:buNone/>
              <a:defRPr/>
            </a:pPr>
            <a:r>
              <a:rPr lang="ru-RU" sz="1600" dirty="0">
                <a:effectLst/>
              </a:rPr>
              <a:t>В ночь на 25 сентября 1943 года старший лейтенант Новосельцев организовал переправу 2 батарей артиллерийского дивизиона на правый берег Днепра в районе села </a:t>
            </a:r>
            <a:r>
              <a:rPr lang="ru-RU" sz="1600" dirty="0" err="1">
                <a:effectLst/>
              </a:rPr>
              <a:t>Гребени</a:t>
            </a:r>
            <a:r>
              <a:rPr lang="ru-RU" sz="1600" dirty="0">
                <a:effectLst/>
              </a:rPr>
              <a:t> </a:t>
            </a:r>
            <a:r>
              <a:rPr lang="ru-RU" sz="1600" dirty="0" err="1">
                <a:effectLst/>
              </a:rPr>
              <a:t>Кагарлыкского</a:t>
            </a:r>
            <a:r>
              <a:rPr lang="ru-RU" sz="1600" dirty="0">
                <a:effectLst/>
              </a:rPr>
              <a:t> района Киевской области и, заняв позиции, огнём встретил контратакующего врага. В критические моменты боя сам вставал к орудию. Дивизион отстоял занятые позиции.</a:t>
            </a:r>
            <a:r>
              <a:rPr lang="ru-RU" sz="1600" dirty="0"/>
              <a:t> </a:t>
            </a:r>
          </a:p>
        </p:txBody>
      </p:sp>
      <p:pic>
        <p:nvPicPr>
          <p:cNvPr id="9218" name="Picture 2">
            <a:extLst>
              <a:ext uri="{FF2B5EF4-FFF2-40B4-BE49-F238E27FC236}">
                <a16:creationId xmlns:a16="http://schemas.microsoft.com/office/drawing/2014/main" id="{7151BE78-610E-410D-B7CF-090EE9A74DF5}"/>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83568" y="2043200"/>
            <a:ext cx="3051354" cy="4525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3" name="Rectangle 5"/>
          <p:cNvSpPr>
            <a:spLocks noGrp="1" noRot="1" noChangeArrowheads="1"/>
          </p:cNvSpPr>
          <p:nvPr>
            <p:ph type="title"/>
          </p:nvPr>
        </p:nvSpPr>
        <p:spPr>
          <a:xfrm>
            <a:off x="1321296" y="620688"/>
            <a:ext cx="8229600" cy="1143000"/>
          </a:xfrm>
        </p:spPr>
        <p:txBody>
          <a:bodyPr>
            <a:normAutofit fontScale="90000"/>
          </a:bodyPr>
          <a:lstStyle/>
          <a:p>
            <a:pPr eaLnBrk="1" hangingPunct="1">
              <a:defRPr/>
            </a:pPr>
            <a:r>
              <a:rPr lang="ru-RU" sz="4000" b="1" dirty="0">
                <a:solidFill>
                  <a:srgbClr val="009900"/>
                </a:solidFill>
              </a:rPr>
              <a:t>Аверьянов Иван Ильич, </a:t>
            </a:r>
            <a:br>
              <a:rPr lang="ru-RU" sz="4000" b="1" dirty="0">
                <a:solidFill>
                  <a:srgbClr val="009900"/>
                </a:solidFill>
              </a:rPr>
            </a:br>
            <a:r>
              <a:rPr lang="ru-RU" sz="4000" b="1" dirty="0">
                <a:solidFill>
                  <a:srgbClr val="009900"/>
                </a:solidFill>
              </a:rPr>
              <a:t>Герой Советского Союза</a:t>
            </a:r>
          </a:p>
        </p:txBody>
      </p:sp>
      <p:sp>
        <p:nvSpPr>
          <p:cNvPr id="83974" name="Rectangle 6"/>
          <p:cNvSpPr>
            <a:spLocks noGrp="1" noChangeArrowheads="1"/>
          </p:cNvSpPr>
          <p:nvPr>
            <p:ph sz="half" idx="1"/>
          </p:nvPr>
        </p:nvSpPr>
        <p:spPr>
          <a:xfrm>
            <a:off x="323528" y="2057399"/>
            <a:ext cx="4572000" cy="4525963"/>
          </a:xfrm>
        </p:spPr>
        <p:txBody>
          <a:bodyPr>
            <a:normAutofit lnSpcReduction="10000"/>
          </a:bodyPr>
          <a:lstStyle/>
          <a:p>
            <a:pPr algn="ctr" eaLnBrk="1" hangingPunct="1">
              <a:lnSpc>
                <a:spcPct val="80000"/>
              </a:lnSpc>
              <a:buFont typeface="Wingdings" pitchFamily="2" charset="2"/>
              <a:buNone/>
              <a:defRPr/>
            </a:pPr>
            <a:r>
              <a:rPr lang="ru-RU" sz="1600" b="1" dirty="0"/>
              <a:t>Уроженец д. </a:t>
            </a:r>
            <a:r>
              <a:rPr lang="ru-RU" sz="1600" b="1" dirty="0" err="1"/>
              <a:t>Пепелевка</a:t>
            </a:r>
            <a:r>
              <a:rPr lang="ru-RU" sz="1600" b="1" dirty="0"/>
              <a:t> Болховского района. </a:t>
            </a:r>
            <a:r>
              <a:rPr lang="ru-RU" sz="1600" b="1" dirty="0">
                <a:effectLst/>
              </a:rPr>
              <a:t>Командир стрелкового взвода 1035-го стрелкового полка (280-я стрелковая дивизия, 60-я армия, Центральный фронт) комсомолец старшина Иван Аверьянов 26 сентября 1943 года вместе со взводом одним из первых в батальоне форсировал реку Днепр севернее столицы Украины Киева.</a:t>
            </a:r>
          </a:p>
          <a:p>
            <a:pPr algn="ctr" eaLnBrk="1" hangingPunct="1">
              <a:lnSpc>
                <a:spcPct val="80000"/>
              </a:lnSpc>
              <a:buFont typeface="Wingdings" pitchFamily="2" charset="2"/>
              <a:buNone/>
              <a:defRPr/>
            </a:pPr>
            <a:r>
              <a:rPr lang="ru-RU" sz="1600" b="1" dirty="0">
                <a:effectLst/>
              </a:rPr>
              <a:t>Выбив фашистов из прибрежных окопов, взвод старшины Аверьянова захватил рубеж.</a:t>
            </a:r>
          </a:p>
          <a:p>
            <a:pPr algn="ctr" eaLnBrk="1" hangingPunct="1">
              <a:lnSpc>
                <a:spcPct val="80000"/>
              </a:lnSpc>
              <a:buFont typeface="Wingdings" pitchFamily="2" charset="2"/>
              <a:buNone/>
              <a:defRPr/>
            </a:pPr>
            <a:r>
              <a:rPr lang="ru-RU" sz="1600" b="1" dirty="0">
                <a:effectLst/>
              </a:rPr>
              <a:t>В бою по расширению отвоёванного у врага плацдарма командир взвода И.И. Аверьянов был ранен, но не покинул поля боя.</a:t>
            </a:r>
          </a:p>
          <a:p>
            <a:pPr algn="ctr" eaLnBrk="1" hangingPunct="1">
              <a:lnSpc>
                <a:spcPct val="80000"/>
              </a:lnSpc>
              <a:buFont typeface="Wingdings" pitchFamily="2" charset="2"/>
              <a:buNone/>
              <a:defRPr/>
            </a:pPr>
            <a:r>
              <a:rPr lang="ru-RU" sz="1600" b="1" dirty="0">
                <a:effectLst/>
              </a:rPr>
              <a:t>Указом Президиума Верховного Совета СССР от 17 октября 1943 года за образцовое выполнение боевых заданий командования на фронте борьбы с немецко-фашистским захватчиками и проявленные при этом мужество и героизм старшине Аверьянову Ивану Ильичу присвоено звание Героя Советского Союза с вручением ордена Ленина и медали «Золотая Звезда» (№ 1261).</a:t>
            </a:r>
          </a:p>
        </p:txBody>
      </p:sp>
      <p:pic>
        <p:nvPicPr>
          <p:cNvPr id="10242" name="Picture 2">
            <a:extLst>
              <a:ext uri="{FF2B5EF4-FFF2-40B4-BE49-F238E27FC236}">
                <a16:creationId xmlns:a16="http://schemas.microsoft.com/office/drawing/2014/main" id="{AB5FEA29-B30C-4CEA-952D-515F1EC904B8}"/>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5473" t="8800" b="15355"/>
          <a:stretch/>
        </p:blipFill>
        <p:spPr bwMode="auto">
          <a:xfrm>
            <a:off x="5148064" y="1750909"/>
            <a:ext cx="3672408" cy="4525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wheel spokes="8"/>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7"/>
          <p:cNvSpPr>
            <a:spLocks noGrp="1" noChangeArrowheads="1"/>
          </p:cNvSpPr>
          <p:nvPr>
            <p:ph sz="half" idx="2"/>
          </p:nvPr>
        </p:nvSpPr>
        <p:spPr>
          <a:xfrm>
            <a:off x="4211960" y="2204864"/>
            <a:ext cx="4724400" cy="4525963"/>
          </a:xfrm>
        </p:spPr>
        <p:txBody>
          <a:bodyPr>
            <a:normAutofit/>
          </a:bodyPr>
          <a:lstStyle/>
          <a:p>
            <a:pPr algn="ctr" eaLnBrk="1" hangingPunct="1">
              <a:lnSpc>
                <a:spcPct val="90000"/>
              </a:lnSpc>
              <a:buFont typeface="Wingdings" pitchFamily="2" charset="2"/>
              <a:buNone/>
            </a:pPr>
            <a:r>
              <a:rPr lang="ru-RU" sz="2000" dirty="0">
                <a:effectLst/>
              </a:rPr>
              <a:t>Уроженец с. </a:t>
            </a:r>
            <a:r>
              <a:rPr lang="ru-RU" sz="2000" dirty="0" err="1">
                <a:effectLst/>
              </a:rPr>
              <a:t>Цимбулово</a:t>
            </a:r>
            <a:r>
              <a:rPr lang="ru-RU" sz="2000" dirty="0">
                <a:effectLst/>
              </a:rPr>
              <a:t> Болховского района. Участник Великой Отечественной войны с июня 1941 года. Сражался на Северо-Западном, Калининском и 1-м Украинском фронтах на истребителе ЛаГГ-3. Был лётчиком, командиром звена, а затем командиром </a:t>
            </a:r>
            <a:r>
              <a:rPr lang="ru-RU" sz="2000" dirty="0" err="1">
                <a:effectLst/>
              </a:rPr>
              <a:t>авиаэскадрильи</a:t>
            </a:r>
            <a:r>
              <a:rPr lang="ru-RU" sz="2000" dirty="0">
                <a:effectLst/>
              </a:rPr>
              <a:t> 21-го истребительного авиационного полка. Водил в бой группы из 6-8 самолётов. Прикрывал бомбардировщиков, штурмовиков, летал на разведку, штурмовал вражеские аэродромы. 10 октября 1942 года был тяжело ранен в воздушном бою.</a:t>
            </a:r>
          </a:p>
        </p:txBody>
      </p:sp>
      <p:pic>
        <p:nvPicPr>
          <p:cNvPr id="11266" name="Picture 2">
            <a:extLst>
              <a:ext uri="{FF2B5EF4-FFF2-40B4-BE49-F238E27FC236}">
                <a16:creationId xmlns:a16="http://schemas.microsoft.com/office/drawing/2014/main" id="{7DC9BF5D-0A0D-407D-B34C-7291EA47E2B7}"/>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539552" y="1751297"/>
            <a:ext cx="3168351" cy="47097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4997" name="Rectangle 5"/>
          <p:cNvSpPr>
            <a:spLocks noGrp="1" noRot="1" noChangeArrowheads="1"/>
          </p:cNvSpPr>
          <p:nvPr>
            <p:ph type="title"/>
          </p:nvPr>
        </p:nvSpPr>
        <p:spPr>
          <a:xfrm>
            <a:off x="730898" y="768853"/>
            <a:ext cx="8229600" cy="1143000"/>
          </a:xfrm>
        </p:spPr>
        <p:txBody>
          <a:bodyPr>
            <a:normAutofit fontScale="90000"/>
          </a:bodyPr>
          <a:lstStyle/>
          <a:p>
            <a:pPr eaLnBrk="1" hangingPunct="1">
              <a:defRPr/>
            </a:pPr>
            <a:r>
              <a:rPr lang="ru-RU" sz="4000" b="1" dirty="0" err="1">
                <a:solidFill>
                  <a:srgbClr val="009900"/>
                </a:solidFill>
              </a:rPr>
              <a:t>Балалуев</a:t>
            </a:r>
            <a:r>
              <a:rPr lang="ru-RU" sz="4000" b="1" dirty="0">
                <a:solidFill>
                  <a:srgbClr val="009900"/>
                </a:solidFill>
              </a:rPr>
              <a:t> Алексей Андреевич, Герой Советского Союза</a:t>
            </a:r>
          </a:p>
        </p:txBody>
      </p:sp>
    </p:spTree>
  </p:cSld>
  <p:clrMapOvr>
    <a:masterClrMapping/>
  </p:clrMapOvr>
  <p:transition spd="med">
    <p:circl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rrowheads="1"/>
          </p:cNvSpPr>
          <p:nvPr>
            <p:ph type="title"/>
          </p:nvPr>
        </p:nvSpPr>
        <p:spPr>
          <a:xfrm>
            <a:off x="893305" y="764704"/>
            <a:ext cx="8229600" cy="1143000"/>
          </a:xfrm>
        </p:spPr>
        <p:txBody>
          <a:bodyPr>
            <a:normAutofit fontScale="90000"/>
          </a:bodyPr>
          <a:lstStyle/>
          <a:p>
            <a:pPr eaLnBrk="1" hangingPunct="1">
              <a:defRPr/>
            </a:pPr>
            <a:r>
              <a:rPr lang="ru-RU" sz="4000" b="1" dirty="0" err="1">
                <a:solidFill>
                  <a:srgbClr val="009900"/>
                </a:solidFill>
              </a:rPr>
              <a:t>Естин</a:t>
            </a:r>
            <a:r>
              <a:rPr lang="ru-RU" sz="4000" b="1" dirty="0">
                <a:solidFill>
                  <a:srgbClr val="009900"/>
                </a:solidFill>
              </a:rPr>
              <a:t> Иван Сергеевич, </a:t>
            </a:r>
            <a:br>
              <a:rPr lang="ru-RU" sz="4000" b="1" dirty="0">
                <a:solidFill>
                  <a:srgbClr val="009900"/>
                </a:solidFill>
              </a:rPr>
            </a:br>
            <a:r>
              <a:rPr lang="ru-RU" sz="4000" b="1" dirty="0">
                <a:solidFill>
                  <a:srgbClr val="009900"/>
                </a:solidFill>
              </a:rPr>
              <a:t>Герой Советского Союза</a:t>
            </a:r>
          </a:p>
        </p:txBody>
      </p:sp>
      <p:sp>
        <p:nvSpPr>
          <p:cNvPr id="21508" name="Rectangle 6"/>
          <p:cNvSpPr>
            <a:spLocks noGrp="1" noChangeArrowheads="1"/>
          </p:cNvSpPr>
          <p:nvPr>
            <p:ph sz="half" idx="2"/>
          </p:nvPr>
        </p:nvSpPr>
        <p:spPr>
          <a:xfrm>
            <a:off x="458618" y="2029813"/>
            <a:ext cx="4113381" cy="4525963"/>
          </a:xfrm>
        </p:spPr>
        <p:txBody>
          <a:bodyPr>
            <a:normAutofit/>
          </a:bodyPr>
          <a:lstStyle/>
          <a:p>
            <a:pPr algn="ctr" eaLnBrk="1" hangingPunct="1">
              <a:lnSpc>
                <a:spcPct val="80000"/>
              </a:lnSpc>
              <a:buFont typeface="Wingdings" pitchFamily="2" charset="2"/>
              <a:buNone/>
            </a:pPr>
            <a:r>
              <a:rPr lang="ru-RU" sz="1600" dirty="0">
                <a:effectLst/>
              </a:rPr>
              <a:t>Уроженец г. </a:t>
            </a:r>
            <a:r>
              <a:rPr lang="ru-RU" sz="1600" dirty="0" err="1">
                <a:effectLst/>
              </a:rPr>
              <a:t>Болхова</a:t>
            </a:r>
            <a:r>
              <a:rPr lang="ru-RU" sz="1600" dirty="0">
                <a:effectLst/>
              </a:rPr>
              <a:t> Орловской области. В армию призван 18 января</a:t>
            </a:r>
          </a:p>
          <a:p>
            <a:pPr algn="ctr" eaLnBrk="1" hangingPunct="1">
              <a:lnSpc>
                <a:spcPct val="80000"/>
              </a:lnSpc>
              <a:buFont typeface="Wingdings" pitchFamily="2" charset="2"/>
              <a:buNone/>
            </a:pPr>
            <a:r>
              <a:rPr lang="ru-RU" sz="1600" dirty="0">
                <a:effectLst/>
              </a:rPr>
              <a:t>1942 г. В Великой Отечественной войне— с</a:t>
            </a:r>
          </a:p>
          <a:p>
            <a:pPr algn="ctr" eaLnBrk="1" hangingPunct="1">
              <a:lnSpc>
                <a:spcPct val="80000"/>
              </a:lnSpc>
              <a:buFont typeface="Wingdings" pitchFamily="2" charset="2"/>
              <a:buNone/>
            </a:pPr>
            <a:r>
              <a:rPr lang="ru-RU" sz="1600" dirty="0">
                <a:effectLst/>
              </a:rPr>
              <a:t>1942 г. Наводчик орудия на Западном, </a:t>
            </a:r>
            <a:r>
              <a:rPr lang="ru-RU" sz="1600" dirty="0" err="1">
                <a:effectLst/>
              </a:rPr>
              <a:t>Брян_</a:t>
            </a:r>
            <a:endParaRPr lang="ru-RU" sz="1600" dirty="0">
              <a:effectLst/>
            </a:endParaRPr>
          </a:p>
          <a:p>
            <a:pPr algn="ctr" eaLnBrk="1" hangingPunct="1">
              <a:lnSpc>
                <a:spcPct val="80000"/>
              </a:lnSpc>
              <a:buFont typeface="Wingdings" pitchFamily="2" charset="2"/>
              <a:buNone/>
            </a:pPr>
            <a:r>
              <a:rPr lang="ru-RU" sz="1600" dirty="0" err="1">
                <a:effectLst/>
              </a:rPr>
              <a:t>ском</a:t>
            </a:r>
            <a:r>
              <a:rPr lang="ru-RU" sz="1600" dirty="0">
                <a:effectLst/>
              </a:rPr>
              <a:t>, Белорусском, 1_м Украинском фронтах.</a:t>
            </a:r>
          </a:p>
          <a:p>
            <a:pPr algn="ctr" eaLnBrk="1" hangingPunct="1">
              <a:lnSpc>
                <a:spcPct val="80000"/>
              </a:lnSpc>
              <a:buFont typeface="Wingdings" pitchFamily="2" charset="2"/>
              <a:buNone/>
            </a:pPr>
            <a:r>
              <a:rPr lang="ru-RU" sz="1600" dirty="0">
                <a:effectLst/>
              </a:rPr>
              <a:t>Звание Героя Советского Союза присвоено</a:t>
            </a:r>
          </a:p>
          <a:p>
            <a:pPr algn="ctr" eaLnBrk="1" hangingPunct="1">
              <a:lnSpc>
                <a:spcPct val="80000"/>
              </a:lnSpc>
              <a:buFont typeface="Wingdings" pitchFamily="2" charset="2"/>
              <a:buNone/>
            </a:pPr>
            <a:r>
              <a:rPr lang="ru-RU" sz="1600" dirty="0">
                <a:effectLst/>
              </a:rPr>
              <a:t>10 апреля 1945 г. Награжден орденом Славы</a:t>
            </a:r>
          </a:p>
          <a:p>
            <a:pPr algn="ctr" eaLnBrk="1" hangingPunct="1">
              <a:lnSpc>
                <a:spcPct val="80000"/>
              </a:lnSpc>
              <a:buFont typeface="Wingdings" pitchFamily="2" charset="2"/>
              <a:buNone/>
            </a:pPr>
            <a:r>
              <a:rPr lang="ru-RU" sz="1600" dirty="0">
                <a:effectLst/>
              </a:rPr>
              <a:t>III степени, многими медалями. После войны</a:t>
            </a:r>
          </a:p>
          <a:p>
            <a:pPr algn="ctr" eaLnBrk="1" hangingPunct="1">
              <a:lnSpc>
                <a:spcPct val="80000"/>
              </a:lnSpc>
              <a:buFont typeface="Wingdings" pitchFamily="2" charset="2"/>
              <a:buNone/>
            </a:pPr>
            <a:r>
              <a:rPr lang="ru-RU" sz="1600" dirty="0">
                <a:effectLst/>
              </a:rPr>
              <a:t>продолжал служить в рядах Советской армии.</a:t>
            </a:r>
          </a:p>
          <a:p>
            <a:pPr algn="ctr" eaLnBrk="1" hangingPunct="1">
              <a:lnSpc>
                <a:spcPct val="80000"/>
              </a:lnSpc>
              <a:buFont typeface="Wingdings" pitchFamily="2" charset="2"/>
              <a:buNone/>
            </a:pPr>
            <a:r>
              <a:rPr lang="ru-RU" sz="1600" dirty="0">
                <a:effectLst/>
              </a:rPr>
              <a:t>Демобилизовался в 1960 г., после чего длительное время работал </a:t>
            </a:r>
            <a:r>
              <a:rPr lang="ru-RU" sz="1600" dirty="0" err="1">
                <a:effectLst/>
              </a:rPr>
              <a:t>за_</a:t>
            </a:r>
            <a:endParaRPr lang="ru-RU" sz="1600" dirty="0">
              <a:effectLst/>
            </a:endParaRPr>
          </a:p>
          <a:p>
            <a:pPr algn="ctr" eaLnBrk="1" hangingPunct="1">
              <a:lnSpc>
                <a:spcPct val="80000"/>
              </a:lnSpc>
              <a:buFont typeface="Wingdings" pitchFamily="2" charset="2"/>
              <a:buNone/>
            </a:pPr>
            <a:r>
              <a:rPr lang="ru-RU" sz="1600" dirty="0" err="1">
                <a:effectLst/>
              </a:rPr>
              <a:t>местителем</a:t>
            </a:r>
            <a:r>
              <a:rPr lang="ru-RU" sz="1600" dirty="0">
                <a:effectLst/>
              </a:rPr>
              <a:t> главного врача по </a:t>
            </a:r>
            <a:r>
              <a:rPr lang="ru-RU" sz="1600" dirty="0" err="1">
                <a:effectLst/>
              </a:rPr>
              <a:t>административно_хозяйственной</a:t>
            </a:r>
            <a:r>
              <a:rPr lang="ru-RU" sz="1600" dirty="0">
                <a:effectLst/>
              </a:rPr>
              <a:t> </a:t>
            </a:r>
            <a:r>
              <a:rPr lang="ru-RU" sz="1600" dirty="0" err="1">
                <a:effectLst/>
              </a:rPr>
              <a:t>час_</a:t>
            </a:r>
            <a:endParaRPr lang="ru-RU" sz="1600" dirty="0">
              <a:effectLst/>
            </a:endParaRPr>
          </a:p>
          <a:p>
            <a:pPr algn="ctr" eaLnBrk="1" hangingPunct="1">
              <a:lnSpc>
                <a:spcPct val="80000"/>
              </a:lnSpc>
              <a:buFont typeface="Wingdings" pitchFamily="2" charset="2"/>
              <a:buNone/>
            </a:pPr>
            <a:r>
              <a:rPr lang="ru-RU" sz="1600" dirty="0" err="1">
                <a:effectLst/>
              </a:rPr>
              <a:t>ти</a:t>
            </a:r>
            <a:r>
              <a:rPr lang="ru-RU" sz="1600" dirty="0">
                <a:effectLst/>
              </a:rPr>
              <a:t> Болховской ЦРБ и СЭС Болховского района.</a:t>
            </a:r>
          </a:p>
        </p:txBody>
      </p:sp>
      <p:sp>
        <p:nvSpPr>
          <p:cNvPr id="3" name="Объект 2">
            <a:extLst>
              <a:ext uri="{FF2B5EF4-FFF2-40B4-BE49-F238E27FC236}">
                <a16:creationId xmlns:a16="http://schemas.microsoft.com/office/drawing/2014/main" id="{61D53993-860A-405C-97DC-0F9DB50B83E9}"/>
              </a:ext>
            </a:extLst>
          </p:cNvPr>
          <p:cNvSpPr>
            <a:spLocks noGrp="1"/>
          </p:cNvSpPr>
          <p:nvPr>
            <p:ph sz="half" idx="1"/>
          </p:nvPr>
        </p:nvSpPr>
        <p:spPr>
          <a:xfrm>
            <a:off x="514534" y="2062875"/>
            <a:ext cx="4038600" cy="4525963"/>
          </a:xfrm>
        </p:spPr>
        <p:txBody>
          <a:bodyPr/>
          <a:lstStyle/>
          <a:p>
            <a:endParaRPr lang="ru-RU" dirty="0"/>
          </a:p>
        </p:txBody>
      </p:sp>
      <p:pic>
        <p:nvPicPr>
          <p:cNvPr id="12290" name="Picture 2">
            <a:extLst>
              <a:ext uri="{FF2B5EF4-FFF2-40B4-BE49-F238E27FC236}">
                <a16:creationId xmlns:a16="http://schemas.microsoft.com/office/drawing/2014/main" id="{5FE20109-EE5F-47C1-AAFD-8444C77772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2061324"/>
            <a:ext cx="2791426" cy="44944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pli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a:extLst>
              <a:ext uri="{FF2B5EF4-FFF2-40B4-BE49-F238E27FC236}">
                <a16:creationId xmlns:a16="http://schemas.microsoft.com/office/drawing/2014/main" id="{D73D2D01-AC75-4463-A6FD-8AB3EDBDBC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56" y="1196752"/>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9068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3A06911-D8E5-4576-A655-E8973F6CCDC1}"/>
              </a:ext>
            </a:extLst>
          </p:cNvPr>
          <p:cNvSpPr>
            <a:spLocks noGrp="1"/>
          </p:cNvSpPr>
          <p:nvPr>
            <p:ph type="title"/>
          </p:nvPr>
        </p:nvSpPr>
        <p:spPr>
          <a:xfrm>
            <a:off x="755576" y="692696"/>
            <a:ext cx="8229600" cy="1143000"/>
          </a:xfrm>
        </p:spPr>
        <p:txBody>
          <a:bodyPr>
            <a:noAutofit/>
          </a:bodyPr>
          <a:lstStyle/>
          <a:p>
            <a:r>
              <a:rPr lang="ru-RU" sz="3200" b="1" dirty="0">
                <a:solidFill>
                  <a:srgbClr val="00B050"/>
                </a:solidFill>
              </a:rPr>
              <a:t>Жучков Порфирий Иванович, Герой Советского Союза</a:t>
            </a:r>
          </a:p>
        </p:txBody>
      </p:sp>
      <p:sp>
        <p:nvSpPr>
          <p:cNvPr id="4" name="Объект 3">
            <a:extLst>
              <a:ext uri="{FF2B5EF4-FFF2-40B4-BE49-F238E27FC236}">
                <a16:creationId xmlns:a16="http://schemas.microsoft.com/office/drawing/2014/main" id="{9BC5185B-37F3-49DF-A007-F393AD555481}"/>
              </a:ext>
            </a:extLst>
          </p:cNvPr>
          <p:cNvSpPr>
            <a:spLocks noGrp="1"/>
          </p:cNvSpPr>
          <p:nvPr>
            <p:ph sz="half" idx="2"/>
          </p:nvPr>
        </p:nvSpPr>
        <p:spPr>
          <a:xfrm>
            <a:off x="4067944" y="1988839"/>
            <a:ext cx="4618859" cy="4525963"/>
          </a:xfrm>
        </p:spPr>
        <p:txBody>
          <a:bodyPr>
            <a:normAutofit/>
          </a:bodyPr>
          <a:lstStyle/>
          <a:p>
            <a:pPr marL="0" indent="0" algn="ctr">
              <a:buNone/>
            </a:pPr>
            <a:r>
              <a:rPr lang="ru-RU" sz="1200" dirty="0"/>
              <a:t>Родился в Болхове в 1912 году. Окончил семилетнюю школу, </a:t>
            </a:r>
            <a:r>
              <a:rPr lang="ru-RU" sz="1200" dirty="0" err="1"/>
              <a:t>педтехникум</a:t>
            </a:r>
            <a:r>
              <a:rPr lang="ru-RU" sz="1200" dirty="0"/>
              <a:t>, педагогический институт. В 1935 году работал директором Краснознаменской неполной средней школы.</a:t>
            </a:r>
          </a:p>
          <a:p>
            <a:pPr marL="0" indent="0" algn="ctr">
              <a:buNone/>
            </a:pPr>
            <a:r>
              <a:rPr lang="ru-RU" sz="1200" dirty="0"/>
              <a:t>Апрель 1945 года, советские войска приближались к Берлину. Война вышла на исходные рубежи, но предстояли еще упорные, кровопролитные бои. Гитлеровское командование проделало огромнейшую работу по укреплению подступов к Берлину. Агитатор полка старший лейтенант Порфирий Иванович Жучков проводил в эти дни политическую работу в подразделениях полка. Доводил до сведения личного состава сводки Совинформбюро, вел беседы с бойцами. Его хорошо знали и солдаты и командиры. На рассвете 16 апреля 1945 года сотни залпов орудий возвестили о начале наступления на Берлин. В числе первых, кто устремился на логово врага, были воины 5-ой ударной армии. Личным примером воодушевлял своих товарищей Порфирий Иванович Жучков. Продвижение вперед давалось дорогой ценой. Фашисты отчаянно дрались, каждый дом стал крепостью. Жестокие бои разгорелись на улице </a:t>
            </a:r>
            <a:r>
              <a:rPr lang="ru-RU" sz="1200" dirty="0" err="1"/>
              <a:t>Вальштрассе</a:t>
            </a:r>
            <a:r>
              <a:rPr lang="ru-RU" sz="1200" dirty="0"/>
              <a:t>, 27 апреля Порфирий Жучков возглавил группу автоматчиков и саперов-подрывников. Им предстояло во что бы то ни стало очистить заслоны противника. Преодолевая шквальный огонь, группа выполняла боевое задание. Пуля настигла старшего лейтенанта Порфирия Ивановича </a:t>
            </a:r>
            <a:r>
              <a:rPr lang="ru-RU" sz="1200" dirty="0" err="1"/>
              <a:t>Жучкова</a:t>
            </a:r>
            <a:r>
              <a:rPr lang="ru-RU" sz="1200" dirty="0"/>
              <a:t>. Солдаты подхватили на руки умирающего командира. Они услышали его последние слова: «Сообщите родным в Болхов…». </a:t>
            </a:r>
          </a:p>
        </p:txBody>
      </p:sp>
      <p:pic>
        <p:nvPicPr>
          <p:cNvPr id="1026" name="Picture 2">
            <a:extLst>
              <a:ext uri="{FF2B5EF4-FFF2-40B4-BE49-F238E27FC236}">
                <a16:creationId xmlns:a16="http://schemas.microsoft.com/office/drawing/2014/main" id="{458D37AA-610B-421E-A838-F599558DCE66}"/>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755576" y="1972206"/>
            <a:ext cx="2736304" cy="4383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14633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0DA2F1F-172B-46C4-86A7-5C174364AE3E}"/>
              </a:ext>
            </a:extLst>
          </p:cNvPr>
          <p:cNvSpPr>
            <a:spLocks noGrp="1"/>
          </p:cNvSpPr>
          <p:nvPr>
            <p:ph type="title"/>
          </p:nvPr>
        </p:nvSpPr>
        <p:spPr>
          <a:xfrm>
            <a:off x="597024" y="701824"/>
            <a:ext cx="8229600" cy="1143000"/>
          </a:xfrm>
        </p:spPr>
        <p:txBody>
          <a:bodyPr>
            <a:normAutofit fontScale="90000"/>
          </a:bodyPr>
          <a:lstStyle/>
          <a:p>
            <a:r>
              <a:rPr lang="ru-RU" sz="3600" b="1" dirty="0" err="1">
                <a:solidFill>
                  <a:srgbClr val="00B050"/>
                </a:solidFill>
              </a:rPr>
              <a:t>Игнашкин</a:t>
            </a:r>
            <a:r>
              <a:rPr lang="ru-RU" sz="3600" b="1" dirty="0">
                <a:solidFill>
                  <a:srgbClr val="00B050"/>
                </a:solidFill>
              </a:rPr>
              <a:t> Гавриил Иванович, Герой Советского Союза</a:t>
            </a:r>
            <a:endParaRPr lang="ru-RU" sz="3600" dirty="0">
              <a:solidFill>
                <a:srgbClr val="00B050"/>
              </a:solidFill>
            </a:endParaRPr>
          </a:p>
        </p:txBody>
      </p:sp>
      <p:sp>
        <p:nvSpPr>
          <p:cNvPr id="3" name="Объект 2">
            <a:extLst>
              <a:ext uri="{FF2B5EF4-FFF2-40B4-BE49-F238E27FC236}">
                <a16:creationId xmlns:a16="http://schemas.microsoft.com/office/drawing/2014/main" id="{694DC1B9-F059-41EE-BCC9-03DAD210D3D3}"/>
              </a:ext>
            </a:extLst>
          </p:cNvPr>
          <p:cNvSpPr>
            <a:spLocks noGrp="1"/>
          </p:cNvSpPr>
          <p:nvPr>
            <p:ph sz="half" idx="1"/>
          </p:nvPr>
        </p:nvSpPr>
        <p:spPr>
          <a:xfrm>
            <a:off x="457200" y="1844824"/>
            <a:ext cx="4038600" cy="4525963"/>
          </a:xfrm>
        </p:spPr>
        <p:txBody>
          <a:bodyPr>
            <a:normAutofit fontScale="25000" lnSpcReduction="20000"/>
          </a:bodyPr>
          <a:lstStyle/>
          <a:p>
            <a:pPr marL="0" indent="0" algn="ctr" fontAlgn="base">
              <a:buNone/>
            </a:pPr>
            <a:r>
              <a:rPr lang="ru-RU" sz="4000" dirty="0">
                <a:solidFill>
                  <a:srgbClr val="333333"/>
                </a:solidFill>
                <a:latin typeface="Arial" panose="020B0604020202020204" pitchFamily="34" charset="0"/>
              </a:rPr>
              <a:t>Родился в 1917 году в крестьянской семье, деревне </a:t>
            </a:r>
            <a:r>
              <a:rPr lang="ru-RU" sz="4000" dirty="0" err="1">
                <a:solidFill>
                  <a:srgbClr val="333333"/>
                </a:solidFill>
                <a:latin typeface="Arial" panose="020B0604020202020204" pitchFamily="34" charset="0"/>
              </a:rPr>
              <a:t>Кутьма</a:t>
            </a:r>
            <a:r>
              <a:rPr lang="ru-RU" sz="4000" dirty="0">
                <a:solidFill>
                  <a:srgbClr val="333333"/>
                </a:solidFill>
                <a:latin typeface="Arial" panose="020B0604020202020204" pitchFamily="34" charset="0"/>
              </a:rPr>
              <a:t> Болховского района.</a:t>
            </a:r>
          </a:p>
          <a:p>
            <a:pPr marL="0" indent="0" algn="ctr" fontAlgn="base">
              <a:buNone/>
            </a:pPr>
            <a:r>
              <a:rPr lang="ru-RU" sz="4000" dirty="0">
                <a:solidFill>
                  <a:srgbClr val="333333"/>
                </a:solidFill>
                <a:latin typeface="Arial" panose="020B0604020202020204" pitchFamily="34" charset="0"/>
              </a:rPr>
              <a:t>В Великой Отечественной войне с июня 1941 года – летчик- штурмовик на Сталинградском фронте. В августе 1941 года Гавриил </a:t>
            </a:r>
            <a:r>
              <a:rPr lang="ru-RU" sz="4000" dirty="0" err="1">
                <a:solidFill>
                  <a:srgbClr val="333333"/>
                </a:solidFill>
                <a:latin typeface="Arial" panose="020B0604020202020204" pitchFamily="34" charset="0"/>
              </a:rPr>
              <a:t>Игнашкин</a:t>
            </a:r>
            <a:r>
              <a:rPr lang="ru-RU" sz="4000" dirty="0">
                <a:solidFill>
                  <a:srgbClr val="333333"/>
                </a:solidFill>
                <a:latin typeface="Arial" panose="020B0604020202020204" pitchFamily="34" charset="0"/>
              </a:rPr>
              <a:t> во время выполнения боевого задания был тяжело ранен, после излечения, молодого, но уже опытного летчика назначили командиром эскадрильи штурмового авиаполка. В августе того-же года он</a:t>
            </a:r>
          </a:p>
          <a:p>
            <a:pPr marL="0" indent="0" algn="ctr" fontAlgn="base">
              <a:buNone/>
            </a:pPr>
            <a:r>
              <a:rPr lang="ru-RU" sz="4000" dirty="0">
                <a:solidFill>
                  <a:srgbClr val="333333"/>
                </a:solidFill>
                <a:latin typeface="Arial" panose="020B0604020202020204" pitchFamily="34" charset="0"/>
              </a:rPr>
              <a:t>имел уже 93 боевых вылета. Вот как его в это время характеризовало командование: «В бою ведет себя исключительно мужественно и</a:t>
            </a:r>
          </a:p>
          <a:p>
            <a:pPr marL="0" indent="0" algn="ctr" fontAlgn="base">
              <a:buNone/>
            </a:pPr>
            <a:r>
              <a:rPr lang="ru-RU" sz="4000" dirty="0">
                <a:solidFill>
                  <a:srgbClr val="333333"/>
                </a:solidFill>
                <a:latin typeface="Arial" panose="020B0604020202020204" pitchFamily="34" charset="0"/>
              </a:rPr>
              <a:t>героически, презирая опасность и смерть. Отлично выполняет самые ответственные боевые задания командования, иногда в очень сложных метеорологических условиях. Грамотный летчик-командир, прекрасно владеющий техникой пилотирования самолета Ил-2 и методом ориентировки. Как ведущий всегда ведет группы самолетов на цель сомкнутым, компактным строем, и не смотря на ожесточенный огонь зенитной артиллерии и истребительной авиации противника, по несколько раз делает заходы на атаку цели, ведя меткий пулеметно-пушечный огонь и бомбометание до полного израсходования боеприпасов.» Два-</a:t>
            </a:r>
            <a:r>
              <a:rPr lang="ru-RU" sz="4000" dirty="0" err="1">
                <a:solidFill>
                  <a:srgbClr val="333333"/>
                </a:solidFill>
                <a:latin typeface="Arial" panose="020B0604020202020204" pitchFamily="34" charset="0"/>
              </a:rPr>
              <a:t>четыря</a:t>
            </a:r>
            <a:r>
              <a:rPr lang="ru-RU" sz="4000" dirty="0">
                <a:solidFill>
                  <a:srgbClr val="333333"/>
                </a:solidFill>
                <a:latin typeface="Arial" panose="020B0604020202020204" pitchFamily="34" charset="0"/>
              </a:rPr>
              <a:t> раза в день приходилось отважному соколу водить группы самолетов на атаки скоплений танков и автомашин противника. В этих ожесточенных боях </a:t>
            </a:r>
            <a:r>
              <a:rPr lang="ru-RU" sz="4000" dirty="0" err="1">
                <a:solidFill>
                  <a:srgbClr val="333333"/>
                </a:solidFill>
                <a:latin typeface="Arial" panose="020B0604020202020204" pitchFamily="34" charset="0"/>
              </a:rPr>
              <a:t>Игнашкин</a:t>
            </a:r>
            <a:r>
              <a:rPr lang="ru-RU" sz="4000" dirty="0">
                <a:solidFill>
                  <a:srgbClr val="333333"/>
                </a:solidFill>
                <a:latin typeface="Arial" panose="020B0604020202020204" pitchFamily="34" charset="0"/>
              </a:rPr>
              <a:t> и ведомые им экипажи делали по 10 и более заходов на цель. Ими было уничтожено и повреждено до 50 танков, до 80 автомашин с войсками и боеприпасами. В одной из таких атак самолет </a:t>
            </a:r>
            <a:r>
              <a:rPr lang="ru-RU" sz="4000" dirty="0" err="1">
                <a:solidFill>
                  <a:srgbClr val="333333"/>
                </a:solidFill>
                <a:latin typeface="Arial" panose="020B0604020202020204" pitchFamily="34" charset="0"/>
              </a:rPr>
              <a:t>Игнашкина</a:t>
            </a:r>
            <a:r>
              <a:rPr lang="ru-RU" sz="4000" dirty="0">
                <a:solidFill>
                  <a:srgbClr val="333333"/>
                </a:solidFill>
                <a:latin typeface="Arial" panose="020B0604020202020204" pitchFamily="34" charset="0"/>
              </a:rPr>
              <a:t> получил 60 пулевых и пушечных пробоин. Несмотря на это пилот смог возвратиться на свой аэродром. 21 июня 1942 года лейтенант </a:t>
            </a:r>
            <a:r>
              <a:rPr lang="ru-RU" sz="4000" dirty="0" err="1">
                <a:solidFill>
                  <a:srgbClr val="333333"/>
                </a:solidFill>
                <a:latin typeface="Arial" panose="020B0604020202020204" pitchFamily="34" charset="0"/>
              </a:rPr>
              <a:t>Игнашкин</a:t>
            </a:r>
            <a:r>
              <a:rPr lang="ru-RU" sz="4000" dirty="0">
                <a:solidFill>
                  <a:srgbClr val="333333"/>
                </a:solidFill>
                <a:latin typeface="Arial" panose="020B0604020202020204" pitchFamily="34" charset="0"/>
              </a:rPr>
              <a:t> дважды вылетал на атаку </a:t>
            </a:r>
            <a:r>
              <a:rPr lang="ru-RU" sz="4000" dirty="0" err="1">
                <a:solidFill>
                  <a:srgbClr val="333333"/>
                </a:solidFill>
                <a:latin typeface="Arial" panose="020B0604020202020204" pitchFamily="34" charset="0"/>
              </a:rPr>
              <a:t>мотомехчастей</a:t>
            </a:r>
            <a:r>
              <a:rPr lang="ru-RU" sz="4000" dirty="0">
                <a:solidFill>
                  <a:srgbClr val="333333"/>
                </a:solidFill>
                <a:latin typeface="Arial" panose="020B0604020202020204" pitchFamily="34" charset="0"/>
              </a:rPr>
              <a:t> гитлеровцев. В результате штурмов было уничтожено 25 танков, 40 автомашин, более двух рот пехоты, но машина </a:t>
            </a:r>
            <a:r>
              <a:rPr lang="ru-RU" sz="4000" dirty="0" err="1">
                <a:solidFill>
                  <a:srgbClr val="333333"/>
                </a:solidFill>
                <a:latin typeface="Arial" panose="020B0604020202020204" pitchFamily="34" charset="0"/>
              </a:rPr>
              <a:t>Игнашкина</a:t>
            </a:r>
            <a:r>
              <a:rPr lang="ru-RU" sz="4000" dirty="0">
                <a:solidFill>
                  <a:srgbClr val="333333"/>
                </a:solidFill>
                <a:latin typeface="Arial" panose="020B0604020202020204" pitchFamily="34" charset="0"/>
              </a:rPr>
              <a:t> была сильно повреждена. Трудно управляемый самолет руками отважного летчика был буквально «перетянут» за линию фронта к своим.</a:t>
            </a:r>
          </a:p>
          <a:p>
            <a:endParaRPr lang="ru-RU" dirty="0"/>
          </a:p>
        </p:txBody>
      </p:sp>
      <p:pic>
        <p:nvPicPr>
          <p:cNvPr id="2050" name="Picture 2">
            <a:extLst>
              <a:ext uri="{FF2B5EF4-FFF2-40B4-BE49-F238E27FC236}">
                <a16:creationId xmlns:a16="http://schemas.microsoft.com/office/drawing/2014/main" id="{158D60D3-0D5B-4E29-92F8-518AE46DB96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546812" y="1709013"/>
            <a:ext cx="3115648" cy="4638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5800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C31287-15EE-4DB1-9EB7-28835A3AEA19}"/>
              </a:ext>
            </a:extLst>
          </p:cNvPr>
          <p:cNvSpPr>
            <a:spLocks noGrp="1"/>
          </p:cNvSpPr>
          <p:nvPr>
            <p:ph type="title"/>
          </p:nvPr>
        </p:nvSpPr>
        <p:spPr>
          <a:xfrm>
            <a:off x="644083" y="692696"/>
            <a:ext cx="8229600" cy="1143000"/>
          </a:xfrm>
        </p:spPr>
        <p:txBody>
          <a:bodyPr>
            <a:normAutofit fontScale="90000"/>
          </a:bodyPr>
          <a:lstStyle/>
          <a:p>
            <a:r>
              <a:rPr lang="ru-RU" sz="3600" b="1" dirty="0">
                <a:solidFill>
                  <a:srgbClr val="00B050"/>
                </a:solidFill>
              </a:rPr>
              <a:t>Сидорков Семен Матвеевич, </a:t>
            </a:r>
            <a:br>
              <a:rPr lang="ru-RU" sz="3600" b="1" dirty="0">
                <a:solidFill>
                  <a:srgbClr val="00B050"/>
                </a:solidFill>
              </a:rPr>
            </a:br>
            <a:r>
              <a:rPr lang="ru-RU" sz="3600" b="1" dirty="0">
                <a:solidFill>
                  <a:srgbClr val="00B050"/>
                </a:solidFill>
              </a:rPr>
              <a:t>Герой Советского Союза</a:t>
            </a:r>
            <a:endParaRPr lang="ru-RU" sz="3600" dirty="0">
              <a:solidFill>
                <a:srgbClr val="00B050"/>
              </a:solidFill>
            </a:endParaRPr>
          </a:p>
        </p:txBody>
      </p:sp>
      <p:sp>
        <p:nvSpPr>
          <p:cNvPr id="4" name="Объект 3">
            <a:extLst>
              <a:ext uri="{FF2B5EF4-FFF2-40B4-BE49-F238E27FC236}">
                <a16:creationId xmlns:a16="http://schemas.microsoft.com/office/drawing/2014/main" id="{9967577B-0FE1-4DFD-A132-8351C9AEE63E}"/>
              </a:ext>
            </a:extLst>
          </p:cNvPr>
          <p:cNvSpPr>
            <a:spLocks noGrp="1"/>
          </p:cNvSpPr>
          <p:nvPr>
            <p:ph sz="half" idx="2"/>
          </p:nvPr>
        </p:nvSpPr>
        <p:spPr>
          <a:xfrm>
            <a:off x="4211960" y="2025358"/>
            <a:ext cx="4686672" cy="4525963"/>
          </a:xfrm>
        </p:spPr>
        <p:txBody>
          <a:bodyPr>
            <a:normAutofit lnSpcReduction="10000"/>
          </a:bodyPr>
          <a:lstStyle/>
          <a:p>
            <a:pPr marL="0" indent="0" algn="ctr">
              <a:buNone/>
            </a:pPr>
            <a:r>
              <a:rPr lang="ru-RU" sz="1200" dirty="0"/>
              <a:t>Родился в 1908 году в селе Городище Болховского района. Своих родителей он лишился в раннем детстве, семья была большая – 8 человек. </a:t>
            </a:r>
          </a:p>
          <a:p>
            <a:pPr marL="0" indent="0" algn="ctr">
              <a:buNone/>
            </a:pPr>
            <a:r>
              <a:rPr lang="ru-RU" sz="1200" dirty="0"/>
              <a:t>2 сентября 1943 года войска Центрального фронта под командованием генерала армии К.К. </a:t>
            </a:r>
            <a:r>
              <a:rPr lang="ru-RU" sz="1200" dirty="0" err="1"/>
              <a:t>Рокосовского</a:t>
            </a:r>
            <a:r>
              <a:rPr lang="ru-RU" sz="1200" dirty="0"/>
              <a:t> приступили к форсированию реки Днепр в устье Припяти. В этих боях принимала участие 12-я гвардейская стрелковая дивизия 61 армии. 26 сентября у деревни Сидоровка при отражении танковой контратаки противника с открытой огневой позиции орудийный расчет под командованием гвардии младшего сержанта Семена Матвеевича Сидоркова прямой наводкой подбили танк, две бронемашины, автомашину с боеприпасами. Артиллеристы уничтожили 30 немецких автоматчиков, следовавших за танками. Отражение контратаки противника на одном из важных участков фронта способствовало дальнейшему продвижению наших войск. Наш земляк показал себя с самой лучшей стороны – смелым, находчивым, бесстрашным.</a:t>
            </a:r>
          </a:p>
          <a:p>
            <a:pPr marL="0" indent="0" algn="ctr">
              <a:buNone/>
            </a:pPr>
            <a:endParaRPr lang="ru-RU" sz="1200" dirty="0"/>
          </a:p>
          <a:p>
            <a:pPr marL="0" indent="0" algn="ctr">
              <a:buNone/>
            </a:pPr>
            <a:r>
              <a:rPr lang="ru-RU" sz="1200" dirty="0"/>
              <a:t>29 сентября 1943 года на подручных материалах первым форсировал реку Днепр, где своим орудием подавил несколько огневых точек противника, мешавших нашим подразделениям форсировать реку. Отражая яростные контратаки противника, обеспечил захват плацдарма на правом берегу реки Днепр. 15 января 1944 года последовал Указ Президиума Верховного Совета СССР о присвоении гвардии младшему сержанту Сидоркову Семену Матвеевичу звания Героя Советского Союза. </a:t>
            </a:r>
          </a:p>
        </p:txBody>
      </p:sp>
      <p:pic>
        <p:nvPicPr>
          <p:cNvPr id="3074" name="Picture 2">
            <a:extLst>
              <a:ext uri="{FF2B5EF4-FFF2-40B4-BE49-F238E27FC236}">
                <a16:creationId xmlns:a16="http://schemas.microsoft.com/office/drawing/2014/main" id="{411EA68E-7057-4FE2-8308-A6DD8F8B63D9}"/>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28261" y="2025358"/>
            <a:ext cx="3079643" cy="432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27780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81BFE8-9927-496D-B138-2B5AE11CECD3}"/>
              </a:ext>
            </a:extLst>
          </p:cNvPr>
          <p:cNvSpPr>
            <a:spLocks noGrp="1"/>
          </p:cNvSpPr>
          <p:nvPr>
            <p:ph type="title"/>
          </p:nvPr>
        </p:nvSpPr>
        <p:spPr>
          <a:xfrm>
            <a:off x="533402" y="690263"/>
            <a:ext cx="8229600" cy="1143000"/>
          </a:xfrm>
        </p:spPr>
        <p:txBody>
          <a:bodyPr>
            <a:normAutofit fontScale="90000"/>
          </a:bodyPr>
          <a:lstStyle/>
          <a:p>
            <a:r>
              <a:rPr lang="ru-RU" sz="3600" b="1" dirty="0">
                <a:solidFill>
                  <a:srgbClr val="00B050"/>
                </a:solidFill>
              </a:rPr>
              <a:t>Степин Василий Иванович, </a:t>
            </a:r>
            <a:br>
              <a:rPr lang="ru-RU" sz="3600" b="1" dirty="0">
                <a:solidFill>
                  <a:srgbClr val="00B050"/>
                </a:solidFill>
              </a:rPr>
            </a:br>
            <a:r>
              <a:rPr lang="ru-RU" sz="3600" b="1" dirty="0">
                <a:solidFill>
                  <a:srgbClr val="00B050"/>
                </a:solidFill>
              </a:rPr>
              <a:t>Герой Советского Союза</a:t>
            </a:r>
            <a:endParaRPr lang="ru-RU" sz="3600" dirty="0">
              <a:solidFill>
                <a:srgbClr val="00B050"/>
              </a:solidFill>
            </a:endParaRPr>
          </a:p>
        </p:txBody>
      </p:sp>
      <p:sp>
        <p:nvSpPr>
          <p:cNvPr id="3" name="Объект 2">
            <a:extLst>
              <a:ext uri="{FF2B5EF4-FFF2-40B4-BE49-F238E27FC236}">
                <a16:creationId xmlns:a16="http://schemas.microsoft.com/office/drawing/2014/main" id="{010DC63B-DC54-4AED-A9EB-42D0E8B09590}"/>
              </a:ext>
            </a:extLst>
          </p:cNvPr>
          <p:cNvSpPr>
            <a:spLocks noGrp="1"/>
          </p:cNvSpPr>
          <p:nvPr>
            <p:ph sz="half" idx="1"/>
          </p:nvPr>
        </p:nvSpPr>
        <p:spPr>
          <a:xfrm>
            <a:off x="457198" y="1833263"/>
            <a:ext cx="4546849" cy="4525963"/>
          </a:xfrm>
        </p:spPr>
        <p:txBody>
          <a:bodyPr>
            <a:normAutofit fontScale="92500" lnSpcReduction="20000"/>
          </a:bodyPr>
          <a:lstStyle/>
          <a:p>
            <a:pPr marL="0" indent="0" algn="ctr">
              <a:buNone/>
            </a:pPr>
            <a:r>
              <a:rPr lang="ru-RU" sz="1200" dirty="0"/>
              <a:t>Родился в 1913 году в селе </a:t>
            </a:r>
            <a:r>
              <a:rPr lang="ru-RU" sz="1200" dirty="0" err="1"/>
              <a:t>Злынь</a:t>
            </a:r>
            <a:r>
              <a:rPr lang="ru-RU" sz="1200" dirty="0"/>
              <a:t> Болховского района. </a:t>
            </a:r>
          </a:p>
          <a:p>
            <a:pPr marL="0" indent="0" algn="ctr">
              <a:buNone/>
            </a:pPr>
            <a:r>
              <a:rPr lang="ru-RU" sz="1200" dirty="0"/>
              <a:t>в Великой Отечественной войне с 1941 года – командир стрелкового полка на Западном, Северо-Западном, Центральном, Белорусском, 1-Украинском фронтах. </a:t>
            </a:r>
          </a:p>
          <a:p>
            <a:pPr marL="0" indent="0" algn="ctr">
              <a:buNone/>
            </a:pPr>
            <a:r>
              <a:rPr lang="ru-RU" sz="1200" dirty="0"/>
              <a:t>В мае 1944 года Василий Иванович Степин принял полк и делал все для того, чтобы укрепить его боеспособность. Бои, развернувшиеся на реке Западный Буг, были тяжелыми. Полк нес потери. В самых опасных участках боя появлялась знакомая всем фигура командира. Теплым словом, а главное, примером выдержки и выносливости он поднимал дух бойцов. Полк успешно выполнил все боевые задания командования. Солдаты и офицеры показали беспримерную храбрость.</a:t>
            </a:r>
          </a:p>
          <a:p>
            <a:pPr marL="0" indent="0" algn="ctr">
              <a:buNone/>
            </a:pPr>
            <a:endParaRPr lang="ru-RU" sz="1200" dirty="0"/>
          </a:p>
          <a:p>
            <a:pPr marL="0" indent="0" algn="ctr">
              <a:buNone/>
            </a:pPr>
            <a:r>
              <a:rPr lang="ru-RU" sz="1200" dirty="0"/>
              <a:t>В 1945 году шли наступательные бои на западном берегу Одера. Полк Степина пошел в атаку, сокрушающим ударом разгромил противника. Преследуя гитлеровцев, батальоны полка вышли к автостраде Бреслау-Берлин и прикрыли фланг наступающего корпуса. Но противник стремился вклиниться встык наших частей и выйти к переправам через Одер. С этой целью он бросил свыше шестидесяти танков, большие силы пехоты, поддерживаемые авиацией. Враг стремился окружить и разгромить полк. Но даже численно превосходящие силы противника не смогли это сделать. Враг был отброшен от города, а затем разбит. В наступательных операциях в феврале 1945 года в боях под Бреслау, воины полка под командованием Василия Ивановича Степина, действуя на главном направлении удара, первыми ворвались в город и завязали уличные бои. Находясь в момент наступления в боевых порядках 3-го стрелкового батальона, Василий Иванович Степин погиб на поле боя смертью героя. Звание героя Советского союза присвоено посмертно 27 июня 1945 года. Награжден тремя орденами Красного Знамени, медалью «За отвагу».</a:t>
            </a:r>
          </a:p>
        </p:txBody>
      </p:sp>
      <p:pic>
        <p:nvPicPr>
          <p:cNvPr id="4098" name="Picture 2">
            <a:extLst>
              <a:ext uri="{FF2B5EF4-FFF2-40B4-BE49-F238E27FC236}">
                <a16:creationId xmlns:a16="http://schemas.microsoft.com/office/drawing/2014/main" id="{6B067163-5836-4F89-BDA2-7BDE912C4DA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292080" y="1833263"/>
            <a:ext cx="2880320" cy="4800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5772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rrowheads="1"/>
          </p:cNvSpPr>
          <p:nvPr>
            <p:ph type="title"/>
          </p:nvPr>
        </p:nvSpPr>
        <p:spPr>
          <a:xfrm>
            <a:off x="827584" y="457200"/>
            <a:ext cx="8229600" cy="1143000"/>
          </a:xfrm>
        </p:spPr>
        <p:txBody>
          <a:bodyPr/>
          <a:lstStyle/>
          <a:p>
            <a:pPr eaLnBrk="1" hangingPunct="1">
              <a:defRPr/>
            </a:pPr>
            <a:r>
              <a:rPr lang="ru-RU" b="1" dirty="0">
                <a:solidFill>
                  <a:srgbClr val="FF0000"/>
                </a:solidFill>
              </a:rPr>
              <a:t>Орловское подполье</a:t>
            </a:r>
          </a:p>
        </p:txBody>
      </p:sp>
      <p:pic>
        <p:nvPicPr>
          <p:cNvPr id="22532" name="Picture 4" descr="history6"/>
          <p:cNvPicPr>
            <a:picLocks noChangeAspect="1" noChangeArrowheads="1"/>
          </p:cNvPicPr>
          <p:nvPr/>
        </p:nvPicPr>
        <p:blipFill rotWithShape="1">
          <a:blip r:embed="rId3"/>
          <a:srcRect l="69073" t="1503" r="2317" b="29770"/>
          <a:stretch/>
        </p:blipFill>
        <p:spPr bwMode="auto">
          <a:xfrm>
            <a:off x="6265015" y="1792130"/>
            <a:ext cx="2376264" cy="28803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314" name="Picture 2">
            <a:extLst>
              <a:ext uri="{FF2B5EF4-FFF2-40B4-BE49-F238E27FC236}">
                <a16:creationId xmlns:a16="http://schemas.microsoft.com/office/drawing/2014/main" id="{E9C1DA6A-4517-4831-8404-F8F7AED30F88}"/>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71687" y="1655150"/>
            <a:ext cx="2135410" cy="28803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316" name="Picture 4">
            <a:extLst>
              <a:ext uri="{FF2B5EF4-FFF2-40B4-BE49-F238E27FC236}">
                <a16:creationId xmlns:a16="http://schemas.microsoft.com/office/drawing/2014/main" id="{DE0E1766-66DF-4BF7-81FB-BF726C31A91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25781"/>
          <a:stretch/>
        </p:blipFill>
        <p:spPr bwMode="auto">
          <a:xfrm>
            <a:off x="3011558" y="2494316"/>
            <a:ext cx="2978222" cy="34535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AE33E0D8-7477-4E8D-9D7B-CB241821DD8F}"/>
              </a:ext>
            </a:extLst>
          </p:cNvPr>
          <p:cNvSpPr txBox="1"/>
          <p:nvPr/>
        </p:nvSpPr>
        <p:spPr>
          <a:xfrm>
            <a:off x="154827" y="4720136"/>
            <a:ext cx="2664296" cy="369332"/>
          </a:xfrm>
          <a:prstGeom prst="rect">
            <a:avLst/>
          </a:prstGeom>
          <a:noFill/>
        </p:spPr>
        <p:txBody>
          <a:bodyPr wrap="square" rtlCol="0">
            <a:spAutoFit/>
          </a:bodyPr>
          <a:lstStyle/>
          <a:p>
            <a:pPr algn="ctr"/>
            <a:r>
              <a:rPr lang="ru-RU" b="1" dirty="0"/>
              <a:t>Нина</a:t>
            </a:r>
            <a:r>
              <a:rPr lang="ru-RU" dirty="0"/>
              <a:t> </a:t>
            </a:r>
            <a:r>
              <a:rPr lang="ru-RU" b="1" dirty="0"/>
              <a:t>Алексеева</a:t>
            </a:r>
          </a:p>
        </p:txBody>
      </p:sp>
      <p:sp>
        <p:nvSpPr>
          <p:cNvPr id="9" name="TextBox 8">
            <a:extLst>
              <a:ext uri="{FF2B5EF4-FFF2-40B4-BE49-F238E27FC236}">
                <a16:creationId xmlns:a16="http://schemas.microsoft.com/office/drawing/2014/main" id="{F75F1940-052F-49BF-A14E-597DC98606BA}"/>
              </a:ext>
            </a:extLst>
          </p:cNvPr>
          <p:cNvSpPr txBox="1"/>
          <p:nvPr/>
        </p:nvSpPr>
        <p:spPr>
          <a:xfrm>
            <a:off x="3106646" y="6098569"/>
            <a:ext cx="2664296" cy="369332"/>
          </a:xfrm>
          <a:prstGeom prst="rect">
            <a:avLst/>
          </a:prstGeom>
          <a:noFill/>
        </p:spPr>
        <p:txBody>
          <a:bodyPr wrap="square" rtlCol="0">
            <a:spAutoFit/>
          </a:bodyPr>
          <a:lstStyle/>
          <a:p>
            <a:pPr algn="ctr"/>
            <a:r>
              <a:rPr lang="ru-RU" b="1" dirty="0"/>
              <a:t>Владимир Сечкин</a:t>
            </a:r>
          </a:p>
        </p:txBody>
      </p:sp>
      <p:sp>
        <p:nvSpPr>
          <p:cNvPr id="10" name="TextBox 9">
            <a:extLst>
              <a:ext uri="{FF2B5EF4-FFF2-40B4-BE49-F238E27FC236}">
                <a16:creationId xmlns:a16="http://schemas.microsoft.com/office/drawing/2014/main" id="{25637EF0-8605-4CC6-9CAD-AD3421EECD16}"/>
              </a:ext>
            </a:extLst>
          </p:cNvPr>
          <p:cNvSpPr txBox="1"/>
          <p:nvPr/>
        </p:nvSpPr>
        <p:spPr>
          <a:xfrm>
            <a:off x="6182215" y="4864380"/>
            <a:ext cx="2664296" cy="369332"/>
          </a:xfrm>
          <a:prstGeom prst="rect">
            <a:avLst/>
          </a:prstGeom>
          <a:noFill/>
        </p:spPr>
        <p:txBody>
          <a:bodyPr wrap="square" rtlCol="0">
            <a:spAutoFit/>
          </a:bodyPr>
          <a:lstStyle/>
          <a:p>
            <a:pPr algn="ctr"/>
            <a:r>
              <a:rPr lang="ru-RU" b="1" dirty="0"/>
              <a:t>Евгений</a:t>
            </a:r>
            <a:r>
              <a:rPr lang="ru-RU" dirty="0"/>
              <a:t> </a:t>
            </a:r>
            <a:r>
              <a:rPr lang="ru-RU" b="1" dirty="0"/>
              <a:t>Цыганков</a:t>
            </a: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87042"/>
                                        </p:tgtEl>
                                        <p:attrNameLst>
                                          <p:attrName>style.visibility</p:attrName>
                                        </p:attrNameLst>
                                      </p:cBhvr>
                                      <p:to>
                                        <p:strVal val="visible"/>
                                      </p:to>
                                    </p:set>
                                    <p:anim calcmode="lin" valueType="num">
                                      <p:cBhvr>
                                        <p:cTn id="7" dur="1000" fill="hold"/>
                                        <p:tgtEl>
                                          <p:spTgt spid="87042"/>
                                        </p:tgtEl>
                                        <p:attrNameLst>
                                          <p:attrName>ppt_w</p:attrName>
                                        </p:attrNameLst>
                                      </p:cBhvr>
                                      <p:tavLst>
                                        <p:tav tm="0">
                                          <p:val>
                                            <p:fltVal val="0"/>
                                          </p:val>
                                        </p:tav>
                                        <p:tav tm="100000">
                                          <p:val>
                                            <p:strVal val="#ppt_w"/>
                                          </p:val>
                                        </p:tav>
                                      </p:tavLst>
                                    </p:anim>
                                    <p:anim calcmode="lin" valueType="num">
                                      <p:cBhvr>
                                        <p:cTn id="8" dur="1000" fill="hold"/>
                                        <p:tgtEl>
                                          <p:spTgt spid="87042"/>
                                        </p:tgtEl>
                                        <p:attrNameLst>
                                          <p:attrName>ppt_h</p:attrName>
                                        </p:attrNameLst>
                                      </p:cBhvr>
                                      <p:tavLst>
                                        <p:tav tm="0">
                                          <p:val>
                                            <p:fltVal val="0"/>
                                          </p:val>
                                        </p:tav>
                                        <p:tav tm="100000">
                                          <p:val>
                                            <p:strVal val="#ppt_h"/>
                                          </p:val>
                                        </p:tav>
                                      </p:tavLst>
                                    </p:anim>
                                    <p:animEffect transition="in" filter="fade">
                                      <p:cBhvr>
                                        <p:cTn id="9" dur="1000"/>
                                        <p:tgtEl>
                                          <p:spTgt spid="87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5A58A414-6424-4A1C-A927-99F268D33C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1326194"/>
            <a:ext cx="3028950" cy="5324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7826" name="Rectangle 2"/>
          <p:cNvSpPr>
            <a:spLocks noGrp="1" noRot="1" noChangeArrowheads="1"/>
          </p:cNvSpPr>
          <p:nvPr>
            <p:ph type="title"/>
          </p:nvPr>
        </p:nvSpPr>
        <p:spPr>
          <a:xfrm>
            <a:off x="827584" y="707699"/>
            <a:ext cx="8229600" cy="1143000"/>
          </a:xfrm>
        </p:spPr>
        <p:txBody>
          <a:bodyPr/>
          <a:lstStyle/>
          <a:p>
            <a:pPr eaLnBrk="1" hangingPunct="1">
              <a:defRPr/>
            </a:pPr>
            <a:r>
              <a:rPr lang="ru-RU" b="1" dirty="0">
                <a:solidFill>
                  <a:srgbClr val="FF0000"/>
                </a:solidFill>
              </a:rPr>
              <a:t>Орловское</a:t>
            </a:r>
            <a:r>
              <a:rPr lang="ru-RU" dirty="0">
                <a:solidFill>
                  <a:srgbClr val="FF0000"/>
                </a:solidFill>
              </a:rPr>
              <a:t> </a:t>
            </a:r>
            <a:r>
              <a:rPr lang="ru-RU" b="1" dirty="0">
                <a:solidFill>
                  <a:srgbClr val="FF0000"/>
                </a:solidFill>
              </a:rPr>
              <a:t>подполье</a:t>
            </a:r>
          </a:p>
        </p:txBody>
      </p:sp>
      <p:sp>
        <p:nvSpPr>
          <p:cNvPr id="77827" name="Rectangle 3"/>
          <p:cNvSpPr>
            <a:spLocks noGrp="1" noChangeArrowheads="1"/>
          </p:cNvSpPr>
          <p:nvPr>
            <p:ph idx="1"/>
          </p:nvPr>
        </p:nvSpPr>
        <p:spPr/>
        <p:txBody>
          <a:bodyPr/>
          <a:lstStyle/>
          <a:p>
            <a:pPr marL="0" indent="0" algn="ctr" eaLnBrk="1" hangingPunct="1">
              <a:buNone/>
              <a:defRPr/>
            </a:pPr>
            <a:endParaRPr lang="ru-RU" b="1"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77826"/>
                                        </p:tgtEl>
                                        <p:attrNameLst>
                                          <p:attrName>style.visibility</p:attrName>
                                        </p:attrNameLst>
                                      </p:cBhvr>
                                      <p:to>
                                        <p:strVal val="visible"/>
                                      </p:to>
                                    </p:set>
                                    <p:anim calcmode="lin" valueType="num">
                                      <p:cBhvr>
                                        <p:cTn id="7" dur="1000" fill="hold"/>
                                        <p:tgtEl>
                                          <p:spTgt spid="77826"/>
                                        </p:tgtEl>
                                        <p:attrNameLst>
                                          <p:attrName>ppt_w</p:attrName>
                                        </p:attrNameLst>
                                      </p:cBhvr>
                                      <p:tavLst>
                                        <p:tav tm="0">
                                          <p:val>
                                            <p:fltVal val="0"/>
                                          </p:val>
                                        </p:tav>
                                        <p:tav tm="100000">
                                          <p:val>
                                            <p:strVal val="#ppt_w"/>
                                          </p:val>
                                        </p:tav>
                                      </p:tavLst>
                                    </p:anim>
                                    <p:anim calcmode="lin" valueType="num">
                                      <p:cBhvr>
                                        <p:cTn id="8" dur="1000" fill="hold"/>
                                        <p:tgtEl>
                                          <p:spTgt spid="77826"/>
                                        </p:tgtEl>
                                        <p:attrNameLst>
                                          <p:attrName>ppt_h</p:attrName>
                                        </p:attrNameLst>
                                      </p:cBhvr>
                                      <p:tavLst>
                                        <p:tav tm="0">
                                          <p:val>
                                            <p:fltVal val="0"/>
                                          </p:val>
                                        </p:tav>
                                        <p:tav tm="100000">
                                          <p:val>
                                            <p:strVal val="#ppt_h"/>
                                          </p:val>
                                        </p:tav>
                                      </p:tavLst>
                                    </p:anim>
                                    <p:animEffect transition="in" filter="fade">
                                      <p:cBhvr>
                                        <p:cTn id="9" dur="10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A090361-AFFC-4E7F-8808-DC46C6A31223}"/>
              </a:ext>
            </a:extLst>
          </p:cNvPr>
          <p:cNvSpPr>
            <a:spLocks noGrp="1"/>
          </p:cNvSpPr>
          <p:nvPr>
            <p:ph type="title"/>
          </p:nvPr>
        </p:nvSpPr>
        <p:spPr/>
        <p:txBody>
          <a:bodyPr/>
          <a:lstStyle/>
          <a:p>
            <a:endParaRPr lang="ru-RU"/>
          </a:p>
        </p:txBody>
      </p:sp>
      <p:pic>
        <p:nvPicPr>
          <p:cNvPr id="22530" name="Picture 2">
            <a:extLst>
              <a:ext uri="{FF2B5EF4-FFF2-40B4-BE49-F238E27FC236}">
                <a16:creationId xmlns:a16="http://schemas.microsoft.com/office/drawing/2014/main" id="{31FB228F-96C8-4EDD-A2D5-F434BA86761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95420"/>
            <a:ext cx="8363272" cy="5422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77729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291890A-10DC-48DD-9848-82712C20E2DE}"/>
              </a:ext>
            </a:extLst>
          </p:cNvPr>
          <p:cNvSpPr>
            <a:spLocks noGrp="1"/>
          </p:cNvSpPr>
          <p:nvPr>
            <p:ph type="title"/>
          </p:nvPr>
        </p:nvSpPr>
        <p:spPr/>
        <p:txBody>
          <a:bodyPr/>
          <a:lstStyle/>
          <a:p>
            <a:endParaRPr lang="ru-RU"/>
          </a:p>
        </p:txBody>
      </p:sp>
      <p:pic>
        <p:nvPicPr>
          <p:cNvPr id="23554" name="Picture 2">
            <a:extLst>
              <a:ext uri="{FF2B5EF4-FFF2-40B4-BE49-F238E27FC236}">
                <a16:creationId xmlns:a16="http://schemas.microsoft.com/office/drawing/2014/main" id="{24B8449F-E8F5-4152-8265-92A6A614213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1340768"/>
            <a:ext cx="8783518" cy="4999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88376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6" name="Picture 10">
            <a:extLst>
              <a:ext uri="{FF2B5EF4-FFF2-40B4-BE49-F238E27FC236}">
                <a16:creationId xmlns:a16="http://schemas.microsoft.com/office/drawing/2014/main" id="{74460858-A495-4E5B-A0EE-9CD6C73171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0688"/>
            <a:ext cx="9144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6064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065A775-178E-43A4-B3F6-1F0F5873C433}"/>
              </a:ext>
            </a:extLst>
          </p:cNvPr>
          <p:cNvSpPr>
            <a:spLocks noGrp="1"/>
          </p:cNvSpPr>
          <p:nvPr>
            <p:ph type="title"/>
          </p:nvPr>
        </p:nvSpPr>
        <p:spPr>
          <a:xfrm>
            <a:off x="606264" y="620688"/>
            <a:ext cx="8229600" cy="1143000"/>
          </a:xfrm>
        </p:spPr>
        <p:txBody>
          <a:bodyPr/>
          <a:lstStyle/>
          <a:p>
            <a:r>
              <a:rPr lang="ru-RU" b="1" dirty="0">
                <a:solidFill>
                  <a:srgbClr val="FF0000"/>
                </a:solidFill>
              </a:rPr>
              <a:t>БЕССМЕРТНЫЙ ПОЛК</a:t>
            </a:r>
          </a:p>
        </p:txBody>
      </p:sp>
      <p:pic>
        <p:nvPicPr>
          <p:cNvPr id="4" name="Объект 3">
            <a:extLst>
              <a:ext uri="{FF2B5EF4-FFF2-40B4-BE49-F238E27FC236}">
                <a16:creationId xmlns:a16="http://schemas.microsoft.com/office/drawing/2014/main" id="{CB5CF5CD-F4A0-4206-9784-36739F01CAB7}"/>
              </a:ext>
            </a:extLst>
          </p:cNvPr>
          <p:cNvPicPr>
            <a:picLocks noGrp="1" noChangeAspect="1"/>
          </p:cNvPicPr>
          <p:nvPr>
            <p:ph idx="1"/>
          </p:nvPr>
        </p:nvPicPr>
        <p:blipFill>
          <a:blip r:embed="rId2"/>
          <a:stretch>
            <a:fillRect/>
          </a:stretch>
        </p:blipFill>
        <p:spPr>
          <a:xfrm>
            <a:off x="1115616" y="1556792"/>
            <a:ext cx="7210896" cy="4807264"/>
          </a:xfrm>
          <a:prstGeom prst="rect">
            <a:avLst/>
          </a:prstGeom>
        </p:spPr>
      </p:pic>
    </p:spTree>
    <p:extLst>
      <p:ext uri="{BB962C8B-B14F-4D97-AF65-F5344CB8AC3E}">
        <p14:creationId xmlns:p14="http://schemas.microsoft.com/office/powerpoint/2010/main" val="3140126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a:extLst>
              <a:ext uri="{FF2B5EF4-FFF2-40B4-BE49-F238E27FC236}">
                <a16:creationId xmlns:a16="http://schemas.microsoft.com/office/drawing/2014/main" id="{595A7E10-9EE1-4472-AACC-6278D04D46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7426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B00CD3F1-DB52-4F1C-8A8B-E593138BF2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4704"/>
            <a:ext cx="9144000" cy="6010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76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a:extLst>
              <a:ext uri="{FF2B5EF4-FFF2-40B4-BE49-F238E27FC236}">
                <a16:creationId xmlns:a16="http://schemas.microsoft.com/office/drawing/2014/main" id="{36F932EE-DED8-4379-AFC5-0E90551665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4" y="1484784"/>
            <a:ext cx="9144000" cy="5138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9231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14E435C-2676-4B8E-846B-C90B6540E8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980728"/>
            <a:ext cx="7740352" cy="5805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2343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BCDEB839-F0B0-42C7-8898-9FF1D2FE7F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37" y="1340768"/>
            <a:ext cx="8010525"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69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058A4A1-8EAB-4712-9494-8BAEEAE03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859836"/>
            <a:ext cx="5148399" cy="5289451"/>
          </a:xfrm>
          <a:prstGeom prst="rect">
            <a:avLst/>
          </a:prstGeom>
          <a:noFill/>
          <a:extLst>
            <a:ext uri="{909E8E84-426E-40DD-AFC4-6F175D3DCCD1}">
              <a14:hiddenFill xmlns:a14="http://schemas.microsoft.com/office/drawing/2010/main">
                <a:solidFill>
                  <a:srgbClr val="FFFFFF"/>
                </a:solidFill>
              </a14:hiddenFill>
            </a:ext>
          </a:extLst>
        </p:spPr>
      </p:pic>
      <p:sp>
        <p:nvSpPr>
          <p:cNvPr id="65538" name="Rectangle 2"/>
          <p:cNvSpPr>
            <a:spLocks noGrp="1" noRot="1" noChangeArrowheads="1"/>
          </p:cNvSpPr>
          <p:nvPr>
            <p:ph type="title"/>
          </p:nvPr>
        </p:nvSpPr>
        <p:spPr>
          <a:xfrm>
            <a:off x="880674" y="3284984"/>
            <a:ext cx="8210569" cy="1609038"/>
          </a:xfrm>
        </p:spPr>
        <p:txBody>
          <a:bodyPr>
            <a:normAutofit fontScale="90000"/>
          </a:bodyPr>
          <a:lstStyle/>
          <a:p>
            <a:pPr algn="ctr" eaLnBrk="1" hangingPunct="1">
              <a:defRPr/>
            </a:pPr>
            <a:br>
              <a:rPr lang="ru-RU" sz="4000" b="0" dirty="0">
                <a:solidFill>
                  <a:srgbClr val="333300"/>
                </a:solidFill>
              </a:rPr>
            </a:br>
            <a:br>
              <a:rPr lang="ru-RU" sz="4000" b="0" dirty="0">
                <a:solidFill>
                  <a:srgbClr val="333300"/>
                </a:solidFill>
              </a:rPr>
            </a:br>
            <a:br>
              <a:rPr lang="ru-RU" sz="4000" b="0" dirty="0">
                <a:solidFill>
                  <a:srgbClr val="333300"/>
                </a:solidFill>
              </a:rPr>
            </a:br>
            <a:br>
              <a:rPr lang="ru-RU" sz="4000" b="0" dirty="0">
                <a:solidFill>
                  <a:srgbClr val="333300"/>
                </a:solidFill>
              </a:rPr>
            </a:br>
            <a:br>
              <a:rPr lang="ru-RU" sz="4000" b="0" dirty="0">
                <a:solidFill>
                  <a:srgbClr val="333300"/>
                </a:solidFill>
              </a:rPr>
            </a:br>
            <a:br>
              <a:rPr lang="ru-RU" sz="4000" b="0" dirty="0">
                <a:solidFill>
                  <a:srgbClr val="333300"/>
                </a:solidFill>
              </a:rPr>
            </a:br>
            <a:r>
              <a:rPr lang="ru-RU" sz="4000" b="1" dirty="0">
                <a:solidFill>
                  <a:srgbClr val="C00000"/>
                </a:solidFill>
              </a:rPr>
              <a:t>«Сороковые, роковые, свинцовые, пороховые, война гуляет по России, </a:t>
            </a:r>
            <a:br>
              <a:rPr lang="ru-RU" sz="4000" b="1" dirty="0">
                <a:solidFill>
                  <a:srgbClr val="C00000"/>
                </a:solidFill>
              </a:rPr>
            </a:br>
            <a:r>
              <a:rPr lang="ru-RU" sz="4000" b="1" dirty="0">
                <a:solidFill>
                  <a:srgbClr val="C00000"/>
                </a:solidFill>
              </a:rPr>
              <a:t>а мы такие молодые»</a:t>
            </a:r>
          </a:p>
        </p:txBody>
      </p:sp>
    </p:spTree>
  </p:cSld>
  <p:clrMapOvr>
    <a:masterClrMapping/>
  </p:clrMapOvr>
  <p:transition spd="med">
    <p:wheel spokes="1"/>
  </p:transition>
</p:sld>
</file>

<file path=ppt/theme/theme1.xml><?xml version="1.0" encoding="utf-8"?>
<a:theme xmlns:a="http://schemas.openxmlformats.org/drawingml/2006/main" name="Тема Office">
  <a:themeElements>
    <a:clrScheme name="Другая 7">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7A0000"/>
      </a:hlink>
      <a:folHlink>
        <a:srgbClr val="FAC08F"/>
      </a:folHlink>
    </a:clrScheme>
    <a:fontScheme name="Другая 1">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175</TotalTime>
  <Words>2634</Words>
  <Application>Microsoft Office PowerPoint</Application>
  <PresentationFormat>Экран (4:3)</PresentationFormat>
  <Paragraphs>127</Paragraphs>
  <Slides>39</Slides>
  <Notes>21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39</vt:i4>
      </vt:variant>
    </vt:vector>
  </HeadingPairs>
  <TitlesOfParts>
    <vt:vector size="47" baseType="lpstr">
      <vt:lpstr>Arial</vt:lpstr>
      <vt:lpstr>Calibri</vt:lpstr>
      <vt:lpstr>Franklin Gothic Heavy</vt:lpstr>
      <vt:lpstr>Georgia</vt:lpstr>
      <vt:lpstr>Script MT Bold</vt:lpstr>
      <vt:lpstr>Times New Roman</vt:lpstr>
      <vt:lpstr>Wingdings</vt:lpstr>
      <vt:lpstr>Тема Office</vt:lpstr>
      <vt:lpstr>КЛАССНЫЙ ЧАС «Молодые герои  Великой Отечественной войны…»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«Сороковые, роковые, свинцовые, пороховые, война гуляет по России,  а мы такие молодые»</vt:lpstr>
      <vt:lpstr>Летчик Михаил Жуков,  Герой Советского Союза</vt:lpstr>
      <vt:lpstr>Летчик Степан Здоровцев,  Герой Советского Союза</vt:lpstr>
      <vt:lpstr>Летчик Петр Харитонов,  Герой Советского Союза</vt:lpstr>
      <vt:lpstr>Партизанка Зоя Космодемьянская, Герой Советского Союза</vt:lpstr>
      <vt:lpstr>Разведчица Лиза Чайкина,  Герой Советского Союза</vt:lpstr>
      <vt:lpstr>Молодогвардейцы,  Герои Советского Союза</vt:lpstr>
      <vt:lpstr>Александр Матросов,  Герой Советского Союза</vt:lpstr>
      <vt:lpstr>Летчик Георгий  Паршин,  дважды Герой Советского Союза </vt:lpstr>
      <vt:lpstr>Артиллерист Николай Минаев, Герой Советского Союза</vt:lpstr>
      <vt:lpstr>Летчица Марина Чечнева, Герой Советского Союза</vt:lpstr>
      <vt:lpstr>Уроженец села Крутое Ливенского района партизан – подрывник Иван  Мартынов</vt:lpstr>
      <vt:lpstr>Боевая работа Мартынова</vt:lpstr>
      <vt:lpstr>Комсомолка Ольга Юркина</vt:lpstr>
      <vt:lpstr>Герои Болховской земли</vt:lpstr>
      <vt:lpstr>Безменов Василий Иванович, Герой Советского Союза</vt:lpstr>
      <vt:lpstr>Матвеев Николай Пантелеевич Герой Советского Союза</vt:lpstr>
      <vt:lpstr>Новосельцев Михаил Георгиевич Герой Советского Союза</vt:lpstr>
      <vt:lpstr>Аверьянов Иван Ильич,  Герой Советского Союза</vt:lpstr>
      <vt:lpstr>Балалуев Алексей Андреевич, Герой Советского Союза</vt:lpstr>
      <vt:lpstr>Естин Иван Сергеевич,  Герой Советского Союза</vt:lpstr>
      <vt:lpstr>Жучков Порфирий Иванович, Герой Советского Союза</vt:lpstr>
      <vt:lpstr>Игнашкин Гавриил Иванович, Герой Советского Союза</vt:lpstr>
      <vt:lpstr>Сидорков Семен Матвеевич,  Герой Советского Союза</vt:lpstr>
      <vt:lpstr>Степин Василий Иванович,  Герой Советского Союза</vt:lpstr>
      <vt:lpstr>Орловское подполье</vt:lpstr>
      <vt:lpstr>Орловское подполье</vt:lpstr>
      <vt:lpstr>Презентация PowerPoint</vt:lpstr>
      <vt:lpstr>Презентация PowerPoint</vt:lpstr>
      <vt:lpstr>Презентация PowerPoint</vt:lpstr>
      <vt:lpstr>БЕССМЕРТНЫЙ ПОЛК</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 МУЖЕСТВА «Память мне стучится в сердце»</dc:title>
  <dc:creator>Светлана</dc:creator>
  <cp:lastModifiedBy>Татьяна</cp:lastModifiedBy>
  <cp:revision>25</cp:revision>
  <dcterms:created xsi:type="dcterms:W3CDTF">2009-08-28T09:35:35Z</dcterms:created>
  <dcterms:modified xsi:type="dcterms:W3CDTF">2020-03-07T07:38:06Z</dcterms:modified>
</cp:coreProperties>
</file>