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70" r:id="rId4"/>
    <p:sldId id="272" r:id="rId5"/>
    <p:sldId id="273" r:id="rId6"/>
    <p:sldId id="274" r:id="rId7"/>
    <p:sldId id="271" r:id="rId8"/>
    <p:sldId id="275" r:id="rId9"/>
    <p:sldId id="276" r:id="rId10"/>
    <p:sldId id="278" r:id="rId11"/>
    <p:sldId id="279" r:id="rId12"/>
    <p:sldId id="280" r:id="rId13"/>
    <p:sldId id="281" r:id="rId14"/>
    <p:sldId id="282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6600CC"/>
    <a:srgbClr val="009900"/>
    <a:srgbClr val="008000"/>
    <a:srgbClr val="CCFFFF"/>
    <a:srgbClr val="FF3300"/>
    <a:srgbClr val="00FF00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287" autoAdjust="0"/>
  </p:normalViewPr>
  <p:slideViewPr>
    <p:cSldViewPr>
      <p:cViewPr varScale="1">
        <p:scale>
          <a:sx n="105" d="100"/>
          <a:sy n="105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5BAB1-A506-4D33-9270-92E58EA7A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7F4C2-F111-4158-97CB-852E3D42B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2B541-DA74-47C5-B9ED-C84A3C609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D7B59-C815-44D9-8660-7BA3923A4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14FEF-58E6-4E33-B238-A0F6FACB5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CB9FB-5E8D-4663-8C64-F44672F04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424D7-4733-4B1B-9F57-0B23064DA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52704-E5B7-4E2E-B529-0AD23519D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CAD1-4C71-459D-B190-FC4E51EBC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F86B6-C560-4225-AB40-2E43808F6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97737-9762-42CB-B3F7-B165396BF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DCD3-E7AA-40F3-897C-D4896B94F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612B93-B7B5-4567-AC37-3AC27AB55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571744"/>
            <a:ext cx="3295466" cy="3789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42852"/>
            <a:ext cx="4572008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572560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You laugh when somebody slips and falls on 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falling-from-couch-yellow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428736"/>
            <a:ext cx="3571900" cy="3571900"/>
          </a:xfrm>
          <a:prstGeom prst="rect">
            <a:avLst/>
          </a:prstGeom>
        </p:spPr>
      </p:pic>
      <p:pic>
        <p:nvPicPr>
          <p:cNvPr id="5" name="Рисунок 4" descr="упал.jpg"/>
          <p:cNvPicPr>
            <a:picLocks noChangeAspect="1"/>
          </p:cNvPicPr>
          <p:nvPr/>
        </p:nvPicPr>
        <p:blipFill>
          <a:blip r:embed="rId3"/>
          <a:srcRect l="13086" t="26562" r="14843" b="781"/>
          <a:stretch>
            <a:fillRect/>
          </a:stretch>
        </p:blipFill>
        <p:spPr>
          <a:xfrm>
            <a:off x="4500562" y="3286124"/>
            <a:ext cx="4429156" cy="3348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ткр дверь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857496"/>
            <a:ext cx="4200547" cy="377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58217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Open the door for others 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откр двер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500174"/>
            <a:ext cx="478788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58217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You share your things.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делитьс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214662"/>
            <a:ext cx="546164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делиться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57166"/>
            <a:ext cx="403641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58217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You say “goodbye” when you leave.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8" name="Рисунок 7" descr="прощани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143116"/>
            <a:ext cx="278608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прощание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860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прощание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138" y="3815558"/>
            <a:ext cx="3731862" cy="3042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14348" y="714356"/>
          <a:ext cx="7929618" cy="54387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461855"/>
                <a:gridCol w="3467763"/>
              </a:tblGrid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Спасибо большое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Excuse</a:t>
                      </a:r>
                      <a:r>
                        <a:rPr lang="ru-RU" sz="2400" b="1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400" b="1" dirty="0" err="1">
                          <a:latin typeface="Comic Sans MS" pitchFamily="66" charset="0"/>
                        </a:rPr>
                        <a:t>me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760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Извините меня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omic Sans MS" pitchFamily="66" charset="0"/>
                        </a:rPr>
                        <a:t>Thank you very much</a:t>
                      </a:r>
                      <a:endParaRPr lang="ru-RU" sz="2400" b="1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Пожалуйста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Sorry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Добрый день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Good</a:t>
                      </a:r>
                      <a:r>
                        <a:rPr lang="ru-RU" sz="2400" b="1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400" b="1" dirty="0" err="1">
                          <a:latin typeface="Comic Sans MS" pitchFamily="66" charset="0"/>
                        </a:rPr>
                        <a:t>afternoon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Привет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Good-evening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omic Sans MS" pitchFamily="66" charset="0"/>
                        </a:rPr>
                        <a:t>Как мило с вашей стороны</a:t>
                      </a:r>
                      <a:endParaRPr lang="ru-RU" sz="2400" b="1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Please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omic Sans MS" pitchFamily="66" charset="0"/>
                        </a:rPr>
                        <a:t>Простите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Hello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  <a:tr h="668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omic Sans MS" pitchFamily="66" charset="0"/>
                        </a:rPr>
                        <a:t>Добрый вечер</a:t>
                      </a:r>
                      <a:endParaRPr lang="ru-RU" sz="2400" b="1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0" marT="54610" marB="546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omic Sans MS" pitchFamily="66" charset="0"/>
                        </a:rPr>
                        <a:t>How</a:t>
                      </a:r>
                      <a:r>
                        <a:rPr lang="ru-RU" sz="2400" b="1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400" b="1" dirty="0" err="1">
                          <a:latin typeface="Comic Sans MS" pitchFamily="66" charset="0"/>
                        </a:rPr>
                        <a:t>kind</a:t>
                      </a:r>
                      <a:r>
                        <a:rPr lang="ru-RU" sz="2400" b="1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400" b="1" dirty="0" err="1">
                          <a:latin typeface="Comic Sans MS" pitchFamily="66" charset="0"/>
                        </a:rPr>
                        <a:t>of</a:t>
                      </a:r>
                      <a:r>
                        <a:rPr lang="ru-RU" sz="2400" b="1" dirty="0">
                          <a:latin typeface="Comic Sans MS" pitchFamily="66" charset="0"/>
                        </a:rPr>
                        <a:t> </a:t>
                      </a:r>
                      <a:r>
                        <a:rPr lang="ru-RU" sz="2400" b="1" dirty="0" err="1">
                          <a:latin typeface="Comic Sans MS" pitchFamily="66" charset="0"/>
                        </a:rPr>
                        <a:t>you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3500430" y="1071546"/>
            <a:ext cx="171451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071802" y="1000108"/>
            <a:ext cx="214314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14612" y="2428868"/>
            <a:ext cx="2428892" cy="2000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714612" y="3071810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071670" y="3786190"/>
            <a:ext cx="3143272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4429124" y="4929198"/>
            <a:ext cx="128588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285984" y="2500306"/>
            <a:ext cx="2857520" cy="2643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000364" y="3786190"/>
            <a:ext cx="2143140" cy="2000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625" y="214313"/>
            <a:ext cx="8229600" cy="59118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dirty="0" smtClean="0">
                <a:solidFill>
                  <a:srgbClr val="6600CC"/>
                </a:solidFill>
              </a:rPr>
              <a:t>When people meet each other, they say </a:t>
            </a:r>
            <a:r>
              <a:rPr lang="ru-RU" b="1" dirty="0" smtClean="0">
                <a:solidFill>
                  <a:schemeClr val="bg1"/>
                </a:solidFill>
              </a:rPr>
              <a:t>Мальчик и девочка входят в помещение, кто должен войти первым?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endParaRPr lang="ru-RU" b="1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GB" b="1" dirty="0" smtClean="0">
                <a:solidFill>
                  <a:srgbClr val="6600CC"/>
                </a:solidFill>
              </a:rPr>
              <a:t>When you leave, you should say 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0" indent="0" algn="just" eaLnBrk="1" hangingPunct="1"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Вы едете в автобусе, рядом с вами стоит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пожилая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женщина. Как вы поступите в этой ситуации? </a:t>
            </a:r>
          </a:p>
          <a:p>
            <a:pPr marL="0" indent="0" eaLnBrk="1" hangingPunct="1">
              <a:buFont typeface="Arial" charset="0"/>
              <a:buNone/>
            </a:pPr>
            <a:r>
              <a:rPr lang="en-GB" b="1" dirty="0" smtClean="0">
                <a:solidFill>
                  <a:srgbClr val="6600CC"/>
                </a:solidFill>
              </a:rPr>
              <a:t>When people are grateful, they say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Если вы обращаетесь кому-то с просьбой, какое слово вы говорите?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15188" y="142875"/>
            <a:ext cx="1357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Hello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0" y="1143000"/>
            <a:ext cx="18335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latin typeface="+mj-lt"/>
              </a:rPr>
              <a:t>девочка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8875" y="3286125"/>
            <a:ext cx="28575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latin typeface="+mj-lt"/>
              </a:rPr>
              <a:t>уступить место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2063" y="5000625"/>
            <a:ext cx="25527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  <a:latin typeface="+mj-lt"/>
              </a:rPr>
              <a:t>пожалуйста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29313" y="1714500"/>
            <a:ext cx="202088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600" b="1" dirty="0">
                <a:solidFill>
                  <a:srgbClr val="C00000"/>
                </a:solidFill>
                <a:latin typeface="+mj-lt"/>
              </a:rPr>
              <a:t>Good bye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50" y="3929063"/>
            <a:ext cx="18891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rgbClr val="C00000"/>
                </a:solidFill>
                <a:latin typeface="+mj-lt"/>
              </a:rPr>
              <a:t>thank you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Do the puzzle!</a:t>
            </a:r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1714480" y="1500174"/>
            <a:ext cx="5132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P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114" name="Text Box 42"/>
          <p:cNvSpPr txBox="1">
            <a:spLocks noChangeArrowheads="1"/>
          </p:cNvSpPr>
          <p:nvPr/>
        </p:nvSpPr>
        <p:spPr bwMode="auto">
          <a:xfrm>
            <a:off x="1285852" y="5429264"/>
            <a:ext cx="12763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1.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Пилот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2086" name="Text Box 43"/>
          <p:cNvSpPr txBox="1">
            <a:spLocks noChangeArrowheads="1"/>
          </p:cNvSpPr>
          <p:nvPr/>
        </p:nvSpPr>
        <p:spPr bwMode="auto">
          <a:xfrm>
            <a:off x="468313" y="3500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116" name="Text Box 44"/>
          <p:cNvSpPr txBox="1">
            <a:spLocks noChangeArrowheads="1"/>
          </p:cNvSpPr>
          <p:nvPr/>
        </p:nvSpPr>
        <p:spPr bwMode="auto">
          <a:xfrm>
            <a:off x="1214414" y="5929330"/>
            <a:ext cx="16690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2.</a:t>
            </a:r>
            <a:r>
              <a:rPr lang="ru-RU" dirty="0">
                <a:solidFill>
                  <a:srgbClr val="6600CC"/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Апельсин</a:t>
            </a: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auto">
          <a:xfrm>
            <a:off x="3571868" y="5572140"/>
            <a:ext cx="17876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3.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Маленький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118" name="Text Box 46"/>
          <p:cNvSpPr txBox="1">
            <a:spLocks noChangeArrowheads="1"/>
          </p:cNvSpPr>
          <p:nvPr/>
        </p:nvSpPr>
        <p:spPr bwMode="auto">
          <a:xfrm>
            <a:off x="3643306" y="6000768"/>
            <a:ext cx="1624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4.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Большой 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119" name="Text Box 47"/>
          <p:cNvSpPr txBox="1">
            <a:spLocks noChangeArrowheads="1"/>
          </p:cNvSpPr>
          <p:nvPr/>
        </p:nvSpPr>
        <p:spPr bwMode="auto">
          <a:xfrm>
            <a:off x="6286512" y="5572140"/>
            <a:ext cx="18421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5.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Десять (10)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120" name="Text Box 48"/>
          <p:cNvSpPr txBox="1">
            <a:spLocks noChangeArrowheads="1"/>
          </p:cNvSpPr>
          <p:nvPr/>
        </p:nvSpPr>
        <p:spPr bwMode="auto">
          <a:xfrm>
            <a:off x="6357950" y="6000768"/>
            <a:ext cx="1095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00CC"/>
                </a:solidFill>
                <a:latin typeface="Comic Sans MS" pitchFamily="66" charset="0"/>
              </a:rPr>
              <a:t>6. 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Яйцо</a:t>
            </a:r>
            <a:endParaRPr lang="ru-RU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2098" name="AutoShape 58" descr="http://img0.liveinternet.ru/images/attach/c/3/77/956/77956990_voda1111.jpg"/>
          <p:cNvSpPr>
            <a:spLocks noChangeAspect="1" noChangeArrowheads="1"/>
          </p:cNvSpPr>
          <p:nvPr/>
        </p:nvSpPr>
        <p:spPr bwMode="auto">
          <a:xfrm>
            <a:off x="155575" y="-2087563"/>
            <a:ext cx="4638675" cy="436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ph type="tbl" idx="1"/>
          </p:nvPr>
        </p:nvGraphicFramePr>
        <p:xfrm>
          <a:off x="1428729" y="1000107"/>
          <a:ext cx="6500857" cy="4214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44103"/>
                <a:gridCol w="1024352"/>
                <a:gridCol w="1181974"/>
                <a:gridCol w="1083476"/>
                <a:gridCol w="1083476"/>
                <a:gridCol w="1083476"/>
              </a:tblGrid>
              <a:tr h="6021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2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5143504" y="714356"/>
            <a:ext cx="21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4</a:t>
            </a:r>
            <a:endParaRPr lang="ru-RU" sz="1600" dirty="0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1714480" y="2071678"/>
            <a:ext cx="5212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I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38" name="Text Box 31"/>
          <p:cNvSpPr txBox="1">
            <a:spLocks noChangeArrowheads="1"/>
          </p:cNvSpPr>
          <p:nvPr/>
        </p:nvSpPr>
        <p:spPr bwMode="auto">
          <a:xfrm>
            <a:off x="3857620" y="2071678"/>
            <a:ext cx="5212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I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7143768" y="2643182"/>
            <a:ext cx="603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G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4929190" y="857232"/>
            <a:ext cx="572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C000"/>
                </a:solidFill>
                <a:latin typeface="Comic Sans MS" pitchFamily="66" charset="0"/>
              </a:rPr>
              <a:t>B</a:t>
            </a:r>
            <a:endParaRPr lang="ru-RU" sz="48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3857620" y="1500174"/>
            <a:ext cx="5245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L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42" name="Text Box 31"/>
          <p:cNvSpPr txBox="1">
            <a:spLocks noChangeArrowheads="1"/>
          </p:cNvSpPr>
          <p:nvPr/>
        </p:nvSpPr>
        <p:spPr bwMode="auto">
          <a:xfrm>
            <a:off x="6072198" y="2071678"/>
            <a:ext cx="5693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2714612" y="2071678"/>
            <a:ext cx="5790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R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2643174" y="3857628"/>
            <a:ext cx="603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G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1714480" y="2643182"/>
            <a:ext cx="5245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L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46" name="Text Box 31"/>
          <p:cNvSpPr txBox="1">
            <a:spLocks noChangeArrowheads="1"/>
          </p:cNvSpPr>
          <p:nvPr/>
        </p:nvSpPr>
        <p:spPr bwMode="auto">
          <a:xfrm>
            <a:off x="2714612" y="4429132"/>
            <a:ext cx="5693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E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7" name="Text Box 31"/>
          <p:cNvSpPr txBox="1">
            <a:spLocks noChangeArrowheads="1"/>
          </p:cNvSpPr>
          <p:nvPr/>
        </p:nvSpPr>
        <p:spPr bwMode="auto">
          <a:xfrm>
            <a:off x="2714612" y="2643182"/>
            <a:ext cx="6351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8" name="Text Box 31"/>
          <p:cNvSpPr txBox="1">
            <a:spLocks noChangeArrowheads="1"/>
          </p:cNvSpPr>
          <p:nvPr/>
        </p:nvSpPr>
        <p:spPr bwMode="auto">
          <a:xfrm>
            <a:off x="3786182" y="3286124"/>
            <a:ext cx="612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T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49" name="Text Box 31"/>
          <p:cNvSpPr txBox="1">
            <a:spLocks noChangeArrowheads="1"/>
          </p:cNvSpPr>
          <p:nvPr/>
        </p:nvSpPr>
        <p:spPr bwMode="auto">
          <a:xfrm>
            <a:off x="3857620" y="4429132"/>
            <a:ext cx="5693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E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50" name="Text Box 31"/>
          <p:cNvSpPr txBox="1">
            <a:spLocks noChangeArrowheads="1"/>
          </p:cNvSpPr>
          <p:nvPr/>
        </p:nvSpPr>
        <p:spPr bwMode="auto">
          <a:xfrm>
            <a:off x="6000760" y="2643182"/>
            <a:ext cx="6848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4929190" y="2071678"/>
            <a:ext cx="603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C000"/>
                </a:solidFill>
                <a:latin typeface="Comic Sans MS" pitchFamily="66" charset="0"/>
              </a:rPr>
              <a:t>G</a:t>
            </a:r>
            <a:endParaRPr lang="ru-RU" sz="48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4" name="Text Box 31"/>
          <p:cNvSpPr txBox="1">
            <a:spLocks noChangeArrowheads="1"/>
          </p:cNvSpPr>
          <p:nvPr/>
        </p:nvSpPr>
        <p:spPr bwMode="auto">
          <a:xfrm>
            <a:off x="1643042" y="3286124"/>
            <a:ext cx="6767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O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2643174" y="3214686"/>
            <a:ext cx="6848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N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6" name="Text Box 31"/>
          <p:cNvSpPr txBox="1">
            <a:spLocks noChangeArrowheads="1"/>
          </p:cNvSpPr>
          <p:nvPr/>
        </p:nvSpPr>
        <p:spPr bwMode="auto">
          <a:xfrm>
            <a:off x="6072198" y="1500174"/>
            <a:ext cx="612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7" name="Text Box 31"/>
          <p:cNvSpPr txBox="1">
            <a:spLocks noChangeArrowheads="1"/>
          </p:cNvSpPr>
          <p:nvPr/>
        </p:nvSpPr>
        <p:spPr bwMode="auto">
          <a:xfrm>
            <a:off x="5000628" y="1500174"/>
            <a:ext cx="5212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C000"/>
                </a:solidFill>
                <a:latin typeface="Comic Sans MS" pitchFamily="66" charset="0"/>
              </a:rPr>
              <a:t>I</a:t>
            </a:r>
            <a:endParaRPr lang="ru-RU" sz="48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8" name="Text Box 31"/>
          <p:cNvSpPr txBox="1">
            <a:spLocks noChangeArrowheads="1"/>
          </p:cNvSpPr>
          <p:nvPr/>
        </p:nvSpPr>
        <p:spPr bwMode="auto">
          <a:xfrm>
            <a:off x="2643174" y="1500174"/>
            <a:ext cx="6767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O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1643042" y="3857628"/>
            <a:ext cx="612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rgbClr val="6600CC"/>
                </a:solidFill>
                <a:latin typeface="Comic Sans MS" pitchFamily="66" charset="0"/>
              </a:rPr>
              <a:t>T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3857620" y="3857628"/>
            <a:ext cx="5245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L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62" name="Text Box 31"/>
          <p:cNvSpPr txBox="1">
            <a:spLocks noChangeArrowheads="1"/>
          </p:cNvSpPr>
          <p:nvPr/>
        </p:nvSpPr>
        <p:spPr bwMode="auto">
          <a:xfrm>
            <a:off x="3786182" y="2643182"/>
            <a:ext cx="612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9900"/>
                </a:solidFill>
                <a:latin typeface="Comic Sans MS" pitchFamily="66" charset="0"/>
              </a:rPr>
              <a:t>T</a:t>
            </a:r>
            <a:endParaRPr lang="ru-RU" sz="4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sp>
        <p:nvSpPr>
          <p:cNvPr id="64" name="Text Box 31"/>
          <p:cNvSpPr txBox="1">
            <a:spLocks noChangeArrowheads="1"/>
          </p:cNvSpPr>
          <p:nvPr/>
        </p:nvSpPr>
        <p:spPr bwMode="auto">
          <a:xfrm>
            <a:off x="7143768" y="2071678"/>
            <a:ext cx="603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G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66" name="Text Box 31"/>
          <p:cNvSpPr txBox="1">
            <a:spLocks noChangeArrowheads="1"/>
          </p:cNvSpPr>
          <p:nvPr/>
        </p:nvSpPr>
        <p:spPr bwMode="auto">
          <a:xfrm>
            <a:off x="7143768" y="1500174"/>
            <a:ext cx="5693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6600CC"/>
                </a:solidFill>
                <a:latin typeface="Comic Sans MS" pitchFamily="66" charset="0"/>
              </a:rPr>
              <a:t>E</a:t>
            </a:r>
            <a:endParaRPr lang="ru-RU" sz="4800" b="1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57224" y="1643050"/>
            <a:ext cx="21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103" grpId="0" autoUpdateAnimBg="0"/>
      <p:bldP spid="3114" grpId="0" autoUpdateAnimBg="0"/>
      <p:bldP spid="3117" grpId="0" autoUpdateAnimBg="0"/>
      <p:bldP spid="3118" grpId="0" autoUpdateAnimBg="0"/>
      <p:bldP spid="3119" grpId="0" autoUpdateAnimBg="0"/>
      <p:bldP spid="3120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utoUpdateAnimBg="0"/>
      <p:bldP spid="50" grpId="0" autoUpdateAnimBg="0"/>
      <p:bldP spid="51" grpId="0" autoUpdateAnimBg="0"/>
      <p:bldP spid="54" grpId="0" autoUpdateAnimBg="0"/>
      <p:bldP spid="55" grpId="0" autoUpdateAnimBg="0"/>
      <p:bldP spid="56" grpId="0" autoUpdateAnimBg="0"/>
      <p:bldP spid="57" grpId="0" autoUpdateAnimBg="0"/>
      <p:bldP spid="59" grpId="0" autoUpdateAnimBg="0"/>
      <p:bldP spid="61" grpId="0" autoUpdateAnimBg="0"/>
      <p:bldP spid="62" grpId="0" autoUpdateAnimBg="0"/>
      <p:bldP spid="64" grpId="0" autoUpdateAnimBg="0"/>
      <p:bldP spid="6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Documents and Settings\Яна Савина\Мои документы\Развитие\Материал для презентаций\Урок вежливости\ачал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398838"/>
            <a:ext cx="3357562" cy="34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Documents and Settings\Яна Савина\Мои документы\Развитие\Материал для презентаций\Урок вежливости\обро пожаловат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429000"/>
            <a:ext cx="3463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42852"/>
            <a:ext cx="6500858" cy="317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4794"/>
            <a:ext cx="9144000" cy="7307588"/>
          </a:xfrm>
          <a:prstGeom prst="rect">
            <a:avLst/>
          </a:prstGeom>
        </p:spPr>
      </p:pic>
      <p:sp>
        <p:nvSpPr>
          <p:cNvPr id="148482" name="Заголовок 1"/>
          <p:cNvSpPr>
            <a:spLocks noGrp="1"/>
          </p:cNvSpPr>
          <p:nvPr>
            <p:ph type="ctrTitle"/>
          </p:nvPr>
        </p:nvSpPr>
        <p:spPr>
          <a:xfrm>
            <a:off x="3209925" y="3087688"/>
            <a:ext cx="4781550" cy="2651125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Let us try to be polite </a:t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 everything we do;</a:t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Remember always to say “Please”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 don‘t forget “Thank you”!</a:t>
            </a:r>
            <a:b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0" b="1" smtClean="0">
              <a:solidFill>
                <a:srgbClr val="7030A0"/>
              </a:solidFill>
            </a:endParaRPr>
          </a:p>
        </p:txBody>
      </p:sp>
      <p:pic>
        <p:nvPicPr>
          <p:cNvPr id="148483" name="Picture 5" descr="C:\Users\ру.юст\Documents\Клипарты\Клипарт пейзажи\0_78910_684a155e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5961063"/>
            <a:ext cx="2411412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4" name="Picture 5" descr="C:\Users\ру.юст\Documents\Клипарты\Клипарт пейзажи\0_78910_684a155e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961063"/>
            <a:ext cx="2411412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5" name="Picture 5" descr="C:\Users\ру.юст\Documents\Клипарты\Клипарт пейзажи\0_78910_684a155e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5961063"/>
            <a:ext cx="24130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ру.юст\Documents\Клипарты\Клипарты анимированые\2387216t99994h92p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5516563"/>
            <a:ext cx="12858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21583" y="6091"/>
            <a:ext cx="558055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 POLITE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!”</a:t>
            </a:r>
            <a:endParaRPr lang="ru-RU" sz="2800" b="1" u="sng" dirty="0">
              <a:ln w="13462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38" y="0"/>
            <a:ext cx="42132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kern="0" dirty="0">
                <a:ln w="19050">
                  <a:solidFill>
                    <a:schemeClr val="bg1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cs typeface="Arial" panose="020B0604020202020204" pitchFamily="34" charset="0"/>
              </a:rPr>
              <a:t>The theme    of our lesson:</a:t>
            </a:r>
            <a:endParaRPr lang="ru-RU" sz="3600" b="1" kern="0" dirty="0">
              <a:ln w="19050">
                <a:solidFill>
                  <a:schemeClr val="bg1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357166"/>
            <a:ext cx="2928958" cy="1071549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5400" b="1" dirty="0" smtClean="0">
                <a:solidFill>
                  <a:srgbClr val="6600CC"/>
                </a:solidFill>
                <a:latin typeface="Comic Sans MS" pitchFamily="66" charset="0"/>
              </a:rPr>
              <a:t>PLEASE</a:t>
            </a:r>
            <a:endParaRPr lang="ru-RU" sz="5400" b="1" dirty="0" smtClean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42910" y="1785926"/>
            <a:ext cx="6858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come to school in time.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42910" y="2786058"/>
            <a:ext cx="80724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Two coffees,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 glass of mineral water,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357166"/>
            <a:ext cx="2928958" cy="107154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5400" b="1" dirty="0" smtClean="0">
                <a:solidFill>
                  <a:srgbClr val="6600CC"/>
                </a:solidFill>
                <a:latin typeface="Comic Sans MS" pitchFamily="66" charset="0"/>
              </a:rPr>
              <a:t>PLEASE</a:t>
            </a:r>
            <a:endParaRPr lang="ru-RU" sz="5400" b="1" dirty="0" smtClean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43042" y="1785926"/>
            <a:ext cx="61436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don’t play in the garden</a:t>
            </a:r>
          </a:p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 sandwich and a cup of tea</a:t>
            </a:r>
          </a:p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call me tomorrow</a:t>
            </a:r>
          </a:p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help me to do my homework</a:t>
            </a:r>
          </a:p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two ice-creams </a:t>
            </a:r>
          </a:p>
          <a:p>
            <a:pPr lvl="0" eaLnBrk="0" hangingPunct="0"/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don’t spend much money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2844" y="1785926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500958" y="2357430"/>
            <a:ext cx="16430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2857496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2844" y="3429000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072066" y="4000504"/>
            <a:ext cx="18573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4500570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please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358217" cy="428625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Один англичанин толкнул англичанина</a:t>
            </a:r>
            <a:endParaRPr lang="en-US" dirty="0" smtClean="0">
              <a:solidFill>
                <a:srgbClr val="6600CC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</a:pP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и тут же сказал: «</a:t>
            </a: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            , </a:t>
            </a: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нечаянно".</a:t>
            </a:r>
            <a:endParaRPr lang="en-US" dirty="0" smtClean="0">
              <a:solidFill>
                <a:srgbClr val="6600CC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</a:pP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Второй англичанин любезно ответил:</a:t>
            </a:r>
            <a:endParaRPr lang="en-US" dirty="0" smtClean="0">
              <a:solidFill>
                <a:srgbClr val="6600CC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</a:pP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6600CC"/>
                </a:solidFill>
                <a:latin typeface="Comic Sans MS" pitchFamily="66" charset="0"/>
              </a:rPr>
              <a:t>«            </a:t>
            </a:r>
            <a:r>
              <a:rPr lang="ru-RU" dirty="0" smtClean="0">
                <a:solidFill>
                  <a:srgbClr val="6600CC"/>
                </a:solidFill>
                <a:latin typeface="Comic Sans MS" pitchFamily="66" charset="0"/>
              </a:rPr>
              <a:t>, но я ничего не заметил".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29058" y="2357430"/>
            <a:ext cx="2357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I am sorry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500570"/>
            <a:ext cx="23262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Excuse me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2357430"/>
            <a:ext cx="204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Извините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4500570"/>
            <a:ext cx="2109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Простите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571472" y="214290"/>
            <a:ext cx="8143932" cy="1071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SORRY / EXCUSE ME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58217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You help your mother about the house.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8" name="Рисунок 7" descr="ПОМОГ МАМЕ.jpg"/>
          <p:cNvPicPr>
            <a:picLocks noChangeAspect="1"/>
          </p:cNvPicPr>
          <p:nvPr/>
        </p:nvPicPr>
        <p:blipFill>
          <a:blip r:embed="rId2"/>
          <a:srcRect l="14844" t="23047" r="18359" b="781"/>
          <a:stretch>
            <a:fillRect/>
          </a:stretch>
        </p:blipFill>
        <p:spPr>
          <a:xfrm>
            <a:off x="1571604" y="1428736"/>
            <a:ext cx="6000792" cy="513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58217" cy="7143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6600CC"/>
                </a:solidFill>
                <a:latin typeface="Comic Sans MS" pitchFamily="66" charset="0"/>
              </a:rPr>
              <a:t>You wash your hands before you eat.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моем руки.jpg"/>
          <p:cNvPicPr>
            <a:picLocks noChangeAspect="1"/>
          </p:cNvPicPr>
          <p:nvPr/>
        </p:nvPicPr>
        <p:blipFill>
          <a:blip r:embed="rId2"/>
          <a:srcRect l="7812" t="24219" r="13086" b="3125"/>
          <a:stretch>
            <a:fillRect/>
          </a:stretch>
        </p:blipFill>
        <p:spPr>
          <a:xfrm>
            <a:off x="1142976" y="1562087"/>
            <a:ext cx="6858048" cy="4724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291</Words>
  <Application>Microsoft Office PowerPoint</Application>
  <PresentationFormat>Экран (4:3)</PresentationFormat>
  <Paragraphs>103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Do the puzzle!</vt:lpstr>
      <vt:lpstr>Слайд 3</vt:lpstr>
      <vt:lpstr>   Let us try to be polite  In everything we do; Remember always to say “Please” And don‘t forget “Thank you”!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Матросы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мир.</dc:title>
  <dc:creator>Наталья</dc:creator>
  <cp:lastModifiedBy>Admin</cp:lastModifiedBy>
  <cp:revision>66</cp:revision>
  <dcterms:created xsi:type="dcterms:W3CDTF">2008-03-12T17:36:31Z</dcterms:created>
  <dcterms:modified xsi:type="dcterms:W3CDTF">2020-11-26T10:11:27Z</dcterms:modified>
</cp:coreProperties>
</file>