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9" r:id="rId7"/>
    <p:sldId id="270" r:id="rId8"/>
    <p:sldId id="262" r:id="rId9"/>
    <p:sldId id="271" r:id="rId10"/>
    <p:sldId id="272" r:id="rId11"/>
    <p:sldId id="264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0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67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Пользователь\Desktop\ДБ.pn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558" y="14371"/>
            <a:ext cx="917755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619672" y="227019"/>
            <a:ext cx="6120680" cy="821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kern="1800" dirty="0">
                <a:solidFill>
                  <a:srgbClr val="000000"/>
                </a:solidFill>
                <a:latin typeface="Calibri"/>
                <a:ea typeface="Times New Roman"/>
                <a:cs typeface="Times New Roman"/>
              </a:rPr>
              <a:t>Муниципального бюджетного дошкольного образовательного учреждения «Детский сад общеразвивающего вида «Рябинушка»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Республика Хакасия, с. Зелёное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19" y="5733256"/>
            <a:ext cx="2592289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effectLst/>
                <a:latin typeface="Calibri"/>
                <a:ea typeface="Calibri"/>
                <a:cs typeface="Times New Roman"/>
              </a:rPr>
              <a:t>Авторы: Сердечная М.Н.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latin typeface="Calibri"/>
                <a:ea typeface="Calibri"/>
                <a:cs typeface="Times New Roman"/>
              </a:rPr>
              <a:t> </a:t>
            </a:r>
            <a:r>
              <a:rPr lang="ru-RU" sz="1600" b="1" dirty="0" smtClean="0">
                <a:latin typeface="Calibri"/>
                <a:ea typeface="Calibri"/>
                <a:cs typeface="Times New Roman"/>
              </a:rPr>
              <a:t>                Семёнова О.Е.</a:t>
            </a:r>
            <a:endParaRPr lang="ru-RU" sz="1600" b="1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449936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2699" y="116632"/>
            <a:ext cx="8208912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u="sng" dirty="0">
                <a:solidFill>
                  <a:prstClr val="black"/>
                </a:solidFill>
                <a:latin typeface="Calibri" pitchFamily="34" charset="0"/>
              </a:rPr>
              <a:t>Физическое развитие:</a:t>
            </a:r>
            <a:endParaRPr lang="ru-RU" dirty="0">
              <a:solidFill>
                <a:prstClr val="black"/>
              </a:solidFill>
              <a:latin typeface="Calibri" pitchFamily="34" charset="0"/>
            </a:endParaRPr>
          </a:p>
          <a:p>
            <a:pPr marL="285750" lvl="0" indent="-285750">
              <a:buFontTx/>
              <a:buChar char="-"/>
            </a:pP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Утренняя гимнастика  «Мы пожарными растем».</a:t>
            </a:r>
          </a:p>
          <a:p>
            <a:pPr marL="285750" lvl="0" indent="-285750">
              <a:buFontTx/>
              <a:buChar char="-"/>
            </a:pP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Физкультурный досуг.  Игры «Пожарная дружина», «Кому что нужно», «Чья машина доедет быстрее».</a:t>
            </a:r>
          </a:p>
          <a:p>
            <a:pPr marL="285750" lvl="0" indent="-285750">
              <a:buFontTx/>
              <a:buChar char="-"/>
            </a:pPr>
            <a:endParaRPr lang="ru-RU" sz="800" dirty="0">
              <a:solidFill>
                <a:prstClr val="black"/>
              </a:solidFill>
              <a:latin typeface="Calibri" pitchFamily="34" charset="0"/>
            </a:endParaRPr>
          </a:p>
          <a:p>
            <a:pPr lvl="0"/>
            <a:r>
              <a:rPr lang="ru-RU" sz="2000" b="1" dirty="0">
                <a:solidFill>
                  <a:srgbClr val="7030A0"/>
                </a:solidFill>
                <a:latin typeface="Calibri" pitchFamily="34" charset="0"/>
              </a:rPr>
              <a:t>3 этап – заключительный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Театрализованный флешмоб «Недетское время».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Выступление агитбригады «Спасатели Рябинушки».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Выставки 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стенгазет, рисунков.</a:t>
            </a:r>
            <a:endParaRPr lang="ru-RU" dirty="0">
              <a:solidFill>
                <a:prstClr val="black"/>
              </a:solidFill>
              <a:latin typeface="Calibri" pitchFamily="34" charset="0"/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Выпуск буклетов </a:t>
            </a:r>
            <a:r>
              <a:rPr lang="ru-RU" dirty="0" smtClean="0">
                <a:latin typeface="Calibri" pitchFamily="34" charset="0"/>
              </a:rPr>
              <a:t>«Правила пожарной безопасности</a:t>
            </a:r>
            <a:r>
              <a:rPr lang="ru-RU" dirty="0" smtClean="0">
                <a:latin typeface="Calibri" pitchFamily="34" charset="0"/>
              </a:rPr>
              <a:t>», </a:t>
            </a:r>
          </a:p>
          <a:p>
            <a:pPr lvl="0"/>
            <a:r>
              <a:rPr lang="ru-RU" dirty="0">
                <a:latin typeface="Calibri" pitchFamily="34" charset="0"/>
              </a:rPr>
              <a:t>а</a:t>
            </a:r>
            <a:r>
              <a:rPr lang="ru-RU" dirty="0" smtClean="0">
                <a:latin typeface="Calibri" pitchFamily="34" charset="0"/>
              </a:rPr>
              <a:t>льбома «Звони 01».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4249" y="2980257"/>
            <a:ext cx="821562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srgbClr val="D20000"/>
                </a:solidFill>
                <a:latin typeface="Calibri" pitchFamily="34" charset="0"/>
              </a:rPr>
              <a:t>Сотрудничество с родителями</a:t>
            </a:r>
            <a:r>
              <a:rPr lang="ru-RU" sz="2000" b="1" dirty="0" smtClean="0">
                <a:solidFill>
                  <a:srgbClr val="D20000"/>
                </a:solidFill>
                <a:latin typeface="Calibri" pitchFamily="34" charset="0"/>
              </a:rPr>
              <a:t>:</a:t>
            </a:r>
          </a:p>
          <a:p>
            <a:pPr lvl="0" algn="just"/>
            <a:r>
              <a:rPr lang="ru-RU" dirty="0">
                <a:latin typeface="Calibri" pitchFamily="34" charset="0"/>
              </a:rPr>
              <a:t>Самое ценное для родителей – это их дети. Успехов в работе по обеспечению пожарной безопасности детей можно ожидать только тогда, когда не только педагоги заинтересованы в этом, но и если родители подходят к этой проблеме с полной ответственностью, и убеждены в необходимости проводимых мероприятий по пожарной безопасности. Родители должны понимать, что полученные знания в детском саду нужно закреплять дома.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dirty="0" smtClean="0">
                <a:latin typeface="Calibri" pitchFamily="34" charset="0"/>
              </a:rPr>
              <a:t>Привлечение </a:t>
            </a:r>
            <a:r>
              <a:rPr lang="ru-RU" dirty="0">
                <a:latin typeface="Calibri" pitchFamily="34" charset="0"/>
              </a:rPr>
              <a:t>родителей к поиску стихов, рассказов, пословиц и поговорок о пожарной </a:t>
            </a:r>
            <a:r>
              <a:rPr lang="ru-RU" dirty="0" smtClean="0">
                <a:latin typeface="Calibri" pitchFamily="34" charset="0"/>
              </a:rPr>
              <a:t>безопасности</a:t>
            </a:r>
            <a:r>
              <a:rPr lang="ru-RU" dirty="0">
                <a:latin typeface="Calibri" pitchFamily="34" charset="0"/>
              </a:rPr>
              <a:t>.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dirty="0" smtClean="0">
                <a:latin typeface="Calibri" pitchFamily="34" charset="0"/>
              </a:rPr>
              <a:t>Консультирование </a:t>
            </a:r>
            <a:r>
              <a:rPr lang="ru-RU" dirty="0">
                <a:latin typeface="Calibri" pitchFamily="34" charset="0"/>
              </a:rPr>
              <a:t>по теме </a:t>
            </a:r>
            <a:r>
              <a:rPr lang="ru-RU" dirty="0" smtClean="0">
                <a:latin typeface="Calibri" pitchFamily="34" charset="0"/>
              </a:rPr>
              <a:t>проекта</a:t>
            </a:r>
            <a:r>
              <a:rPr lang="ru-RU" dirty="0">
                <a:latin typeface="Calibri" pitchFamily="34" charset="0"/>
              </a:rPr>
              <a:t>.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dirty="0" smtClean="0">
                <a:latin typeface="Calibri" pitchFamily="34" charset="0"/>
              </a:rPr>
              <a:t>Участие </a:t>
            </a:r>
            <a:r>
              <a:rPr lang="ru-RU" dirty="0">
                <a:latin typeface="Calibri" pitchFamily="34" charset="0"/>
              </a:rPr>
              <a:t>родителей в оформлении выставки стенгазеты «</a:t>
            </a:r>
            <a:r>
              <a:rPr lang="ru-RU" dirty="0" smtClean="0">
                <a:latin typeface="Calibri" pitchFamily="34" charset="0"/>
              </a:rPr>
              <a:t>Спасатели. </a:t>
            </a:r>
            <a:r>
              <a:rPr lang="ru-RU" dirty="0">
                <a:latin typeface="Calibri" pitchFamily="34" charset="0"/>
              </a:rPr>
              <a:t>Рябинушки</a:t>
            </a:r>
            <a:r>
              <a:rPr lang="ru-RU" dirty="0" smtClean="0">
                <a:latin typeface="Calibri" pitchFamily="34" charset="0"/>
              </a:rPr>
              <a:t>», в выпуске буклетов «Правила </a:t>
            </a:r>
            <a:r>
              <a:rPr lang="ru-RU" dirty="0">
                <a:latin typeface="Calibri" pitchFamily="34" charset="0"/>
              </a:rPr>
              <a:t>пожарной безопасности</a:t>
            </a:r>
            <a:r>
              <a:rPr lang="ru-RU" dirty="0" smtClean="0">
                <a:latin typeface="Calibri" pitchFamily="34" charset="0"/>
              </a:rPr>
              <a:t>». 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dirty="0" smtClean="0">
                <a:latin typeface="Calibri" pitchFamily="34" charset="0"/>
              </a:rPr>
              <a:t>Папка </a:t>
            </a:r>
            <a:r>
              <a:rPr lang="ru-RU" dirty="0">
                <a:latin typeface="Calibri" pitchFamily="34" charset="0"/>
              </a:rPr>
              <a:t>– передвижка «Пожарная безопасность</a:t>
            </a:r>
            <a:r>
              <a:rPr lang="ru-RU" dirty="0" smtClean="0">
                <a:latin typeface="Calibri" pitchFamily="34" charset="0"/>
              </a:rPr>
              <a:t>».</a:t>
            </a:r>
          </a:p>
        </p:txBody>
      </p:sp>
      <p:pic>
        <p:nvPicPr>
          <p:cNvPr id="4" name="Рисунок 3" descr="https://www.culture.ru/storage/images/63d804c81db6a1f41fe9b98b8601c423/24db53794410d3512a712f9ee4053c17.jpeg"/>
          <p:cNvPicPr/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90534" y="1268760"/>
            <a:ext cx="2339340" cy="18224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98310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188640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Calibri" pitchFamily="34" charset="0"/>
              </a:rPr>
              <a:t>Театрализованный флешмоб «Недетское время»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30302" t="26804" r="38408" b="41573"/>
          <a:stretch/>
        </p:blipFill>
        <p:spPr bwMode="auto">
          <a:xfrm>
            <a:off x="395536" y="836712"/>
            <a:ext cx="3024336" cy="1800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99592" y="4077072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Calibri" pitchFamily="34" charset="0"/>
              </a:rPr>
              <a:t>Агитбригада </a:t>
            </a:r>
            <a:r>
              <a:rPr lang="ru-RU" sz="2400" b="1" dirty="0">
                <a:solidFill>
                  <a:srgbClr val="7030A0"/>
                </a:solidFill>
                <a:latin typeface="Calibri" pitchFamily="34" charset="0"/>
              </a:rPr>
              <a:t>«Спасатели Рябинушки»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1" name="Рисунок 10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538475"/>
            <a:ext cx="3456384" cy="21306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I:\Азбука безопасности\Пожарная без-ть\IMG_20210520_132948.jpg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032" y="4538478"/>
            <a:ext cx="3600400" cy="21306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/>
          <p:cNvPicPr/>
          <p:nvPr/>
        </p:nvPicPr>
        <p:blipFill rotWithShape="1">
          <a:blip r:embed="rId5"/>
          <a:srcRect l="30929" t="26461" r="29409" b="33296"/>
          <a:stretch/>
        </p:blipFill>
        <p:spPr bwMode="auto">
          <a:xfrm>
            <a:off x="5547600" y="836712"/>
            <a:ext cx="3128856" cy="1800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775" y="2059359"/>
            <a:ext cx="3346450" cy="201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492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3495350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Calibri" pitchFamily="34" charset="0"/>
              </a:rPr>
              <a:t>Выставки стенгазет и рисунков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10364" y="43006"/>
            <a:ext cx="61792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Calibri" pitchFamily="34" charset="0"/>
              </a:rPr>
              <a:t>Буклеты «Правила пожарной безопасности»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C:\Users\Пользователь\Desktop\IMG_20211222_163007.jp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152095">
            <a:off x="417248" y="608994"/>
            <a:ext cx="1733798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70029">
            <a:off x="6867374" y="539526"/>
            <a:ext cx="1857176" cy="26642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Пользователь\Desktop\IMG_20210520_151328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9788" y="3957015"/>
            <a:ext cx="3800204" cy="2780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www.maam.ru/upload/blogs/detsad-1507666-1585820843.jpg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04048" y="3957015"/>
            <a:ext cx="3672408" cy="27809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Проект по пожарной безопасности для детей подготовительной к школе группе"/>
          <p:cNvPicPr/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85404" y="693499"/>
            <a:ext cx="4654848" cy="246144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461569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5846"/>
            <a:ext cx="8352928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C0000"/>
                </a:solidFill>
                <a:latin typeface="Calibri" pitchFamily="34" charset="0"/>
              </a:rPr>
              <a:t>Перечень источников:</a:t>
            </a:r>
          </a:p>
          <a:p>
            <a:pPr>
              <a:buFont typeface="+mj-lt"/>
              <a:buAutoNum type="arabicPeriod"/>
            </a:pPr>
            <a:r>
              <a:rPr lang="ru-RU" dirty="0">
                <a:latin typeface="Calibri" pitchFamily="34" charset="0"/>
              </a:rPr>
              <a:t>Авдеева Н.Н. Безопасность: Учебное пособие по основам безопасности жизнедеятельности детей старшего дошкольного возраста. — СПб.: </a:t>
            </a:r>
            <a:r>
              <a:rPr lang="ru-RU" i="1" dirty="0">
                <a:latin typeface="Calibri" pitchFamily="34" charset="0"/>
              </a:rPr>
              <a:t>«Детство-ПРЕСС»</a:t>
            </a:r>
            <a:r>
              <a:rPr lang="ru-RU" dirty="0">
                <a:latin typeface="Calibri" pitchFamily="34" charset="0"/>
              </a:rPr>
              <a:t>, 2004.</a:t>
            </a:r>
          </a:p>
          <a:p>
            <a:pPr>
              <a:buFont typeface="+mj-lt"/>
              <a:buAutoNum type="arabicPeriod"/>
            </a:pPr>
            <a:r>
              <a:rPr lang="ru-RU" dirty="0">
                <a:latin typeface="Calibri" pitchFamily="34" charset="0"/>
              </a:rPr>
              <a:t>Белая К.Ю., Зимонина В.И., Кондрыкинская А.А. </a:t>
            </a:r>
            <a:r>
              <a:rPr lang="ru-RU" i="1" dirty="0">
                <a:latin typeface="Calibri" pitchFamily="34" charset="0"/>
              </a:rPr>
              <a:t>«Как обеспечить безопасность дошкольников»</a:t>
            </a:r>
            <a:r>
              <a:rPr lang="ru-RU" dirty="0">
                <a:latin typeface="Calibri" pitchFamily="34" charset="0"/>
              </a:rPr>
              <a:t> — Просвещение, 2004г.</a:t>
            </a:r>
          </a:p>
          <a:p>
            <a:pPr>
              <a:buFont typeface="+mj-lt"/>
              <a:buAutoNum type="arabicPeriod"/>
            </a:pPr>
            <a:r>
              <a:rPr lang="ru-RU" dirty="0">
                <a:latin typeface="Calibri" pitchFamily="34" charset="0"/>
              </a:rPr>
              <a:t>О работе с детьми по предупреждению пожаров: Метод. пособие. — Кемерово, 2006.</a:t>
            </a:r>
          </a:p>
          <a:p>
            <a:pPr>
              <a:buFont typeface="+mj-lt"/>
              <a:buAutoNum type="arabicPeriod"/>
            </a:pPr>
            <a:r>
              <a:rPr lang="ru-RU" dirty="0">
                <a:latin typeface="Calibri" pitchFamily="34" charset="0"/>
              </a:rPr>
              <a:t>Павлова, О.В. Методические рекомендации по обучению с детьми правил пожарной безопасности в детских дошкольных образовательных и общеобразовательных учреждениях // О.В. Павлова. – Волгоград: Учитель, 2001.</a:t>
            </a:r>
          </a:p>
          <a:p>
            <a:pPr>
              <a:buFont typeface="+mj-lt"/>
              <a:buAutoNum type="arabicPeriod"/>
            </a:pPr>
            <a:r>
              <a:rPr lang="ru-RU" dirty="0">
                <a:latin typeface="Calibri" pitchFamily="34" charset="0"/>
              </a:rPr>
              <a:t>Шорыгина Т.А. Беседы о правилах пожарной безопасности. М: 2008.</a:t>
            </a:r>
          </a:p>
        </p:txBody>
      </p:sp>
      <p:pic>
        <p:nvPicPr>
          <p:cNvPr id="3" name="Рисунок 2" descr="C:\Users\Пользователь\Desktop\1613687846_57-p-fon-dlya-prezentatsii-pozharnaya-bezopasno-62.jpg"/>
          <p:cNvPicPr/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1013" y="3785266"/>
            <a:ext cx="5257957" cy="2664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9849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81369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Calibri" pitchFamily="34" charset="0"/>
              </a:rPr>
              <a:t>Вид, тип проекта: </a:t>
            </a:r>
            <a:r>
              <a:rPr lang="ru-RU" dirty="0">
                <a:latin typeface="Calibri" pitchFamily="34" charset="0"/>
              </a:rPr>
              <a:t>групповой, познавательно – игровой, творческий.</a:t>
            </a:r>
          </a:p>
          <a:p>
            <a:pPr algn="just"/>
            <a:r>
              <a:rPr lang="ru-RU" b="1" dirty="0" smtClean="0">
                <a:latin typeface="Calibri" pitchFamily="34" charset="0"/>
              </a:rPr>
              <a:t>Продолжительность</a:t>
            </a:r>
            <a:r>
              <a:rPr lang="ru-RU" dirty="0" smtClean="0">
                <a:latin typeface="Calibri" pitchFamily="34" charset="0"/>
              </a:rPr>
              <a:t>: среднесрочный </a:t>
            </a:r>
            <a:r>
              <a:rPr lang="ru-RU" dirty="0">
                <a:latin typeface="Calibri" pitchFamily="34" charset="0"/>
              </a:rPr>
              <a:t> с </a:t>
            </a:r>
            <a:r>
              <a:rPr lang="ru-RU" dirty="0" smtClean="0">
                <a:latin typeface="Calibri" pitchFamily="34" charset="0"/>
              </a:rPr>
              <a:t>15.11.2021 - 03.12.2021</a:t>
            </a:r>
            <a:endParaRPr lang="ru-RU" dirty="0">
              <a:latin typeface="Calibri" pitchFamily="34" charset="0"/>
            </a:endParaRPr>
          </a:p>
          <a:p>
            <a:pPr algn="just"/>
            <a:r>
              <a:rPr lang="ru-RU" b="1" dirty="0">
                <a:latin typeface="Calibri" pitchFamily="34" charset="0"/>
              </a:rPr>
              <a:t>Участники проекта</a:t>
            </a:r>
            <a:r>
              <a:rPr lang="ru-RU" b="1" dirty="0" smtClean="0">
                <a:latin typeface="Calibri" pitchFamily="34" charset="0"/>
              </a:rPr>
              <a:t>: </a:t>
            </a:r>
            <a:r>
              <a:rPr lang="ru-RU" dirty="0" smtClean="0">
                <a:latin typeface="Calibri" pitchFamily="34" charset="0"/>
              </a:rPr>
              <a:t>педагоги,</a:t>
            </a:r>
            <a:r>
              <a:rPr lang="ru-RU" dirty="0">
                <a:latin typeface="Calibri" pitchFamily="34" charset="0"/>
              </a:rPr>
              <a:t> дети </a:t>
            </a:r>
            <a:r>
              <a:rPr lang="ru-RU" dirty="0" smtClean="0">
                <a:latin typeface="Calibri" pitchFamily="34" charset="0"/>
              </a:rPr>
              <a:t>подготовительной </a:t>
            </a:r>
            <a:r>
              <a:rPr lang="ru-RU" dirty="0">
                <a:latin typeface="Calibri" pitchFamily="34" charset="0"/>
              </a:rPr>
              <a:t>группы, родители.</a:t>
            </a:r>
          </a:p>
          <a:p>
            <a:pPr algn="just"/>
            <a:r>
              <a:rPr lang="ru-RU" b="1" dirty="0">
                <a:latin typeface="Calibri" pitchFamily="34" charset="0"/>
              </a:rPr>
              <a:t>Основные формы реализации проекта: </a:t>
            </a:r>
            <a:r>
              <a:rPr lang="ru-RU" dirty="0" smtClean="0">
                <a:latin typeface="Calibri" pitchFamily="34" charset="0"/>
              </a:rPr>
              <a:t>познавательные-исследовательские </a:t>
            </a:r>
            <a:r>
              <a:rPr lang="ru-RU" dirty="0">
                <a:latin typeface="Calibri" pitchFamily="34" charset="0"/>
              </a:rPr>
              <a:t>и творческие  занятия, беседы, </a:t>
            </a:r>
            <a:r>
              <a:rPr lang="ru-RU" dirty="0" smtClean="0">
                <a:latin typeface="Calibri" pitchFamily="34" charset="0"/>
              </a:rPr>
              <a:t>дидактические, подвижные и сюжетно-ролевые игры</a:t>
            </a:r>
            <a:r>
              <a:rPr lang="ru-RU" dirty="0">
                <a:latin typeface="Calibri" pitchFamily="34" charset="0"/>
              </a:rPr>
              <a:t>, чтение художественной литературы, заучивание стихов о пожарной </a:t>
            </a:r>
            <a:r>
              <a:rPr lang="ru-RU" dirty="0" smtClean="0">
                <a:latin typeface="Calibri" pitchFamily="34" charset="0"/>
              </a:rPr>
              <a:t>безопасности, экскурсии.</a:t>
            </a:r>
            <a:endParaRPr lang="ru-RU" dirty="0" smtClean="0">
              <a:latin typeface="Calibri" pitchFamily="34" charset="0"/>
            </a:endParaRPr>
          </a:p>
          <a:p>
            <a:pPr algn="just"/>
            <a:r>
              <a:rPr lang="ru-RU" b="1" dirty="0">
                <a:latin typeface="Calibri" pitchFamily="34" charset="0"/>
              </a:rPr>
              <a:t>Актуальность проекта: </a:t>
            </a:r>
          </a:p>
          <a:p>
            <a:pPr algn="just"/>
            <a:r>
              <a:rPr lang="ru-RU" dirty="0">
                <a:latin typeface="Calibri" pitchFamily="34" charset="0"/>
              </a:rPr>
              <a:t>Проект посвящен актуальной проблеме - воспитанию у детей дошкольного возраста осознанного отношения к себе как к активному субъекту противопожарной безопасности</a:t>
            </a:r>
            <a:r>
              <a:rPr lang="ru-RU" dirty="0" smtClean="0">
                <a:latin typeface="Calibri" pitchFamily="34" charset="0"/>
              </a:rPr>
              <a:t>.</a:t>
            </a:r>
            <a:endParaRPr lang="ru-RU" dirty="0">
              <a:latin typeface="Calibri" pitchFamily="34" charset="0"/>
            </a:endParaRPr>
          </a:p>
          <a:p>
            <a:pPr algn="just"/>
            <a:r>
              <a:rPr lang="ru-RU" dirty="0">
                <a:latin typeface="Calibri" pitchFamily="34" charset="0"/>
              </a:rPr>
              <a:t>Актуальность проекта связана и с тем, что у детей этого возраста отсутствует защитная психологическая реакция на противопожарную обстановку. Желание постоянно открывать что-то новое, непосредственность часто ставят их перед реальными опасностями</a:t>
            </a:r>
            <a:r>
              <a:rPr lang="ru-RU" dirty="0" smtClean="0">
                <a:latin typeface="Calibri" pitchFamily="34" charset="0"/>
              </a:rPr>
              <a:t>.</a:t>
            </a:r>
            <a:endParaRPr lang="ru-RU" dirty="0">
              <a:latin typeface="Calibri" pitchFamily="34" charset="0"/>
            </a:endParaRPr>
          </a:p>
          <a:p>
            <a:pPr algn="just"/>
            <a:r>
              <a:rPr lang="ru-RU" dirty="0">
                <a:latin typeface="Calibri" pitchFamily="34" charset="0"/>
              </a:rPr>
              <a:t>Подсчитано: на тысячу пожаров сто вспыхивает по вине детей, которые становятся  жертвами своего незнания и легкомыслия. Число детей пострадавших от пожара возрастает с каждым годом</a:t>
            </a:r>
            <a:r>
              <a:rPr lang="ru-RU" dirty="0" smtClean="0">
                <a:latin typeface="Calibri" pitchFamily="34" charset="0"/>
              </a:rPr>
              <a:t>.</a:t>
            </a:r>
            <a:endParaRPr lang="ru-RU" dirty="0">
              <a:latin typeface="Calibri" pitchFamily="34" charset="0"/>
            </a:endParaRPr>
          </a:p>
          <a:p>
            <a:pPr algn="just"/>
            <a:r>
              <a:rPr lang="ru-RU" dirty="0">
                <a:latin typeface="Calibri" pitchFamily="34" charset="0"/>
              </a:rPr>
              <a:t>Это не может не вызвать тревогу, особенно </a:t>
            </a:r>
            <a:endParaRPr lang="ru-RU" dirty="0" smtClean="0">
              <a:latin typeface="Calibri" pitchFamily="34" charset="0"/>
            </a:endParaRPr>
          </a:p>
          <a:p>
            <a:pPr algn="just"/>
            <a:r>
              <a:rPr lang="ru-RU" dirty="0" smtClean="0">
                <a:latin typeface="Calibri" pitchFamily="34" charset="0"/>
              </a:rPr>
              <a:t>на </a:t>
            </a:r>
            <a:r>
              <a:rPr lang="ru-RU" dirty="0">
                <a:latin typeface="Calibri" pitchFamily="34" charset="0"/>
              </a:rPr>
              <a:t>фоне повышенной  пожароопасности в нашем </a:t>
            </a:r>
            <a:r>
              <a:rPr lang="ru-RU" dirty="0" smtClean="0">
                <a:latin typeface="Calibri" pitchFamily="34" charset="0"/>
              </a:rPr>
              <a:t>регионе.</a:t>
            </a:r>
            <a:endParaRPr lang="ru-RU" dirty="0">
              <a:latin typeface="Calibri" pitchFamily="34" charset="0"/>
            </a:endParaRPr>
          </a:p>
        </p:txBody>
      </p:sp>
      <p:pic>
        <p:nvPicPr>
          <p:cNvPr id="4" name="Рисунок 3" descr="https://nsportal.ru/sites/default/files/docpreview_image/2021/01/09/proekt_tatyana_sergeevna.doc_image1.jpg"/>
          <p:cNvPicPr/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4652396"/>
            <a:ext cx="1944216" cy="19449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1349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35292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D20000"/>
                </a:solidFill>
                <a:latin typeface="Calibri" pitchFamily="34" charset="0"/>
              </a:rPr>
              <a:t>Цель проекта:</a:t>
            </a:r>
            <a:r>
              <a:rPr lang="ru-RU" b="1" dirty="0">
                <a:solidFill>
                  <a:srgbClr val="D20000"/>
                </a:solidFill>
                <a:latin typeface="Calibri" pitchFamily="34" charset="0"/>
              </a:rPr>
              <a:t> </a:t>
            </a:r>
            <a:r>
              <a:rPr lang="ru-RU" dirty="0">
                <a:latin typeface="Calibri" pitchFamily="34" charset="0"/>
              </a:rPr>
              <a:t>создание социальной ситуации развития в процессе познавательно-речевой </a:t>
            </a:r>
            <a:r>
              <a:rPr lang="ru-RU" dirty="0" smtClean="0">
                <a:latin typeface="Calibri" pitchFamily="34" charset="0"/>
              </a:rPr>
              <a:t>активности и исследовательской деятельности  при формировании </a:t>
            </a:r>
            <a:r>
              <a:rPr lang="ru-RU" dirty="0">
                <a:latin typeface="Calibri" pitchFamily="34" charset="0"/>
              </a:rPr>
              <a:t>у детей основ пожарной безопасности, навыков осознанного безопасного поведения.</a:t>
            </a:r>
          </a:p>
          <a:p>
            <a:r>
              <a:rPr lang="ru-RU" sz="2000" b="1" dirty="0">
                <a:solidFill>
                  <a:srgbClr val="CC0000"/>
                </a:solidFill>
                <a:latin typeface="Calibri" pitchFamily="34" charset="0"/>
              </a:rPr>
              <a:t>Задачи проекта:</a:t>
            </a:r>
            <a:r>
              <a:rPr lang="ru-RU" b="1" dirty="0">
                <a:latin typeface="Calibri" pitchFamily="34" charset="0"/>
              </a:rPr>
              <a:t> </a:t>
            </a:r>
            <a:endParaRPr lang="ru-RU" b="1" dirty="0" smtClean="0">
              <a:latin typeface="Calibri" pitchFamily="34" charset="0"/>
            </a:endParaRPr>
          </a:p>
          <a:p>
            <a:r>
              <a:rPr lang="ru-RU" u="sng" dirty="0">
                <a:latin typeface="Calibri" pitchFamily="34" charset="0"/>
              </a:rPr>
              <a:t>о</a:t>
            </a:r>
            <a:r>
              <a:rPr lang="ru-RU" u="sng" dirty="0" smtClean="0">
                <a:latin typeface="Calibri" pitchFamily="34" charset="0"/>
              </a:rPr>
              <a:t>бразовательные:</a:t>
            </a:r>
            <a:endParaRPr lang="ru-RU" dirty="0">
              <a:latin typeface="Calibri" pitchFamily="34" charset="0"/>
            </a:endParaRPr>
          </a:p>
          <a:p>
            <a:r>
              <a:rPr lang="ru-RU" dirty="0" smtClean="0">
                <a:latin typeface="Calibri" pitchFamily="34" charset="0"/>
              </a:rPr>
              <a:t>- познакомить </a:t>
            </a:r>
            <a:r>
              <a:rPr lang="ru-RU" dirty="0">
                <a:latin typeface="Calibri" pitchFamily="34" charset="0"/>
              </a:rPr>
              <a:t>с историей возникновения </a:t>
            </a:r>
            <a:r>
              <a:rPr lang="ru-RU" dirty="0" smtClean="0">
                <a:latin typeface="Calibri" pitchFamily="34" charset="0"/>
              </a:rPr>
              <a:t>огня</a:t>
            </a:r>
            <a:r>
              <a:rPr lang="ru-RU" dirty="0">
                <a:latin typeface="Calibri" pitchFamily="34" charset="0"/>
              </a:rPr>
              <a:t>;</a:t>
            </a:r>
          </a:p>
          <a:p>
            <a:r>
              <a:rPr lang="ru-RU" dirty="0" smtClean="0">
                <a:latin typeface="Calibri" pitchFamily="34" charset="0"/>
              </a:rPr>
              <a:t>- дать </a:t>
            </a:r>
            <a:r>
              <a:rPr lang="ru-RU" dirty="0">
                <a:latin typeface="Calibri" pitchFamily="34" charset="0"/>
              </a:rPr>
              <a:t>понятие детям, что огонь бывает другом, а бывает и </a:t>
            </a:r>
            <a:r>
              <a:rPr lang="ru-RU" dirty="0" smtClean="0">
                <a:latin typeface="Calibri" pitchFamily="34" charset="0"/>
              </a:rPr>
              <a:t>врагом</a:t>
            </a:r>
            <a:r>
              <a:rPr lang="ru-RU" dirty="0">
                <a:latin typeface="Calibri" pitchFamily="34" charset="0"/>
              </a:rPr>
              <a:t>;</a:t>
            </a:r>
          </a:p>
          <a:p>
            <a:r>
              <a:rPr lang="ru-RU" u="sng" dirty="0" smtClean="0">
                <a:latin typeface="Calibri" pitchFamily="34" charset="0"/>
              </a:rPr>
              <a:t>развивающие:</a:t>
            </a:r>
            <a:endParaRPr lang="ru-RU" dirty="0">
              <a:latin typeface="Calibri" pitchFamily="34" charset="0"/>
            </a:endParaRPr>
          </a:p>
          <a:p>
            <a:r>
              <a:rPr lang="ru-RU" dirty="0" smtClean="0">
                <a:latin typeface="Calibri" pitchFamily="34" charset="0"/>
              </a:rPr>
              <a:t>- формировать </a:t>
            </a:r>
            <a:r>
              <a:rPr lang="ru-RU" dirty="0">
                <a:latin typeface="Calibri" pitchFamily="34" charset="0"/>
              </a:rPr>
              <a:t>умение реально оценивать возможную </a:t>
            </a:r>
            <a:r>
              <a:rPr lang="ru-RU" dirty="0" smtClean="0">
                <a:latin typeface="Calibri" pitchFamily="34" charset="0"/>
              </a:rPr>
              <a:t>опасность</a:t>
            </a:r>
            <a:r>
              <a:rPr lang="ru-RU" dirty="0">
                <a:latin typeface="Calibri" pitchFamily="34" charset="0"/>
              </a:rPr>
              <a:t>;</a:t>
            </a:r>
          </a:p>
          <a:p>
            <a:r>
              <a:rPr lang="ru-RU" dirty="0" smtClean="0">
                <a:latin typeface="Calibri" pitchFamily="34" charset="0"/>
              </a:rPr>
              <a:t>- помочь </a:t>
            </a:r>
            <a:r>
              <a:rPr lang="ru-RU" dirty="0">
                <a:latin typeface="Calibri" pitchFamily="34" charset="0"/>
              </a:rPr>
              <a:t>детям запомнить правила пожарной </a:t>
            </a:r>
            <a:r>
              <a:rPr lang="ru-RU" dirty="0" smtClean="0">
                <a:latin typeface="Calibri" pitchFamily="34" charset="0"/>
              </a:rPr>
              <a:t>безопасности</a:t>
            </a:r>
            <a:r>
              <a:rPr lang="ru-RU" dirty="0">
                <a:latin typeface="Calibri" pitchFamily="34" charset="0"/>
              </a:rPr>
              <a:t>;</a:t>
            </a:r>
          </a:p>
          <a:p>
            <a:r>
              <a:rPr lang="ru-RU" dirty="0" smtClean="0">
                <a:latin typeface="Calibri" pitchFamily="34" charset="0"/>
              </a:rPr>
              <a:t>- развивать </a:t>
            </a:r>
            <a:r>
              <a:rPr lang="ru-RU" dirty="0">
                <a:latin typeface="Calibri" pitchFamily="34" charset="0"/>
              </a:rPr>
              <a:t>творческие способности </a:t>
            </a:r>
            <a:r>
              <a:rPr lang="ru-RU" dirty="0" smtClean="0">
                <a:latin typeface="Calibri" pitchFamily="34" charset="0"/>
              </a:rPr>
              <a:t>дошкольников </a:t>
            </a:r>
            <a:r>
              <a:rPr lang="ru-RU" dirty="0">
                <a:latin typeface="Calibri" pitchFamily="34" charset="0"/>
              </a:rPr>
              <a:t>в продуктивной деятельности </a:t>
            </a:r>
            <a:r>
              <a:rPr lang="ru-RU" dirty="0" smtClean="0">
                <a:latin typeface="Calibri" pitchFamily="34" charset="0"/>
              </a:rPr>
              <a:t>по </a:t>
            </a:r>
            <a:r>
              <a:rPr lang="ru-RU" dirty="0">
                <a:latin typeface="Calibri" pitchFamily="34" charset="0"/>
              </a:rPr>
              <a:t>теме </a:t>
            </a:r>
            <a:r>
              <a:rPr lang="ru-RU" dirty="0" smtClean="0">
                <a:latin typeface="Calibri" pitchFamily="34" charset="0"/>
              </a:rPr>
              <a:t>проекта;</a:t>
            </a:r>
            <a:endParaRPr lang="ru-RU" dirty="0">
              <a:latin typeface="Calibri" pitchFamily="34" charset="0"/>
            </a:endParaRPr>
          </a:p>
          <a:p>
            <a:r>
              <a:rPr lang="ru-RU" u="sng" dirty="0">
                <a:latin typeface="Calibri" pitchFamily="34" charset="0"/>
              </a:rPr>
              <a:t>в</a:t>
            </a:r>
            <a:r>
              <a:rPr lang="ru-RU" u="sng" dirty="0" smtClean="0">
                <a:latin typeface="Calibri" pitchFamily="34" charset="0"/>
              </a:rPr>
              <a:t>оспитательные:</a:t>
            </a:r>
            <a:endParaRPr lang="ru-RU" dirty="0">
              <a:latin typeface="Calibri" pitchFamily="34" charset="0"/>
            </a:endParaRPr>
          </a:p>
          <a:p>
            <a:r>
              <a:rPr lang="ru-RU" dirty="0" smtClean="0">
                <a:latin typeface="Calibri" pitchFamily="34" charset="0"/>
              </a:rPr>
              <a:t>- воспитывать </a:t>
            </a:r>
            <a:r>
              <a:rPr lang="ru-RU" dirty="0">
                <a:latin typeface="Calibri" pitchFamily="34" charset="0"/>
              </a:rPr>
              <a:t>чувство осторожности и </a:t>
            </a:r>
            <a:r>
              <a:rPr lang="ru-RU" dirty="0" smtClean="0">
                <a:latin typeface="Calibri" pitchFamily="34" charset="0"/>
              </a:rPr>
              <a:t>самосохранения</a:t>
            </a:r>
            <a:r>
              <a:rPr lang="ru-RU" dirty="0">
                <a:latin typeface="Calibri" pitchFamily="34" charset="0"/>
              </a:rPr>
              <a:t>;</a:t>
            </a:r>
          </a:p>
          <a:p>
            <a:r>
              <a:rPr lang="ru-RU" dirty="0" smtClean="0">
                <a:latin typeface="Calibri" pitchFamily="34" charset="0"/>
              </a:rPr>
              <a:t>- воспитывать </a:t>
            </a:r>
            <a:r>
              <a:rPr lang="ru-RU" dirty="0">
                <a:latin typeface="Calibri" pitchFamily="34" charset="0"/>
              </a:rPr>
              <a:t>чувства благодарности людям, которые помогают нам в трудных </a:t>
            </a:r>
            <a:r>
              <a:rPr lang="ru-RU" dirty="0" smtClean="0">
                <a:latin typeface="Calibri" pitchFamily="34" charset="0"/>
              </a:rPr>
              <a:t>ситуациях;</a:t>
            </a:r>
          </a:p>
          <a:p>
            <a:r>
              <a:rPr lang="ru-RU" dirty="0">
                <a:latin typeface="Calibri" pitchFamily="34" charset="0"/>
              </a:rPr>
              <a:t>- прививать практические навыки поведения детей при возникновении пожара.</a:t>
            </a:r>
          </a:p>
        </p:txBody>
      </p:sp>
    </p:spTree>
    <p:extLst>
      <p:ext uri="{BB962C8B-B14F-4D97-AF65-F5344CB8AC3E}">
        <p14:creationId xmlns:p14="http://schemas.microsoft.com/office/powerpoint/2010/main" val="2626223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32"/>
            <a:ext cx="8352928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C0000"/>
                </a:solidFill>
                <a:latin typeface="Calibri" pitchFamily="34" charset="0"/>
              </a:rPr>
              <a:t>Предполагаемый результат:</a:t>
            </a:r>
            <a:endParaRPr lang="ru-RU" dirty="0">
              <a:solidFill>
                <a:srgbClr val="CC0000"/>
              </a:solidFill>
              <a:latin typeface="Calibri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>
                <a:latin typeface="Calibri" pitchFamily="34" charset="0"/>
              </a:rPr>
              <a:t>Знакомство </a:t>
            </a:r>
            <a:r>
              <a:rPr lang="ru-RU" dirty="0">
                <a:latin typeface="Calibri" pitchFamily="34" charset="0"/>
              </a:rPr>
              <a:t>детей с полезными и опасными сторонами огня.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>
                <a:latin typeface="Calibri" pitchFamily="34" charset="0"/>
              </a:rPr>
              <a:t>Овладение </a:t>
            </a:r>
            <a:r>
              <a:rPr lang="ru-RU" dirty="0">
                <a:latin typeface="Calibri" pitchFamily="34" charset="0"/>
              </a:rPr>
              <a:t>детьми знаниями, умениями и навыками по пожарной безопасности.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>
                <a:latin typeface="Calibri" pitchFamily="34" charset="0"/>
              </a:rPr>
              <a:t>Сформированность </a:t>
            </a:r>
            <a:r>
              <a:rPr lang="ru-RU" dirty="0">
                <a:latin typeface="Calibri" pitchFamily="34" charset="0"/>
              </a:rPr>
              <a:t>у детей заботливого отношения к себе, к людям.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>
                <a:latin typeface="Calibri" pitchFamily="34" charset="0"/>
              </a:rPr>
              <a:t>Информированность </a:t>
            </a:r>
            <a:r>
              <a:rPr lang="ru-RU" dirty="0">
                <a:latin typeface="Calibri" pitchFamily="34" charset="0"/>
              </a:rPr>
              <a:t>родителей о противопожарной безопасности.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>
                <a:latin typeface="Calibri" pitchFamily="34" charset="0"/>
              </a:rPr>
              <a:t>Повышение </a:t>
            </a:r>
            <a:r>
              <a:rPr lang="ru-RU" dirty="0">
                <a:latin typeface="Calibri" pitchFamily="34" charset="0"/>
              </a:rPr>
              <a:t>родительской активности в воспитательном процессе ДОУ</a:t>
            </a:r>
            <a:r>
              <a:rPr lang="ru-RU" dirty="0" smtClean="0">
                <a:latin typeface="Calibri" pitchFamily="34" charset="0"/>
              </a:rPr>
              <a:t>.</a:t>
            </a:r>
          </a:p>
          <a:p>
            <a:endParaRPr lang="ru-RU" sz="800" b="1" dirty="0" smtClean="0">
              <a:latin typeface="Calibri" pitchFamily="34" charset="0"/>
            </a:endParaRPr>
          </a:p>
          <a:p>
            <a:r>
              <a:rPr lang="ru-RU" b="1" dirty="0" smtClean="0">
                <a:solidFill>
                  <a:srgbClr val="CC0000"/>
                </a:solidFill>
                <a:latin typeface="Calibri" pitchFamily="34" charset="0"/>
              </a:rPr>
              <a:t>Материально-технические </a:t>
            </a:r>
            <a:r>
              <a:rPr lang="ru-RU" b="1" dirty="0">
                <a:solidFill>
                  <a:srgbClr val="CC0000"/>
                </a:solidFill>
                <a:latin typeface="Calibri" pitchFamily="34" charset="0"/>
              </a:rPr>
              <a:t>ресурсы, необходимые для выполнения </a:t>
            </a:r>
            <a:r>
              <a:rPr lang="ru-RU" b="1" dirty="0" smtClean="0">
                <a:solidFill>
                  <a:srgbClr val="CC0000"/>
                </a:solidFill>
                <a:latin typeface="Calibri" pitchFamily="34" charset="0"/>
              </a:rPr>
              <a:t>проекта: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>
                <a:latin typeface="Calibri" pitchFamily="34" charset="0"/>
              </a:rPr>
              <a:t>оборудование </a:t>
            </a:r>
            <a:r>
              <a:rPr lang="ru-RU" dirty="0">
                <a:latin typeface="Calibri" pitchFamily="34" charset="0"/>
              </a:rPr>
              <a:t>для художественно-продуктивной </a:t>
            </a:r>
            <a:r>
              <a:rPr lang="ru-RU" dirty="0" smtClean="0">
                <a:latin typeface="Calibri" pitchFamily="34" charset="0"/>
              </a:rPr>
              <a:t>деятельности,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>
                <a:latin typeface="Calibri" pitchFamily="34" charset="0"/>
              </a:rPr>
              <a:t>мультимедийное оборудование для просмотра видеоматериала;</a:t>
            </a:r>
            <a:endParaRPr lang="ru-RU" dirty="0">
              <a:latin typeface="Calibri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>
                <a:latin typeface="Calibri" pitchFamily="34" charset="0"/>
              </a:rPr>
              <a:t>иллюстрации</a:t>
            </a:r>
            <a:r>
              <a:rPr lang="ru-RU" dirty="0">
                <a:latin typeface="Calibri" pitchFamily="34" charset="0"/>
              </a:rPr>
              <a:t>, плакаты по правилам пожарной безопасности;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>
                <a:latin typeface="Calibri" pitchFamily="34" charset="0"/>
              </a:rPr>
              <a:t>атрибуты </a:t>
            </a:r>
            <a:r>
              <a:rPr lang="ru-RU" dirty="0">
                <a:latin typeface="Calibri" pitchFamily="34" charset="0"/>
              </a:rPr>
              <a:t>для сюжетно-ролевых игры;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>
                <a:latin typeface="Calibri" pitchFamily="34" charset="0"/>
              </a:rPr>
              <a:t>художественная </a:t>
            </a:r>
            <a:r>
              <a:rPr lang="ru-RU" dirty="0">
                <a:latin typeface="Calibri" pitchFamily="34" charset="0"/>
              </a:rPr>
              <a:t>литература;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>
                <a:latin typeface="Calibri" pitchFamily="34" charset="0"/>
              </a:rPr>
              <a:t>дидактические </a:t>
            </a:r>
            <a:r>
              <a:rPr lang="ru-RU" dirty="0">
                <a:latin typeface="Calibri" pitchFamily="34" charset="0"/>
              </a:rPr>
              <a:t>и настольно-печатные игры по правилам пожарной </a:t>
            </a:r>
            <a:r>
              <a:rPr lang="ru-RU" dirty="0" smtClean="0">
                <a:latin typeface="Calibri" pitchFamily="34" charset="0"/>
              </a:rPr>
              <a:t>безопасности.</a:t>
            </a:r>
          </a:p>
          <a:p>
            <a:endParaRPr lang="ru-RU" sz="800" dirty="0" smtClean="0">
              <a:latin typeface="Calibri" pitchFamily="34" charset="0"/>
            </a:endParaRPr>
          </a:p>
          <a:p>
            <a:pPr lvl="0"/>
            <a:r>
              <a:rPr lang="ru-RU" b="1" dirty="0">
                <a:solidFill>
                  <a:srgbClr val="CC0000"/>
                </a:solidFill>
                <a:latin typeface="Calibri" pitchFamily="34" charset="0"/>
              </a:rPr>
              <a:t>Реализация проекта:</a:t>
            </a:r>
            <a:endParaRPr lang="ru-RU" dirty="0">
              <a:solidFill>
                <a:srgbClr val="CC0000"/>
              </a:solidFill>
              <a:latin typeface="Calibri" pitchFamily="34" charset="0"/>
            </a:endParaRPr>
          </a:p>
          <a:p>
            <a:pPr lvl="0"/>
            <a:r>
              <a:rPr lang="ru-RU" b="1" dirty="0">
                <a:solidFill>
                  <a:srgbClr val="7030A0"/>
                </a:solidFill>
                <a:latin typeface="Calibri" pitchFamily="34" charset="0"/>
              </a:rPr>
              <a:t>1 этап – подготовительный</a:t>
            </a:r>
            <a:endParaRPr lang="ru-RU" dirty="0">
              <a:solidFill>
                <a:srgbClr val="7030A0"/>
              </a:solidFill>
              <a:latin typeface="Calibri" pitchFamily="34" charset="0"/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Подбор методической литературы.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Разработка плана проекта.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Подбор сюжетных картинок и 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иллюстраций, презентаций.</a:t>
            </a:r>
            <a:endParaRPr lang="ru-RU" dirty="0">
              <a:solidFill>
                <a:prstClr val="black"/>
              </a:solidFill>
              <a:latin typeface="Calibri" pitchFamily="34" charset="0"/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Подбор детской художественной литературы для чтения детям.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Оформление стенда для родителей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.</a:t>
            </a:r>
            <a:endParaRPr lang="ru-RU" dirty="0">
              <a:latin typeface="Calibri" pitchFamily="34" charset="0"/>
            </a:endParaRPr>
          </a:p>
        </p:txBody>
      </p:sp>
      <p:pic>
        <p:nvPicPr>
          <p:cNvPr id="3" name="Рисунок 2" descr="http://ds44.detkin-club.ru/images/parents/luchiki-26.09.2018-fire-chast_0_5f61942902eb4.gif"/>
          <p:cNvPicPr/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4194050"/>
            <a:ext cx="1800200" cy="17552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8680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Calibri" pitchFamily="34" charset="0"/>
              </a:rPr>
              <a:t>2 </a:t>
            </a:r>
            <a:r>
              <a:rPr lang="ru-RU" sz="2000" b="1" dirty="0">
                <a:solidFill>
                  <a:srgbClr val="7030A0"/>
                </a:solidFill>
                <a:latin typeface="Calibri" pitchFamily="34" charset="0"/>
              </a:rPr>
              <a:t>этап – </a:t>
            </a:r>
            <a:r>
              <a:rPr lang="ru-RU" sz="2000" b="1" dirty="0" smtClean="0">
                <a:solidFill>
                  <a:srgbClr val="7030A0"/>
                </a:solidFill>
                <a:latin typeface="Calibri" pitchFamily="34" charset="0"/>
              </a:rPr>
              <a:t>основной</a:t>
            </a:r>
          </a:p>
          <a:p>
            <a:r>
              <a:rPr lang="ru-RU" u="sng" dirty="0">
                <a:latin typeface="Calibri" pitchFamily="34" charset="0"/>
              </a:rPr>
              <a:t>Социально –коммуникативное развитие</a:t>
            </a:r>
            <a:r>
              <a:rPr lang="ru-RU" u="sng" dirty="0" smtClean="0">
                <a:latin typeface="Calibri" pitchFamily="34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Calibri" pitchFamily="34" charset="0"/>
              </a:rPr>
              <a:t>Экскурсия </a:t>
            </a:r>
            <a:r>
              <a:rPr lang="ru-RU" dirty="0">
                <a:latin typeface="Calibri" pitchFamily="34" charset="0"/>
              </a:rPr>
              <a:t>по детскому </a:t>
            </a:r>
            <a:r>
              <a:rPr lang="ru-RU" dirty="0" smtClean="0">
                <a:latin typeface="Calibri" pitchFamily="34" charset="0"/>
              </a:rPr>
              <a:t>саду.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Calibri" pitchFamily="34" charset="0"/>
              </a:rPr>
              <a:t>Беседы «Если вдруг случился пожар», «Что делать, если», «Почему профессия пожарного – героическая профессия?», «Опасные предметы – источник пожара», «Электричество в вашем доме», «Ёлочка нарядная</a:t>
            </a:r>
            <a:r>
              <a:rPr lang="ru-RU" dirty="0" smtClean="0">
                <a:latin typeface="Calibri" pitchFamily="34" charset="0"/>
              </a:rPr>
              <a:t>».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Calibri" pitchFamily="34" charset="0"/>
              </a:rPr>
              <a:t> Решение и обыгрывание проблемных ситуаций с </a:t>
            </a:r>
            <a:r>
              <a:rPr lang="ru-RU" dirty="0" smtClean="0">
                <a:latin typeface="Calibri" pitchFamily="34" charset="0"/>
              </a:rPr>
              <a:t>детьми: если </a:t>
            </a:r>
            <a:r>
              <a:rPr lang="ru-RU" dirty="0">
                <a:latin typeface="Calibri" pitchFamily="34" charset="0"/>
              </a:rPr>
              <a:t>в доме что-то </a:t>
            </a:r>
            <a:r>
              <a:rPr lang="ru-RU" dirty="0" smtClean="0">
                <a:latin typeface="Calibri" pitchFamily="34" charset="0"/>
              </a:rPr>
              <a:t>загорелось; если </a:t>
            </a:r>
            <a:r>
              <a:rPr lang="ru-RU" dirty="0">
                <a:latin typeface="Calibri" pitchFamily="34" charset="0"/>
              </a:rPr>
              <a:t>в квартире много </a:t>
            </a:r>
            <a:r>
              <a:rPr lang="ru-RU" dirty="0" smtClean="0">
                <a:latin typeface="Calibri" pitchFamily="34" charset="0"/>
              </a:rPr>
              <a:t>дыма; если </a:t>
            </a:r>
            <a:r>
              <a:rPr lang="ru-RU" dirty="0">
                <a:latin typeface="Calibri" pitchFamily="34" charset="0"/>
              </a:rPr>
              <a:t>звучит пожарная сирена; </a:t>
            </a:r>
            <a:r>
              <a:rPr lang="ru-RU" dirty="0" smtClean="0">
                <a:latin typeface="Calibri" pitchFamily="34" charset="0"/>
              </a:rPr>
              <a:t>в </a:t>
            </a:r>
            <a:r>
              <a:rPr lang="ru-RU" dirty="0">
                <a:latin typeface="Calibri" pitchFamily="34" charset="0"/>
              </a:rPr>
              <a:t>квартире много </a:t>
            </a:r>
            <a:r>
              <a:rPr lang="ru-RU" dirty="0" smtClean="0">
                <a:latin typeface="Calibri" pitchFamily="34" charset="0"/>
              </a:rPr>
              <a:t>дыма; как </a:t>
            </a:r>
            <a:r>
              <a:rPr lang="ru-RU" dirty="0">
                <a:latin typeface="Calibri" pitchFamily="34" charset="0"/>
              </a:rPr>
              <a:t>вызвать пожарных, если случился </a:t>
            </a:r>
            <a:r>
              <a:rPr lang="ru-RU" dirty="0" smtClean="0">
                <a:latin typeface="Calibri" pitchFamily="34" charset="0"/>
              </a:rPr>
              <a:t>пожар.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Calibri" pitchFamily="34" charset="0"/>
              </a:rPr>
              <a:t>Сюжетно-ролевые игры «Спасатели», «Наш дом»,  «Мы пожарные</a:t>
            </a:r>
            <a:r>
              <a:rPr lang="ru-RU" dirty="0" smtClean="0">
                <a:latin typeface="Calibri" pitchFamily="34" charset="0"/>
              </a:rPr>
              <a:t>», «Пожар в доме».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Calibri" pitchFamily="34" charset="0"/>
              </a:rPr>
              <a:t>Дидактические игры  «Правила поведения при пожаре», «Раньше и теперь», «Горит – не горит», «Пожароопасные предметы», «Что для чего?», «Что необходимо пожарному?», «Как действовать при пожаре</a:t>
            </a:r>
            <a:r>
              <a:rPr lang="ru-RU" dirty="0" smtClean="0">
                <a:latin typeface="Calibri" pitchFamily="34" charset="0"/>
              </a:rPr>
              <a:t>».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4158955"/>
            <a:ext cx="1725613" cy="246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4158956"/>
            <a:ext cx="1804987" cy="246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4158957"/>
            <a:ext cx="1804987" cy="246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8264" y="4159826"/>
            <a:ext cx="1800200" cy="246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9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maam.ru/upload/blogs/detsad-1507666-1585820452.jp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188640"/>
            <a:ext cx="2376264" cy="144015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https://www.maam.ru/upload/blogs/detsad-1507666-1585820500.jpg"/>
          <p:cNvPicPr/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4916" y="1663503"/>
            <a:ext cx="2376264" cy="15841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88224" y="188640"/>
            <a:ext cx="2255515" cy="25202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ds04.infourok.ru/uploads/ex/128b/00124e82-3210c3e9/hello_html_6af1291b.jpg"/>
          <p:cNvPicPr/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63744" y="212381"/>
            <a:ext cx="2733675" cy="17329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65362" y="4293096"/>
            <a:ext cx="82089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u="sng" dirty="0">
                <a:solidFill>
                  <a:prstClr val="black"/>
                </a:solidFill>
                <a:latin typeface="Calibri" pitchFamily="34" charset="0"/>
              </a:rPr>
              <a:t>Познавательное развитие:</a:t>
            </a:r>
          </a:p>
          <a:p>
            <a:pPr marL="285750" lvl="0" indent="-285750">
              <a:buFontTx/>
              <a:buChar char="-"/>
            </a:pP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Презентации по теме: «Огонь друг или враг», «Пожарные – смелые, храбрые, отважные, умелые», «Огонь в жизни человека», «Скоро Новый год».</a:t>
            </a:r>
          </a:p>
          <a:p>
            <a:pPr marL="285750" lvl="0" indent="-285750">
              <a:buFontTx/>
              <a:buChar char="-"/>
            </a:pP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Выпуск стенгазеты «Спасатели Рябинушки», книжек «Не играй с огнем».</a:t>
            </a:r>
          </a:p>
          <a:p>
            <a:pPr marL="285750" lvl="0" indent="-285750">
              <a:buFontTx/>
              <a:buChar char="-"/>
            </a:pP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Просмотр мультфильмов: «Кошкин дом», «Пожар в лесу», познавательных циклов «Уроки тетушки Совы по безопасности», «Пожарник Сэм», «Пожарная команда» из серии «Добрые машинки», «Фиксики», «Грузовичок Олли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».</a:t>
            </a:r>
          </a:p>
        </p:txBody>
      </p:sp>
      <p:pic>
        <p:nvPicPr>
          <p:cNvPr id="8" name="Рисунок 7"/>
          <p:cNvPicPr/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63743" y="2076166"/>
            <a:ext cx="2733675" cy="16639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4257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856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D20000"/>
                </a:solidFill>
                <a:latin typeface="Calibri" pitchFamily="34" charset="0"/>
              </a:rPr>
              <a:t>Опытно-экспериментальная деятельность </a:t>
            </a:r>
            <a:r>
              <a:rPr lang="ru-RU" sz="2000" b="1" dirty="0" smtClean="0">
                <a:solidFill>
                  <a:srgbClr val="D20000"/>
                </a:solidFill>
                <a:latin typeface="Calibri" pitchFamily="34" charset="0"/>
              </a:rPr>
              <a:t>по </a:t>
            </a:r>
            <a:r>
              <a:rPr lang="ru-RU" sz="2000" b="1" dirty="0">
                <a:solidFill>
                  <a:srgbClr val="D20000"/>
                </a:solidFill>
                <a:latin typeface="Calibri" pitchFamily="34" charset="0"/>
              </a:rPr>
              <a:t>пожарной безопасности</a:t>
            </a:r>
            <a:endParaRPr lang="ru-RU" sz="2000" b="1" dirty="0">
              <a:solidFill>
                <a:srgbClr val="D2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588750"/>
            <a:ext cx="55446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     Когда </a:t>
            </a:r>
            <a:r>
              <a:rPr lang="ru-RU" dirty="0">
                <a:latin typeface="Calibri" pitchFamily="34" charset="0"/>
              </a:rPr>
              <a:t>мы зажгли свечи, то увидели что огонек яркий, красивый, привлекает к себе внимание. Выяснили, можно ли и к нему прикоснуться, объяснили, почему нельзя. Сделали вывод, что огонь – стихия яркая, привлекательная, но в тоже время и очень опасная</a:t>
            </a:r>
            <a:r>
              <a:rPr lang="ru-RU" dirty="0" smtClean="0">
                <a:latin typeface="Calibri" pitchFamily="34" charset="0"/>
              </a:rPr>
              <a:t>.</a:t>
            </a:r>
          </a:p>
          <a:p>
            <a:pPr algn="just"/>
            <a:r>
              <a:rPr lang="ru-RU" dirty="0" smtClean="0">
                <a:latin typeface="Calibri" pitchFamily="34" charset="0"/>
              </a:rPr>
              <a:t>      Вспомнили</a:t>
            </a:r>
            <a:r>
              <a:rPr lang="ru-RU" dirty="0">
                <a:latin typeface="Calibri" pitchFamily="34" charset="0"/>
              </a:rPr>
              <a:t>, чем можно потушить огонь, когда он становится опасным – водой, </a:t>
            </a:r>
            <a:r>
              <a:rPr lang="ru-RU" dirty="0" smtClean="0">
                <a:latin typeface="Calibri" pitchFamily="34" charset="0"/>
              </a:rPr>
              <a:t>песком, </a:t>
            </a:r>
            <a:r>
              <a:rPr lang="ru-RU" dirty="0">
                <a:latin typeface="Calibri" pitchFamily="34" charset="0"/>
              </a:rPr>
              <a:t>снегом.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8629" y="5670502"/>
            <a:ext cx="83498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Calibri" pitchFamily="34" charset="0"/>
              </a:rPr>
              <a:t>Г</a:t>
            </a:r>
            <a:r>
              <a:rPr lang="ru-RU" dirty="0" smtClean="0">
                <a:latin typeface="Calibri" pitchFamily="34" charset="0"/>
              </a:rPr>
              <a:t>орящую </a:t>
            </a:r>
            <a:r>
              <a:rPr lang="ru-RU" dirty="0">
                <a:latin typeface="Calibri" pitchFamily="34" charset="0"/>
              </a:rPr>
              <a:t>свечу плотно </a:t>
            </a:r>
            <a:r>
              <a:rPr lang="ru-RU" dirty="0" smtClean="0">
                <a:latin typeface="Calibri" pitchFamily="34" charset="0"/>
              </a:rPr>
              <a:t>накрыли банкой. </a:t>
            </a:r>
            <a:r>
              <a:rPr lang="ru-RU" dirty="0">
                <a:latin typeface="Calibri" pitchFamily="34" charset="0"/>
              </a:rPr>
              <a:t>Через некоторое время увидели, что огонь погас. Сделали вывод - когда доступ воздуха в </a:t>
            </a:r>
            <a:r>
              <a:rPr lang="ru-RU" dirty="0" smtClean="0">
                <a:latin typeface="Calibri" pitchFamily="34" charset="0"/>
              </a:rPr>
              <a:t>банке </a:t>
            </a:r>
            <a:r>
              <a:rPr lang="ru-RU" dirty="0">
                <a:latin typeface="Calibri" pitchFamily="34" charset="0"/>
              </a:rPr>
              <a:t>прекратился, огонь погас. Значит при пожаре открывать окна нельзя.</a:t>
            </a:r>
          </a:p>
        </p:txBody>
      </p:sp>
      <p:pic>
        <p:nvPicPr>
          <p:cNvPr id="10" name="Рисунок 9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588750"/>
            <a:ext cx="2520280" cy="24802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63" y="3474989"/>
            <a:ext cx="2378075" cy="219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2897074"/>
            <a:ext cx="1768475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2897073"/>
            <a:ext cx="1938337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0" y="2897074"/>
            <a:ext cx="1511300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911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415" y="116632"/>
            <a:ext cx="83529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u="sng" dirty="0">
                <a:solidFill>
                  <a:prstClr val="black"/>
                </a:solidFill>
                <a:latin typeface="Calibri" pitchFamily="34" charset="0"/>
              </a:rPr>
              <a:t>Речевое развитие</a:t>
            </a:r>
            <a:r>
              <a:rPr lang="ru-RU" u="sng" dirty="0" smtClean="0">
                <a:solidFill>
                  <a:prstClr val="black"/>
                </a:solidFill>
                <a:latin typeface="Calibri" pitchFamily="34" charset="0"/>
              </a:rPr>
              <a:t>:</a:t>
            </a:r>
          </a:p>
          <a:p>
            <a:pPr marL="285750" lvl="0" indent="-285750">
              <a:buFontTx/>
              <a:buChar char="-"/>
            </a:pP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Составление 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рассказа по 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картинкам «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Мальчик – спички – пожар - пожарная машина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».</a:t>
            </a:r>
          </a:p>
          <a:p>
            <a:pPr marL="285750" lvl="0" indent="-285750">
              <a:buFontTx/>
              <a:buChar char="-"/>
            </a:pP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Составление 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рассказов по пословицам «Солома с огнем не дружит», «Огонь – хороший слуга, но плохой хозяин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».</a:t>
            </a:r>
          </a:p>
          <a:p>
            <a:pPr marL="285750" lvl="0" indent="-285750">
              <a:buFontTx/>
              <a:buChar char="-"/>
            </a:pP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Проведение викторины 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«С огнем не играй, правила пожарные соблюдай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!».</a:t>
            </a:r>
          </a:p>
          <a:p>
            <a:pPr marL="285750" lvl="0" indent="-285750">
              <a:buFontTx/>
              <a:buChar char="-"/>
            </a:pP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Чтение литературных произведений: С. Я Маршак «Пожар», Л. Н. Толстой «Пожар», «Пожарные собаки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», 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Е. Хоринская «Спички-невелички», А. Шевченко «Как ловили уголька», Т. Фетисова «Куда спешат красные машины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».</a:t>
            </a:r>
          </a:p>
        </p:txBody>
      </p:sp>
      <p:pic>
        <p:nvPicPr>
          <p:cNvPr id="3" name="Рисунок 2" descr="https://im0-tub-ru.yandex.net/i?id=d93b61c1fe13ab81402f24432ed57788-l&amp;ref=rim&amp;n=13&amp;w=1080&amp;h=1077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3140968"/>
            <a:ext cx="2304256" cy="3031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regnum.ru/uploads/pictures/news/2015/11/03/regnum_picture_14464993971472651_normal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652438">
            <a:off x="3452374" y="2802982"/>
            <a:ext cx="1588135" cy="204660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fs00.infourok.ru/images/doc/108/128024/img7.jpg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22570" y="2610653"/>
            <a:ext cx="1501140" cy="20154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://www.auction-imperia.ru/i/booklot/_DSC4806-30.jpg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991320">
            <a:off x="7275426" y="2880490"/>
            <a:ext cx="1548765" cy="20193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://cdooso.ru/images/galleries/2019/horinskaya-110-let/resizedimages/02_1753_2_1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646346">
            <a:off x="4434307" y="4774210"/>
            <a:ext cx="1333671" cy="1779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Пользователь\Desktop\16_Kak-lovili-ugolka.png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32122">
            <a:off x="6309992" y="4793136"/>
            <a:ext cx="1407396" cy="18146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424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2656"/>
            <a:ext cx="76328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u="sng" dirty="0">
                <a:solidFill>
                  <a:prstClr val="black"/>
                </a:solidFill>
                <a:latin typeface="Calibri" pitchFamily="34" charset="0"/>
              </a:rPr>
              <a:t>Художественное-эстетическое развитие:</a:t>
            </a:r>
          </a:p>
          <a:p>
            <a:pPr marL="285750" lvl="0" indent="-285750">
              <a:buFontTx/>
              <a:buChar char="-"/>
            </a:pP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Рисование «Пожару нет», «Нельзя разводить костры в лесу», «Пожарная машина»; коллективная работа — изготовление альбома «Чтобы не было пожара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», плаката «Спасатели </a:t>
            </a:r>
            <a:r>
              <a:rPr lang="ru-RU" smtClean="0">
                <a:solidFill>
                  <a:prstClr val="black"/>
                </a:solidFill>
                <a:latin typeface="Calibri" pitchFamily="34" charset="0"/>
              </a:rPr>
              <a:t>Рябинушки»</a:t>
            </a:r>
            <a:endParaRPr lang="ru-RU" dirty="0">
              <a:solidFill>
                <a:prstClr val="black"/>
              </a:solidFill>
              <a:latin typeface="Calibri" pitchFamily="34" charset="0"/>
            </a:endParaRPr>
          </a:p>
          <a:p>
            <a:pPr marL="285750" lvl="0" indent="-285750">
              <a:buFontTx/>
              <a:buChar char="-"/>
            </a:pP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Конструирование «Пожарная часть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».</a:t>
            </a:r>
            <a:endParaRPr lang="ru-RU" dirty="0">
              <a:solidFill>
                <a:prstClr val="black"/>
              </a:solidFill>
              <a:latin typeface="Calibri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1809984"/>
            <a:ext cx="2088232" cy="2296204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1853411"/>
            <a:ext cx="1951355" cy="2296204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7847" y="1848524"/>
            <a:ext cx="1855470" cy="2305978"/>
          </a:xfrm>
          <a:prstGeom prst="rect">
            <a:avLst/>
          </a:prstGeom>
        </p:spPr>
      </p:pic>
      <p:pic>
        <p:nvPicPr>
          <p:cNvPr id="7" name="Рисунок 6" descr="I:\Азбука безопасности\Пожарная без-ть\IMG-eb7633a1389dcce97ed758be23e286a9-V.jpg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28184" y="4365104"/>
            <a:ext cx="2723873" cy="20882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recommend.zotovan.ru/wp-content/uploads/2015/09/WP_20150829_0241.jpg"/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4365104"/>
            <a:ext cx="2620010" cy="20882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s://www.maam.ru/upload/blogs/detsad-1507666-1585820758.jpg"/>
          <p:cNvPicPr/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61380" y="4521165"/>
            <a:ext cx="2541895" cy="17761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7891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811</TotalTime>
  <Words>972</Words>
  <Application>Microsoft Office PowerPoint</Application>
  <PresentationFormat>Экран (4:3)</PresentationFormat>
  <Paragraphs>98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57</cp:revision>
  <dcterms:created xsi:type="dcterms:W3CDTF">2021-12-21T12:35:56Z</dcterms:created>
  <dcterms:modified xsi:type="dcterms:W3CDTF">2021-12-29T01:13:26Z</dcterms:modified>
</cp:coreProperties>
</file>