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50AACB-2EA9-4CEB-9D3C-B1F21F8C81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4673DE3-2A9A-4C44-828D-A353B05C17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38367E0-C809-45BB-BF1C-1A232B6BF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88D1C31-E0E4-4AB0-BE1B-DD3BEBEF9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DCF5DC1-9D43-41AD-B7C8-70D648A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221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F21D53-062F-4B67-AD86-C926EA53B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CA99388-1AB2-470E-82AE-2333F81702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CBDFE83-1431-4FB8-828A-F3055AA56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04B5D7D-BEC8-47CB-A918-CA6B355C0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B13F16F-6B47-47EA-94C8-759B2BE3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138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CDB86BC-DAC5-48BE-B4D9-66A360D018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6847DD5-C2F3-428E-8AAA-850539AC54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8534CB6-1E94-4A4D-B4D5-682030C17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CD987C1-038B-46FA-AB2F-440325080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E89CDC7-8FC2-4DA2-8B0D-240A1D227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821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5A4EC9-83F6-436B-B3E2-D57B8CFEA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32E4726-375D-421F-BC04-158C8486FD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1FD33C-2449-4422-B9B6-52F12F727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713DB45-E3C5-48AA-BE3C-7D5471A9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D90EE5A-E0B2-408E-A086-5823BB5E9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74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C225EA-193E-4BAF-A1A1-56FB45494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3714BA5-E8AF-4B1C-BBB7-E4F54CC4A8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EE36F6-C947-4C9B-8EB4-B4637E5B0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8573351-E462-44E4-90BE-776BF5CFF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5CFE591-DEB3-4F27-A9EE-E0512E715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627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78A642-1F69-44BF-8CBB-2D6676E6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2EC9F2-2DF7-413F-BDC4-28A73B0A36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5EC4C25-7A2C-446B-B04D-6F177A0DF5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D2E5CE8-C4EA-4963-93EB-5B16AA726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A96FB38-1530-4F9A-A102-6D0F8A45A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343A813-E456-4DDB-AC3A-6139F7039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268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C3FD49-BE3A-4E22-9BFD-71D0E5728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B6377F6-30D9-4660-8081-ACEDCF7D0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1FF1E8B-2644-4763-A382-EE391E96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0B2D409-5C6D-4701-8F2D-A43756A2F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AD7D80D-D202-4BAA-B654-93623963C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E331C28-3605-48B7-855C-CA48DABE1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4B5A14F-7564-4B13-ABFB-8CECA3E17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F4E5C67-4456-439A-A92A-52167AAE0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0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9B912E-7CFC-4149-BD87-187FA3791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753B13E-6EF4-4D91-8BFA-BF7969B2B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FA198C5-C87C-4E38-A34C-DD6D6D67A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DE4E818-0913-44F5-A0E9-22CB7553B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853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CC32FB5-3AA9-433F-A5EF-64770DF38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7F617C5-7AF3-4ABE-939B-ED84E6552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78F0FC6-6AD3-4A12-B7A9-A00416E9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772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D953DC-5AA9-4F30-8412-AEAC4CA11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3F34C7-F767-4FA0-8F88-15E4250BE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23BB4C6-BF20-474A-BDE9-758D62B8F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1D52EEA-AEC9-4193-9AE0-C58044693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179691A-462B-402A-B9B1-F3839B673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C1437E3-B2FC-4F19-9EB6-9D1309530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110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0944F1-34E2-40B1-9664-D12E5CA22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278C40E-BE14-4F6D-BE8F-4027A36574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A74B42D-B3C9-4202-BEFB-667A2032EB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EC6CF09-C2A1-4E7E-A726-193F654CC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22CC76-DF47-463E-8F3F-C27C46ECD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B7C162D-F729-4267-A570-0BF79DDBE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4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BFB7AC-FB75-4029-B7F4-D3FD870F7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7A8DA33-52C0-4927-8E87-027D864814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941BBAC-185E-42F3-A54C-AACB244CAF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57A2E-FCA2-44D9-8870-C2364989292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C58869-9C20-4842-898E-0778364582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999A99-2D4E-49E1-964D-867D61D0F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34157-F9FC-4622-BF92-2B9C3055D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98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8.png"/><Relationship Id="rId18" Type="http://schemas.openxmlformats.org/officeDocument/2006/relationships/image" Target="../media/image18.svg"/><Relationship Id="rId26" Type="http://schemas.openxmlformats.org/officeDocument/2006/relationships/image" Target="../media/image26.svg"/><Relationship Id="rId3" Type="http://schemas.openxmlformats.org/officeDocument/2006/relationships/image" Target="../media/image3.png"/><Relationship Id="rId21" Type="http://schemas.openxmlformats.org/officeDocument/2006/relationships/image" Target="../media/image12.png"/><Relationship Id="rId7" Type="http://schemas.openxmlformats.org/officeDocument/2006/relationships/image" Target="../media/image5.png"/><Relationship Id="rId12" Type="http://schemas.openxmlformats.org/officeDocument/2006/relationships/image" Target="../media/image12.svg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2" Type="http://schemas.openxmlformats.org/officeDocument/2006/relationships/image" Target="../media/image2.jpeg"/><Relationship Id="rId16" Type="http://schemas.openxmlformats.org/officeDocument/2006/relationships/image" Target="../media/image16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svg"/><Relationship Id="rId11" Type="http://schemas.openxmlformats.org/officeDocument/2006/relationships/image" Target="../media/image7.png"/><Relationship Id="rId24" Type="http://schemas.openxmlformats.org/officeDocument/2006/relationships/image" Target="../media/image24.sv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10" Type="http://schemas.openxmlformats.org/officeDocument/2006/relationships/image" Target="../media/image10.svg"/><Relationship Id="rId19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openxmlformats.org/officeDocument/2006/relationships/image" Target="../media/image6.png"/><Relationship Id="rId14" Type="http://schemas.openxmlformats.org/officeDocument/2006/relationships/image" Target="../media/image14.svg"/><Relationship Id="rId22" Type="http://schemas.openxmlformats.org/officeDocument/2006/relationships/image" Target="../media/image22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E1671A6-1371-AAFD-00D4-FE3A26818D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3" b="1980"/>
          <a:stretch/>
        </p:blipFill>
        <p:spPr>
          <a:xfrm>
            <a:off x="0" y="66675"/>
            <a:ext cx="12192000" cy="66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45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он">
            <a:extLst>
              <a:ext uri="{FF2B5EF4-FFF2-40B4-BE49-F238E27FC236}">
                <a16:creationId xmlns:a16="http://schemas.microsoft.com/office/drawing/2014/main" xmlns="" id="{748EEA20-CD59-4584-B5D8-F17C4F6C7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9" cy="6858000"/>
          </a:xfrm>
          <a:prstGeom prst="rect">
            <a:avLst/>
          </a:prstGeom>
        </p:spPr>
      </p:pic>
      <p:pic>
        <p:nvPicPr>
          <p:cNvPr id="8" name="письмо 1">
            <a:extLst>
              <a:ext uri="{FF2B5EF4-FFF2-40B4-BE49-F238E27FC236}">
                <a16:creationId xmlns:a16="http://schemas.microsoft.com/office/drawing/2014/main" xmlns="" id="{A9CAA42F-75B1-4051-B4CA-966FFE8CD8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39536" y="1679742"/>
            <a:ext cx="1439105" cy="1749257"/>
          </a:xfrm>
          <a:prstGeom prst="rect">
            <a:avLst/>
          </a:prstGeom>
        </p:spPr>
      </p:pic>
      <p:pic>
        <p:nvPicPr>
          <p:cNvPr id="10" name="письмо 4">
            <a:extLst>
              <a:ext uri="{FF2B5EF4-FFF2-40B4-BE49-F238E27FC236}">
                <a16:creationId xmlns:a16="http://schemas.microsoft.com/office/drawing/2014/main" xmlns="" id="{FB19BF04-E482-4066-977C-D7EB47BFF1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951464" y="2101849"/>
            <a:ext cx="1855032" cy="1973439"/>
          </a:xfrm>
          <a:prstGeom prst="rect">
            <a:avLst/>
          </a:prstGeom>
        </p:spPr>
      </p:pic>
      <p:pic>
        <p:nvPicPr>
          <p:cNvPr id="12" name="письмо 3">
            <a:extLst>
              <a:ext uri="{FF2B5EF4-FFF2-40B4-BE49-F238E27FC236}">
                <a16:creationId xmlns:a16="http://schemas.microsoft.com/office/drawing/2014/main" xmlns="" id="{06820C41-BCBA-4131-ADC6-67E8366840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653161" y="1813102"/>
            <a:ext cx="1683619" cy="1878366"/>
          </a:xfrm>
          <a:prstGeom prst="rect">
            <a:avLst/>
          </a:prstGeom>
        </p:spPr>
      </p:pic>
      <p:pic>
        <p:nvPicPr>
          <p:cNvPr id="14" name="письмо 5">
            <a:extLst>
              <a:ext uri="{FF2B5EF4-FFF2-40B4-BE49-F238E27FC236}">
                <a16:creationId xmlns:a16="http://schemas.microsoft.com/office/drawing/2014/main" xmlns="" id="{0285B72B-B591-4CBF-A2FF-FA442D4855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239073" y="3884939"/>
            <a:ext cx="1768835" cy="1973439"/>
          </a:xfrm>
          <a:prstGeom prst="rect">
            <a:avLst/>
          </a:prstGeom>
        </p:spPr>
      </p:pic>
      <p:pic>
        <p:nvPicPr>
          <p:cNvPr id="16" name="письмо 6">
            <a:extLst>
              <a:ext uri="{FF2B5EF4-FFF2-40B4-BE49-F238E27FC236}">
                <a16:creationId xmlns:a16="http://schemas.microsoft.com/office/drawing/2014/main" xmlns="" id="{3DF94FA8-60A1-4F7D-A75A-804C25E5AE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825419" y="4063999"/>
            <a:ext cx="1855033" cy="1973439"/>
          </a:xfrm>
          <a:prstGeom prst="rect">
            <a:avLst/>
          </a:prstGeom>
        </p:spPr>
      </p:pic>
      <p:pic>
        <p:nvPicPr>
          <p:cNvPr id="18" name="письмо 2">
            <a:extLst>
              <a:ext uri="{FF2B5EF4-FFF2-40B4-BE49-F238E27FC236}">
                <a16:creationId xmlns:a16="http://schemas.microsoft.com/office/drawing/2014/main" xmlns="" id="{941FD848-4F22-4346-8933-EC43ED17E2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370647" y="3931656"/>
            <a:ext cx="1568600" cy="1878366"/>
          </a:xfrm>
          <a:prstGeom prst="rect">
            <a:avLst/>
          </a:prstGeom>
        </p:spPr>
      </p:pic>
      <p:pic>
        <p:nvPicPr>
          <p:cNvPr id="9" name="сообщение 1">
            <a:extLst>
              <a:ext uri="{FF2B5EF4-FFF2-40B4-BE49-F238E27FC236}">
                <a16:creationId xmlns:a16="http://schemas.microsoft.com/office/drawing/2014/main" xmlns="" id="{F174657A-614E-4010-A912-E726EF17EA0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00159" y="575046"/>
            <a:ext cx="4089822" cy="1587875"/>
          </a:xfrm>
          <a:prstGeom prst="rect">
            <a:avLst/>
          </a:prstGeom>
        </p:spPr>
      </p:pic>
      <p:pic>
        <p:nvPicPr>
          <p:cNvPr id="13" name="сообщение 2">
            <a:extLst>
              <a:ext uri="{FF2B5EF4-FFF2-40B4-BE49-F238E27FC236}">
                <a16:creationId xmlns:a16="http://schemas.microsoft.com/office/drawing/2014/main" xmlns="" id="{2B176D26-F918-4CD8-9B55-22ED80DD42F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476603" y="3623807"/>
            <a:ext cx="4051390" cy="1572954"/>
          </a:xfrm>
          <a:prstGeom prst="rect">
            <a:avLst/>
          </a:prstGeom>
        </p:spPr>
      </p:pic>
      <p:pic>
        <p:nvPicPr>
          <p:cNvPr id="17" name="сообщение 3">
            <a:extLst>
              <a:ext uri="{FF2B5EF4-FFF2-40B4-BE49-F238E27FC236}">
                <a16:creationId xmlns:a16="http://schemas.microsoft.com/office/drawing/2014/main" xmlns="" id="{974F1539-B20B-402C-9BE3-6F681764BBC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7293702" y="1286493"/>
            <a:ext cx="4417191" cy="1714977"/>
          </a:xfrm>
          <a:prstGeom prst="rect">
            <a:avLst/>
          </a:prstGeom>
        </p:spPr>
      </p:pic>
      <p:pic>
        <p:nvPicPr>
          <p:cNvPr id="23" name="сообщение 4">
            <a:extLst>
              <a:ext uri="{FF2B5EF4-FFF2-40B4-BE49-F238E27FC236}">
                <a16:creationId xmlns:a16="http://schemas.microsoft.com/office/drawing/2014/main" xmlns="" id="{BE2BAF55-EBC0-4A77-9DAB-FF7BE2F7C85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2905476" y="2136830"/>
            <a:ext cx="4028226" cy="1563960"/>
          </a:xfrm>
          <a:prstGeom prst="rect">
            <a:avLst/>
          </a:prstGeom>
        </p:spPr>
      </p:pic>
      <p:pic>
        <p:nvPicPr>
          <p:cNvPr id="31" name="сообщение5">
            <a:extLst>
              <a:ext uri="{FF2B5EF4-FFF2-40B4-BE49-F238E27FC236}">
                <a16:creationId xmlns:a16="http://schemas.microsoft.com/office/drawing/2014/main" xmlns="" id="{F68F6E10-B882-43BE-85BF-EA57CEC95A6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572810" y="3884939"/>
            <a:ext cx="4011661" cy="1557529"/>
          </a:xfrm>
          <a:prstGeom prst="rect">
            <a:avLst/>
          </a:prstGeom>
        </p:spPr>
      </p:pic>
      <p:pic>
        <p:nvPicPr>
          <p:cNvPr id="34" name="сообщегте 6">
            <a:extLst>
              <a:ext uri="{FF2B5EF4-FFF2-40B4-BE49-F238E27FC236}">
                <a16:creationId xmlns:a16="http://schemas.microsoft.com/office/drawing/2014/main" xmlns="" id="{02A76665-A12E-400A-B668-A187CC19792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4267417" y="4816279"/>
            <a:ext cx="4227553" cy="164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9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75000"/>
              </a:schemeClr>
            </a:gs>
            <a:gs pos="100000">
              <a:srgbClr val="4D449B"/>
            </a:gs>
            <a:gs pos="97000">
              <a:schemeClr val="accent1">
                <a:lumMod val="75000"/>
              </a:schemeClr>
            </a:gs>
            <a:gs pos="0">
              <a:schemeClr val="accent1">
                <a:lumMod val="60000"/>
                <a:lumOff val="40000"/>
              </a:schemeClr>
            </a:gs>
            <a:gs pos="85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9574" y="127353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Что такое мошенничество?</a:t>
            </a:r>
          </a:p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Какие виды мошенничества встречаются в социальных сетях?</a:t>
            </a:r>
          </a:p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Как противостоять мошенничеству?</a:t>
            </a:r>
          </a:p>
          <a:p>
            <a:pPr marL="0" indent="0" algn="just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85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419">
              <a:schemeClr val="accent1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51000">
              <a:schemeClr val="accent1">
                <a:lumMod val="60000"/>
                <a:lumOff val="40000"/>
              </a:schemeClr>
            </a:gs>
            <a:gs pos="62657">
              <a:srgbClr val="96B0DE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Вы увидели в социальной сети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рекламу товара по отличной цене. Какие Ваши действия?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Перейду по ссылке.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Найду информацию об акции в сети Интернет.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Перешлю ссылку другу.</a:t>
            </a:r>
          </a:p>
          <a:p>
            <a:pPr marL="0" indent="0" algn="just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000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419">
              <a:schemeClr val="accent1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51000">
              <a:schemeClr val="accent1">
                <a:lumMod val="60000"/>
                <a:lumOff val="40000"/>
              </a:schemeClr>
            </a:gs>
            <a:gs pos="62657">
              <a:srgbClr val="96B0DE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Что никогда не спросит сотрудник банка?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Пароль от онлайн-банка.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Код с обратной стороны карты.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Все перечисленное.</a:t>
            </a:r>
          </a:p>
          <a:p>
            <a:pPr marL="0" indent="0" algn="just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756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419">
              <a:schemeClr val="accent1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51000">
              <a:schemeClr val="accent1">
                <a:lumMod val="60000"/>
                <a:lumOff val="40000"/>
              </a:schemeClr>
            </a:gs>
            <a:gs pos="62657">
              <a:srgbClr val="96B0DE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Вам позвонили и представились сотрудником Центрального банка РФ с информацией о хищении денежных средств.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Буду решать проблему по мере её поступления. 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Не буду разговаривать – Центральный банк не обслуживает счета физических лиц и не звонит.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Будут выполнять инструкцию сотрудника банка.</a:t>
            </a:r>
          </a:p>
          <a:p>
            <a:pPr marL="0" indent="0" algn="just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76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419">
              <a:schemeClr val="accent1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51000">
              <a:schemeClr val="accent1">
                <a:lumMod val="60000"/>
                <a:lumOff val="40000"/>
              </a:schemeClr>
            </a:gs>
            <a:gs pos="62657">
              <a:srgbClr val="96B0DE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Неизвестные списали с Вашей карты деньги. Ваши действия?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Сниму оставшиеся деньги или переведу их. 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Напишу заявление в полицию.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Позвоню в банк, чтобы заблокировать карту</a:t>
            </a:r>
          </a:p>
          <a:p>
            <a:pPr marL="0" indent="0" algn="just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948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419">
              <a:schemeClr val="accent1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51000">
              <a:schemeClr val="accent1">
                <a:lumMod val="60000"/>
                <a:lumOff val="40000"/>
              </a:schemeClr>
            </a:gs>
            <a:gs pos="62657">
              <a:srgbClr val="96B0DE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Какой признак не относится к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фишинговым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сайтам?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В строке браузера рядом с названием сайта нет значка безопасного соединения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Адрес сайта полностью совпадает с официальным сайтом банка или компании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Предлагается установить какую-либо программу</a:t>
            </a:r>
          </a:p>
          <a:p>
            <a:pPr marL="0" indent="0" algn="just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67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419">
              <a:schemeClr val="accent1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51000">
              <a:schemeClr val="accent1">
                <a:lumMod val="60000"/>
                <a:lumOff val="40000"/>
              </a:schemeClr>
            </a:gs>
            <a:gs pos="62657">
              <a:srgbClr val="96B0DE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	Рядом с названием сайта финансовых организаций есть цветной кружок с галочкой. О чём он свидетельствует?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На сайте есть реклама.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Сайт является наиболее посещаемым.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Это официальный сайт финансовой организации, и он безопасен.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На сайте имеются вирусы.</a:t>
            </a:r>
          </a:p>
          <a:p>
            <a:pPr marL="0" indent="0" algn="just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78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419">
              <a:schemeClr val="accent1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51000">
              <a:schemeClr val="accent1">
                <a:lumMod val="60000"/>
                <a:lumOff val="40000"/>
              </a:schemeClr>
            </a:gs>
            <a:gs pos="62657">
              <a:srgbClr val="96B0DE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473843"/>
              </p:ext>
            </p:extLst>
          </p:nvPr>
        </p:nvGraphicFramePr>
        <p:xfrm>
          <a:off x="579121" y="457202"/>
          <a:ext cx="10942318" cy="5953759"/>
        </p:xfrm>
        <a:graphic>
          <a:graphicData uri="http://schemas.openxmlformats.org/drawingml/2006/table">
            <a:tbl>
              <a:tblPr firstRow="1" firstCol="1" bandRow="1"/>
              <a:tblGrid>
                <a:gridCol w="644004"/>
                <a:gridCol w="1791959"/>
                <a:gridCol w="6996792"/>
                <a:gridCol w="1509563"/>
              </a:tblGrid>
              <a:tr h="1190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b="1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 </a:t>
                      </a:r>
                      <a:r>
                        <a:rPr lang="ru-RU" sz="2000" b="1" u="none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кибермошенничества</a:t>
                      </a:r>
                      <a:endParaRPr lang="ru-RU" sz="1800" b="1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</a:t>
                      </a:r>
                      <a:endParaRPr lang="ru-RU" sz="1800" b="1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противодействия</a:t>
                      </a:r>
                      <a:endParaRPr lang="ru-RU" sz="1800" b="1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7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Фишинг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это обман пользователя с целью получения его личных данных, таких как логин, пароль, номер телефона или банковской карты.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7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Социальный инжиниринг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это вид мошенничества, при котором злоумышленник получает доступ к учетной записи пользователя, используя методы манипуляции и обмана.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5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Мошенничество с использованием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фейковых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аккаунтов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это метод, при котором злоумышленник создает поддельный аккаунт в социальной сети, используя фотографии и личную информацию другого пользователя, чтобы затем обмануть его друзей и знакомых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4154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130</Words>
  <Application>Microsoft Office PowerPoint</Application>
  <PresentationFormat>Широкоэкранный</PresentationFormat>
  <Paragraphs>44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1. Вы увидели в социальной сети ВКонтакте рекламу товара по отличной цене. Какие Ваши действия?</vt:lpstr>
      <vt:lpstr>2. Что никогда не спросит сотрудник банка? </vt:lpstr>
      <vt:lpstr>3. Вам позвонили и представились сотрудником Центрального банка РФ с информацией о хищении денежных средств.</vt:lpstr>
      <vt:lpstr>4. Неизвестные списали с Вашей карты деньги. Ваши действия? </vt:lpstr>
      <vt:lpstr>5. Какой признак не относится к фишинговым сайтам? </vt:lpstr>
      <vt:lpstr>6. Рядом с названием сайта финансовых организаций есть цветной кружок с галочкой. О чём он свидетельствует?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Белослюдцева</dc:creator>
  <cp:lastModifiedBy>Student</cp:lastModifiedBy>
  <cp:revision>11</cp:revision>
  <dcterms:created xsi:type="dcterms:W3CDTF">2023-06-15T10:51:04Z</dcterms:created>
  <dcterms:modified xsi:type="dcterms:W3CDTF">2023-10-30T03:00:53Z</dcterms:modified>
</cp:coreProperties>
</file>