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8" r:id="rId3"/>
    <p:sldId id="274" r:id="rId4"/>
    <p:sldId id="276" r:id="rId5"/>
    <p:sldId id="277" r:id="rId6"/>
    <p:sldId id="266" r:id="rId7"/>
    <p:sldId id="267" r:id="rId8"/>
    <p:sldId id="268" r:id="rId9"/>
    <p:sldId id="270" r:id="rId10"/>
    <p:sldId id="280" r:id="rId11"/>
    <p:sldId id="282" r:id="rId12"/>
    <p:sldId id="281" r:id="rId13"/>
    <p:sldId id="283" r:id="rId14"/>
    <p:sldId id="272" r:id="rId15"/>
    <p:sldId id="279" r:id="rId16"/>
    <p:sldId id="286" r:id="rId17"/>
    <p:sldId id="285" r:id="rId18"/>
    <p:sldId id="284" r:id="rId19"/>
    <p:sldId id="287" r:id="rId20"/>
    <p:sldId id="293" r:id="rId21"/>
    <p:sldId id="292" r:id="rId22"/>
    <p:sldId id="294" r:id="rId23"/>
    <p:sldId id="295" r:id="rId24"/>
    <p:sldId id="290" r:id="rId25"/>
    <p:sldId id="296" r:id="rId26"/>
    <p:sldId id="297" r:id="rId27"/>
    <p:sldId id="298" r:id="rId28"/>
    <p:sldId id="299" r:id="rId29"/>
    <p:sldId id="288" r:id="rId30"/>
    <p:sldId id="300" r:id="rId31"/>
    <p:sldId id="301" r:id="rId32"/>
    <p:sldId id="302" r:id="rId33"/>
    <p:sldId id="303" r:id="rId34"/>
    <p:sldId id="289" r:id="rId35"/>
    <p:sldId id="307" r:id="rId36"/>
    <p:sldId id="306" r:id="rId37"/>
    <p:sldId id="305" r:id="rId38"/>
    <p:sldId id="304" r:id="rId39"/>
    <p:sldId id="258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4F81BD"/>
    <a:srgbClr val="FFFFFF"/>
    <a:srgbClr val="00B050"/>
    <a:srgbClr val="92D05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7" autoAdjust="0"/>
    <p:restoredTop sz="94660"/>
  </p:normalViewPr>
  <p:slideViewPr>
    <p:cSldViewPr>
      <p:cViewPr varScale="1">
        <p:scale>
          <a:sx n="87" d="100"/>
          <a:sy n="8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857364"/>
            <a:ext cx="7429552" cy="1470025"/>
          </a:xfrm>
        </p:spPr>
        <p:txBody>
          <a:bodyPr/>
          <a:lstStyle>
            <a:lvl1pPr>
              <a:defRPr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5500702"/>
            <a:ext cx="5000660" cy="1143008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96F4C-EE5D-4CCD-B378-11993448A77A}" type="datetimeFigureOut">
              <a:rPr lang="ru-RU"/>
              <a:pPr>
                <a:defRPr/>
              </a:pPr>
              <a:t>27.11.2016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ABB63-7EED-49CD-AFAA-45C12D1865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7391C-0ADC-4508-8C81-91CA0EAF311A}" type="datetimeFigureOut">
              <a:rPr lang="ru-RU"/>
              <a:pPr>
                <a:defRPr/>
              </a:pPr>
              <a:t>27.11.2016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165C-F18E-4AC5-8D83-A4E8CB6FCA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0719A-9DDB-47DC-8E22-98104DF3B482}" type="datetimeFigureOut">
              <a:rPr lang="ru-RU"/>
              <a:pPr>
                <a:defRPr/>
              </a:pPr>
              <a:t>27.11.2016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8D5D4-C163-42D3-A948-3EA79341DF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68346"/>
          </a:xfrm>
        </p:spPr>
        <p:txBody>
          <a:bodyPr/>
          <a:lstStyle>
            <a:lvl1pPr>
              <a:defRPr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85C68-D18D-48CC-95C2-217D80B709A4}" type="datetimeFigureOut">
              <a:rPr lang="ru-RU"/>
              <a:pPr>
                <a:defRPr/>
              </a:pPr>
              <a:t>27.11.2016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AA5BA-078E-4DED-BFFD-AE99B3C7C1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6F356-DF31-47DE-8BB6-9B1D49E49662}" type="datetimeFigureOut">
              <a:rPr lang="ru-RU"/>
              <a:pPr>
                <a:defRPr/>
              </a:pPr>
              <a:t>27.11.2016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D915B-8189-483A-BD3F-8CA6632EB9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D2441-3DC9-4893-8660-B000060BA78A}" type="datetimeFigureOut">
              <a:rPr lang="ru-RU"/>
              <a:pPr>
                <a:defRPr/>
              </a:pPr>
              <a:t>27.11.2016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9546D-5C51-44BF-B15E-6E6E1825EF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D9598-F788-4880-82AB-DCA0D4AFFFFB}" type="datetimeFigureOut">
              <a:rPr lang="ru-RU"/>
              <a:pPr>
                <a:defRPr/>
              </a:pPr>
              <a:t>27.11.2016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C31D9-F15C-4FE4-80F9-5F47469BA5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31B4E-DFC8-410F-AE14-D17D5D1AA7B0}" type="datetimeFigureOut">
              <a:rPr lang="ru-RU"/>
              <a:pPr>
                <a:defRPr/>
              </a:pPr>
              <a:t>27.11.2016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EEE12-7892-4748-8D15-8535526CA2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C7575-24D9-43D3-A476-49F5B8731871}" type="datetimeFigureOut">
              <a:rPr lang="ru-RU"/>
              <a:pPr>
                <a:defRPr/>
              </a:pPr>
              <a:t>27.11.2016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B7444-D6D1-4338-9DC0-58A2F9BA0C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920E7-ED7F-42FA-8314-CA768A124415}" type="datetimeFigureOut">
              <a:rPr lang="ru-RU"/>
              <a:pPr>
                <a:defRPr/>
              </a:pPr>
              <a:t>27.11.2016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CECAE-3845-4EF4-B510-0D59CD8DDF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03FDA-5FA0-46D9-B6C4-2BBC32F8BA5A}" type="datetimeFigureOut">
              <a:rPr lang="ru-RU"/>
              <a:pPr>
                <a:defRPr/>
              </a:pPr>
              <a:t>27.11.2016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0B8C1-E8B9-4F37-982E-CABB18B189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0FC42C-93EB-42D4-9A29-1D10A557F1FA}" type="datetimeFigureOut">
              <a:rPr lang="ru-RU"/>
              <a:pPr>
                <a:defRPr/>
              </a:pPr>
              <a:t>27.11.2016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93B37C-7D24-47E1-8D5E-0D604881F9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2;&#1072;&#1084;&#1072;\&#1056;&#1072;&#1073;&#1086;&#1095;&#1080;&#1081;%20&#1089;&#1090;&#1086;&#1083;\&#1063;&#1077;&#1084;&#1091;_&#1091;&#1095;&#1072;&#1090;_&#1074;_&#1096;&#1082;&#1086;&#1083;&#1077;_-_&#1041;&#1091;&#1082;&#1074;&#1099;_&#1088;&#1072;&#1079;&#1085;&#1099;&#1077;_&#1087;&#1080;&#1089;&#1072;&#1090;&#1100;_-_(mp3poisk.net)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34" Type="http://schemas.openxmlformats.org/officeDocument/2006/relationships/slide" Target="slide36.xml"/><Relationship Id="rId7" Type="http://schemas.openxmlformats.org/officeDocument/2006/relationships/slide" Target="slide11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33" Type="http://schemas.openxmlformats.org/officeDocument/2006/relationships/slide" Target="slide35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29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2.xml"/><Relationship Id="rId24" Type="http://schemas.openxmlformats.org/officeDocument/2006/relationships/slide" Target="slide26.xml"/><Relationship Id="rId32" Type="http://schemas.openxmlformats.org/officeDocument/2006/relationships/slide" Target="slide34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28" Type="http://schemas.openxmlformats.org/officeDocument/2006/relationships/slide" Target="slide30.xml"/><Relationship Id="rId36" Type="http://schemas.openxmlformats.org/officeDocument/2006/relationships/slide" Target="slide38.xml"/><Relationship Id="rId10" Type="http://schemas.openxmlformats.org/officeDocument/2006/relationships/slide" Target="slide13.xml"/><Relationship Id="rId19" Type="http://schemas.openxmlformats.org/officeDocument/2006/relationships/slide" Target="slide21.xml"/><Relationship Id="rId31" Type="http://schemas.openxmlformats.org/officeDocument/2006/relationships/slide" Target="slide33.xml"/><Relationship Id="rId4" Type="http://schemas.openxmlformats.org/officeDocument/2006/relationships/slide" Target="slide6.xml"/><Relationship Id="rId9" Type="http://schemas.openxmlformats.org/officeDocument/2006/relationships/slide" Target="slide10.xml"/><Relationship Id="rId14" Type="http://schemas.openxmlformats.org/officeDocument/2006/relationships/slide" Target="slide16.xml"/><Relationship Id="rId22" Type="http://schemas.openxmlformats.org/officeDocument/2006/relationships/slide" Target="slide24.xml"/><Relationship Id="rId27" Type="http://schemas.openxmlformats.org/officeDocument/2006/relationships/slide" Target="slide29.xml"/><Relationship Id="rId30" Type="http://schemas.openxmlformats.org/officeDocument/2006/relationships/slide" Target="slide32.xml"/><Relationship Id="rId35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entaxnews.ru/img/photos/21287-medium.jpg" TargetMode="External"/><Relationship Id="rId13" Type="http://schemas.openxmlformats.org/officeDocument/2006/relationships/hyperlink" Target="http://club.foto.ru/gallery/images/photo/2004/07/03/232726.jpg" TargetMode="External"/><Relationship Id="rId3" Type="http://schemas.openxmlformats.org/officeDocument/2006/relationships/hyperlink" Target="http://www.ya-uchitel.ru/" TargetMode="External"/><Relationship Id="rId7" Type="http://schemas.openxmlformats.org/officeDocument/2006/relationships/hyperlink" Target="http://www.ayda.ru/images/countries/Kazakhstan2.jpg" TargetMode="External"/><Relationship Id="rId12" Type="http://schemas.openxmlformats.org/officeDocument/2006/relationships/hyperlink" Target="http://img-2006-06.photosight.ru/08/1476760.jpg" TargetMode="External"/><Relationship Id="rId2" Type="http://schemas.openxmlformats.org/officeDocument/2006/relationships/image" Target="../media/image16.png"/><Relationship Id="rId16" Type="http://schemas.openxmlformats.org/officeDocument/2006/relationships/hyperlink" Target="http://photo.main.ru/photos/big/2009/05/14/652552.jp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ya-umni4ka/" TargetMode="External"/><Relationship Id="rId11" Type="http://schemas.openxmlformats.org/officeDocument/2006/relationships/hyperlink" Target="http://photos.vitebsk.by/data/media/12/kuznechik.jpg" TargetMode="External"/><Relationship Id="rId5" Type="http://schemas.openxmlformats.org/officeDocument/2006/relationships/hyperlink" Target="http://www.opeclass,ru/" TargetMode="External"/><Relationship Id="rId15" Type="http://schemas.openxmlformats.org/officeDocument/2006/relationships/hyperlink" Target="http://img-fotki.yandex.ru/get/3202/ivspoll.0/0_f4e_44a5e28e_XL" TargetMode="External"/><Relationship Id="rId10" Type="http://schemas.openxmlformats.org/officeDocument/2006/relationships/hyperlink" Target="http://macroid.ru/_data/medium/05/1377.jpg" TargetMode="External"/><Relationship Id="rId4" Type="http://schemas.openxmlformats.org/officeDocument/2006/relationships/hyperlink" Target="http://www.pochmu4ka.ru/" TargetMode="External"/><Relationship Id="rId9" Type="http://schemas.openxmlformats.org/officeDocument/2006/relationships/hyperlink" Target="http://www.photographic.com.ua/image/68547.jpg" TargetMode="External"/><Relationship Id="rId14" Type="http://schemas.openxmlformats.org/officeDocument/2006/relationships/hyperlink" Target="http://z1.foto.rambler.ru/public/aleksandrledenev/3/IMG_0203_2/IMG_0203_2-web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1643063"/>
            <a:ext cx="74295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>«Природные зоны России»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50" y="3357563"/>
            <a:ext cx="5000625" cy="1571625"/>
          </a:xfrm>
        </p:spPr>
        <p:txBody>
          <a:bodyPr/>
          <a:lstStyle/>
          <a:p>
            <a:pPr algn="l">
              <a:spcBef>
                <a:spcPts val="0"/>
              </a:spcBef>
              <a:defRPr/>
            </a:pPr>
            <a:endParaRPr lang="ru-RU" sz="2400" b="1" dirty="0" smtClean="0"/>
          </a:p>
          <a:p>
            <a:pPr eaLnBrk="1" hangingPunct="1">
              <a:defRPr/>
            </a:pPr>
            <a:endParaRPr lang="ru-RU" sz="2400" dirty="0"/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2195736" y="5081796"/>
            <a:ext cx="604867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400" dirty="0"/>
              <a:t>Подготовила</a:t>
            </a:r>
          </a:p>
          <a:p>
            <a:r>
              <a:rPr lang="ru-RU" sz="2400" dirty="0"/>
              <a:t>Силаева </a:t>
            </a:r>
            <a:r>
              <a:rPr lang="ru-RU" sz="2400" dirty="0" smtClean="0"/>
              <a:t>Наталья Александровна</a:t>
            </a:r>
            <a:endParaRPr lang="ru-RU" sz="2400" dirty="0"/>
          </a:p>
          <a:p>
            <a:r>
              <a:rPr lang="ru-RU" sz="2400" dirty="0"/>
              <a:t>учитель МБОУ «СОШ№9»</a:t>
            </a:r>
          </a:p>
          <a:p>
            <a:r>
              <a:rPr lang="ru-RU" sz="2400" dirty="0"/>
              <a:t>П.Октябрьского</a:t>
            </a:r>
          </a:p>
          <a:p>
            <a:endParaRPr lang="ru-RU" dirty="0"/>
          </a:p>
        </p:txBody>
      </p:sp>
      <p:pic>
        <p:nvPicPr>
          <p:cNvPr id="7" name="Чему_учат_в_школе_-_Буквы_разные_писать_-_(mp3poisk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215188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numSld="2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2291" name="Picture 2" descr="C:\Documents and Settings\Admin\Рабочий стол\Презентация!\Арктическая пустын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2292" name="Прямоугольник 3"/>
          <p:cNvSpPr>
            <a:spLocks noChangeArrowheads="1"/>
          </p:cNvSpPr>
          <p:nvPr/>
        </p:nvSpPr>
        <p:spPr bwMode="auto">
          <a:xfrm>
            <a:off x="1643063" y="1428750"/>
            <a:ext cx="6286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chemeClr val="bg1"/>
                </a:solidFill>
                <a:latin typeface="Arial Black" pitchFamily="34" charset="0"/>
              </a:rPr>
              <a:t>В ледяной зоне растут… </a:t>
            </a:r>
            <a:endParaRPr lang="ru-RU" sz="320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1500188" y="3429000"/>
            <a:ext cx="6359525" cy="785813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карликовая ива, морошка, ягель.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/>
          <p:nvPr/>
        </p:nvSpPr>
        <p:spPr>
          <a:xfrm>
            <a:off x="1500188" y="3429000"/>
            <a:ext cx="6359525" cy="785813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/>
          <p:nvPr/>
        </p:nvSpPr>
        <p:spPr>
          <a:xfrm>
            <a:off x="1500188" y="3429000"/>
            <a:ext cx="6359525" cy="785813"/>
          </a:xfrm>
          <a:prstGeom prst="roundRect">
            <a:avLst/>
          </a:prstGeom>
          <a:solidFill>
            <a:srgbClr val="00B0F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DA"/>
          </p:cNvPr>
          <p:cNvSpPr/>
          <p:nvPr/>
        </p:nvSpPr>
        <p:spPr>
          <a:xfrm>
            <a:off x="1500188" y="4572000"/>
            <a:ext cx="6357937" cy="785813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Лишайники, мхи, полярные маки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DA"/>
          </p:cNvPr>
          <p:cNvSpPr/>
          <p:nvPr/>
        </p:nvSpPr>
        <p:spPr>
          <a:xfrm>
            <a:off x="1500188" y="4572000"/>
            <a:ext cx="6357937" cy="785813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>
            <a:hlinkClick r:id="" action="ppaction://macro?name=DA"/>
          </p:cNvPr>
          <p:cNvSpPr/>
          <p:nvPr/>
        </p:nvSpPr>
        <p:spPr>
          <a:xfrm>
            <a:off x="1500188" y="4572000"/>
            <a:ext cx="6357937" cy="785813"/>
          </a:xfrm>
          <a:prstGeom prst="roundRect">
            <a:avLst/>
          </a:prstGeom>
          <a:solidFill>
            <a:srgbClr val="00B0F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1500188" y="5715000"/>
            <a:ext cx="6357937" cy="785813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ковыль, типчак, тимофеевка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1500188" y="5715000"/>
            <a:ext cx="6357937" cy="785813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macro?name=NET"/>
          </p:cNvPr>
          <p:cNvSpPr/>
          <p:nvPr/>
        </p:nvSpPr>
        <p:spPr>
          <a:xfrm>
            <a:off x="1500188" y="5715000"/>
            <a:ext cx="6357937" cy="785813"/>
          </a:xfrm>
          <a:prstGeom prst="roundRect">
            <a:avLst/>
          </a:prstGeom>
          <a:solidFill>
            <a:srgbClr val="00B0F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Управляющая кнопка: в начало 14">
            <a:hlinkClick r:id="rId3" action="ppaction://hlinksldjump" highlightClick="1"/>
          </p:cNvPr>
          <p:cNvSpPr/>
          <p:nvPr/>
        </p:nvSpPr>
        <p:spPr>
          <a:xfrm>
            <a:off x="8286776" y="6072206"/>
            <a:ext cx="614338" cy="50004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3315" name="Picture 2" descr="C:\Documents and Settings\Admin\Рабочий стол\Презентация!\Арктическая пустын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3316" name="Прямоугольник 3"/>
          <p:cNvSpPr>
            <a:spLocks noChangeArrowheads="1"/>
          </p:cNvSpPr>
          <p:nvPr/>
        </p:nvSpPr>
        <p:spPr bwMode="auto">
          <a:xfrm>
            <a:off x="1071563" y="1285875"/>
            <a:ext cx="77152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chemeClr val="bg1"/>
                </a:solidFill>
                <a:latin typeface="Arial Black" pitchFamily="34" charset="0"/>
              </a:rPr>
              <a:t>В Арктике обитают животные … </a:t>
            </a:r>
            <a:r>
              <a:rPr lang="ru-RU">
                <a:latin typeface="Arial Black" pitchFamily="34" charset="0"/>
              </a:rPr>
              <a:t/>
            </a:r>
            <a:br>
              <a:rPr lang="ru-RU">
                <a:latin typeface="Arial Black" pitchFamily="34" charset="0"/>
              </a:rPr>
            </a:br>
            <a:endParaRPr lang="ru-RU"/>
          </a:p>
        </p:txBody>
      </p:sp>
      <p:sp>
        <p:nvSpPr>
          <p:cNvPr id="5" name="Скругленный прямоугольник 4">
            <a:hlinkClick r:id="" action="ppaction://macro?name=DA"/>
          </p:cNvPr>
          <p:cNvSpPr/>
          <p:nvPr/>
        </p:nvSpPr>
        <p:spPr>
          <a:xfrm>
            <a:off x="1428750" y="3429000"/>
            <a:ext cx="6858000" cy="785813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Моржи, тюлени, белые медведи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" action="ppaction://macro?name=DA"/>
          </p:cNvPr>
          <p:cNvSpPr/>
          <p:nvPr/>
        </p:nvSpPr>
        <p:spPr>
          <a:xfrm>
            <a:off x="1428750" y="3429000"/>
            <a:ext cx="6858000" cy="785813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</a:p>
        </p:txBody>
      </p:sp>
      <p:sp>
        <p:nvSpPr>
          <p:cNvPr id="7" name="Скругленный прямоугольник 6">
            <a:hlinkClick r:id="" action="ppaction://macro?name=DA"/>
          </p:cNvPr>
          <p:cNvSpPr/>
          <p:nvPr/>
        </p:nvSpPr>
        <p:spPr>
          <a:xfrm>
            <a:off x="1428750" y="3429000"/>
            <a:ext cx="6858000" cy="785813"/>
          </a:xfrm>
          <a:prstGeom prst="roundRect">
            <a:avLst/>
          </a:prstGeom>
          <a:solidFill>
            <a:srgbClr val="00B0F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1428750" y="4572000"/>
            <a:ext cx="6858000" cy="785813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Волки, белые медведи, рыси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1428750" y="4572000"/>
            <a:ext cx="6858000" cy="785813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НЕТ</a:t>
            </a:r>
          </a:p>
        </p:txBody>
      </p:sp>
      <p:sp>
        <p:nvSpPr>
          <p:cNvPr id="11" name="Скругленный прямоугольник 10">
            <a:hlinkClick r:id="" action="ppaction://macro?name=NET"/>
          </p:cNvPr>
          <p:cNvSpPr/>
          <p:nvPr/>
        </p:nvSpPr>
        <p:spPr>
          <a:xfrm>
            <a:off x="1428750" y="4572000"/>
            <a:ext cx="6858000" cy="785813"/>
          </a:xfrm>
          <a:prstGeom prst="roundRect">
            <a:avLst/>
          </a:prstGeom>
          <a:solidFill>
            <a:srgbClr val="00B0F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1428750" y="5643563"/>
            <a:ext cx="6858000" cy="785812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Северные олени, лемминги, песцы.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1428750" y="5643563"/>
            <a:ext cx="6858000" cy="785812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macro?name=NET"/>
          </p:cNvPr>
          <p:cNvSpPr/>
          <p:nvPr/>
        </p:nvSpPr>
        <p:spPr>
          <a:xfrm>
            <a:off x="1428750" y="5643563"/>
            <a:ext cx="6858000" cy="785812"/>
          </a:xfrm>
          <a:prstGeom prst="roundRect">
            <a:avLst/>
          </a:prstGeom>
          <a:solidFill>
            <a:srgbClr val="00B0F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Управляющая кнопка: в начало 14">
            <a:hlinkClick r:id="rId3" action="ppaction://hlinksldjump" highlightClick="1"/>
          </p:cNvPr>
          <p:cNvSpPr/>
          <p:nvPr/>
        </p:nvSpPr>
        <p:spPr>
          <a:xfrm>
            <a:off x="8286776" y="6357958"/>
            <a:ext cx="714379" cy="42860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4339" name="Picture 2" descr="C:\Documents and Settings\Admin\Рабочий стол\Презентация!\Арктическая пустын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785813" y="1071563"/>
            <a:ext cx="85725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chemeClr val="bg1"/>
                </a:solidFill>
                <a:latin typeface="Arial Black" pitchFamily="34" charset="0"/>
              </a:rPr>
              <a:t> Для защиты природы арктической</a:t>
            </a:r>
            <a:br>
              <a:rPr lang="ru-RU" sz="320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3200">
                <a:solidFill>
                  <a:schemeClr val="bg1"/>
                </a:solidFill>
                <a:latin typeface="Arial Black" pitchFamily="34" charset="0"/>
              </a:rPr>
              <a:t>зоны приняты следующие меры</a:t>
            </a:r>
            <a:r>
              <a:rPr lang="ru-RU">
                <a:latin typeface="Arial Black" pitchFamily="34" charset="0"/>
              </a:rPr>
              <a:t>:</a:t>
            </a:r>
            <a:endParaRPr lang="ru-RU"/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/>
          <p:nvPr/>
        </p:nvSpPr>
        <p:spPr>
          <a:xfrm>
            <a:off x="1285875" y="3500438"/>
            <a:ext cx="6840538" cy="792162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Для птиц и животных завозится корм и рыба, запрещено движение судов по Северному морскому пути</a:t>
            </a: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1285875" y="3500438"/>
            <a:ext cx="6840538" cy="792162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НЕТ</a:t>
            </a: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1285875" y="3500438"/>
            <a:ext cx="6840538" cy="792162"/>
          </a:xfrm>
          <a:prstGeom prst="roundRect">
            <a:avLst/>
          </a:prstGeom>
          <a:solidFill>
            <a:srgbClr val="00B0F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285875" y="4500563"/>
            <a:ext cx="6840538" cy="792162"/>
          </a:xfrm>
          <a:prstGeom prst="roundRect">
            <a:avLst/>
          </a:prstGeom>
          <a:solidFill>
            <a:srgbClr val="00B0F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Полярники делают во льду проруби для ныряния моржей, тюлений, расчищают поверхность островов от снега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285875" y="4500563"/>
            <a:ext cx="6840538" cy="792162"/>
          </a:xfrm>
          <a:prstGeom prst="roundRect">
            <a:avLst/>
          </a:prstGeom>
          <a:solidFill>
            <a:srgbClr val="00B0F0">
              <a:alpha val="34118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285875" y="4500563"/>
            <a:ext cx="6840538" cy="792162"/>
          </a:xfrm>
          <a:prstGeom prst="roundRect">
            <a:avLst/>
          </a:prstGeom>
          <a:solidFill>
            <a:srgbClr val="00B0F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285875" y="5500688"/>
            <a:ext cx="6840538" cy="792162"/>
          </a:xfrm>
          <a:prstGeom prst="roundRect">
            <a:avLst>
              <a:gd name="adj" fmla="val 25978"/>
            </a:avLst>
          </a:prstGeom>
          <a:solidFill>
            <a:srgbClr val="00B0F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Ограничен отлов рыбы, запрещена охота на редких животных, взяты под охрану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«птичьи базары»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5500688"/>
            <a:ext cx="6840538" cy="792162"/>
          </a:xfrm>
          <a:prstGeom prst="roundRect">
            <a:avLst/>
          </a:prstGeom>
          <a:solidFill>
            <a:srgbClr val="00B0F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ДА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85875" y="5500688"/>
            <a:ext cx="6840538" cy="792162"/>
          </a:xfrm>
          <a:prstGeom prst="roundRect">
            <a:avLst/>
          </a:prstGeom>
          <a:solidFill>
            <a:srgbClr val="4F81BD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7" name="Управляющая кнопка: в начало 26">
            <a:hlinkClick r:id="rId3" action="ppaction://hlinksldjump" highlightClick="1"/>
          </p:cNvPr>
          <p:cNvSpPr/>
          <p:nvPr/>
        </p:nvSpPr>
        <p:spPr>
          <a:xfrm>
            <a:off x="8358188" y="6286500"/>
            <a:ext cx="785812" cy="5715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4" grpId="0" animBg="1"/>
      <p:bldP spid="24" grpId="1" animBg="1"/>
      <p:bldP spid="25" grpId="0" animBg="1"/>
      <p:bldP spid="25" grpId="1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5363" name="Picture 2" descr="C:\Documents and Settings\Admin\Рабочий стол\Презентация!\Арктическая пустын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5364" name="Прямоугольник 4"/>
          <p:cNvSpPr>
            <a:spLocks noChangeArrowheads="1"/>
          </p:cNvSpPr>
          <p:nvPr/>
        </p:nvSpPr>
        <p:spPr bwMode="auto">
          <a:xfrm>
            <a:off x="2000250" y="785813"/>
            <a:ext cx="68580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chemeClr val="bg1"/>
                </a:solidFill>
                <a:latin typeface="Arial Black" pitchFamily="34" charset="0"/>
              </a:rPr>
              <a:t>Большое скопление птиц </a:t>
            </a:r>
            <a:br>
              <a:rPr lang="ru-RU" sz="320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3200">
                <a:solidFill>
                  <a:schemeClr val="bg1"/>
                </a:solidFill>
                <a:latin typeface="Arial Black" pitchFamily="34" charset="0"/>
              </a:rPr>
              <a:t>      на скалах называют </a:t>
            </a:r>
            <a:r>
              <a:rPr lang="ru-RU" sz="2800">
                <a:solidFill>
                  <a:schemeClr val="bg1"/>
                </a:solidFill>
                <a:latin typeface="Arial Black" pitchFamily="34" charset="0"/>
              </a:rPr>
              <a:t>… </a:t>
            </a:r>
            <a:br>
              <a:rPr lang="ru-RU" sz="2800">
                <a:solidFill>
                  <a:schemeClr val="bg1"/>
                </a:solidFill>
                <a:latin typeface="Arial Black" pitchFamily="34" charset="0"/>
              </a:rPr>
            </a:br>
            <a:endParaRPr lang="ru-RU" sz="280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3214688" y="3357563"/>
            <a:ext cx="4000500" cy="785812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«Птичьи рынки»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/>
          <p:nvPr/>
        </p:nvSpPr>
        <p:spPr>
          <a:xfrm>
            <a:off x="3214688" y="3357563"/>
            <a:ext cx="4000500" cy="785812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/>
          <p:nvPr/>
        </p:nvSpPr>
        <p:spPr>
          <a:xfrm>
            <a:off x="3214688" y="3357563"/>
            <a:ext cx="4000500" cy="785812"/>
          </a:xfrm>
          <a:prstGeom prst="roundRect">
            <a:avLst/>
          </a:prstGeom>
          <a:solidFill>
            <a:srgbClr val="00B0F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14688" y="4500563"/>
            <a:ext cx="3995737" cy="792162"/>
          </a:xfrm>
          <a:prstGeom prst="roundRect">
            <a:avLst/>
          </a:prstGeom>
          <a:solidFill>
            <a:srgbClr val="00B0F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«Птичьи базары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14688" y="4500563"/>
            <a:ext cx="3995737" cy="792162"/>
          </a:xfrm>
          <a:prstGeom prst="roundRect">
            <a:avLst/>
          </a:prstGeom>
          <a:solidFill>
            <a:srgbClr val="00B0F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</a:rPr>
              <a:t>ДА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14688" y="4500563"/>
            <a:ext cx="3995737" cy="792162"/>
          </a:xfrm>
          <a:prstGeom prst="roundRect">
            <a:avLst/>
          </a:prstGeom>
          <a:solidFill>
            <a:srgbClr val="4F81BD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143250" y="5643563"/>
            <a:ext cx="3995738" cy="792162"/>
          </a:xfrm>
          <a:prstGeom prst="roundRect">
            <a:avLst/>
          </a:prstGeom>
          <a:solidFill>
            <a:srgbClr val="00B0F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«Птичьи ряды»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143250" y="5643563"/>
            <a:ext cx="3995738" cy="792162"/>
          </a:xfrm>
          <a:prstGeom prst="roundRect">
            <a:avLst/>
          </a:prstGeom>
          <a:solidFill>
            <a:srgbClr val="00B0F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НЕТ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143250" y="5643563"/>
            <a:ext cx="3995738" cy="792162"/>
          </a:xfrm>
          <a:prstGeom prst="roundRect">
            <a:avLst/>
          </a:prstGeom>
          <a:solidFill>
            <a:srgbClr val="4F81BD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" name="Управляющая кнопка: в начало 13">
            <a:hlinkClick r:id="rId3" action="ppaction://hlinksldjump" highlightClick="1"/>
          </p:cNvPr>
          <p:cNvSpPr/>
          <p:nvPr/>
        </p:nvSpPr>
        <p:spPr>
          <a:xfrm>
            <a:off x="8072462" y="5857892"/>
            <a:ext cx="785812" cy="542925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11" grpId="0" animBg="1"/>
      <p:bldP spid="11" grpId="1" animBg="1"/>
      <p:bldP spid="15" grpId="0" animBg="1"/>
      <p:bldP spid="15" grpId="1" animBg="1"/>
      <p:bldP spid="17" grpId="0" animBg="1"/>
      <p:bldP spid="18" grpId="0" animBg="1"/>
      <p:bldP spid="18" grpId="1" animBg="1"/>
      <p:bldP spid="19" grpId="0" animBg="1"/>
      <p:bldP spid="19" grpId="1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6387" name="Содержимое 3" descr="http://img-fotki.yandex.ru/get/5907/sergey-gonihin.72/0_6ee72_1655b8e4_XL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57188" y="428625"/>
            <a:ext cx="85725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</a:rPr>
              <a:t>К тундровым растениям </a:t>
            </a:r>
          </a:p>
          <a:p>
            <a:pPr algn="ctr">
              <a:defRPr/>
            </a:pPr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</a:rPr>
              <a:t>относятся…</a:t>
            </a:r>
            <a:endParaRPr lang="ru-RU" sz="4000" u="sng" dirty="0">
              <a:cs typeface="+mn-cs"/>
            </a:endParaRP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1357313" y="2500313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карликовая ива, мох- ягель, морошка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/>
          <p:nvPr/>
        </p:nvSpPr>
        <p:spPr>
          <a:xfrm>
            <a:off x="1357313" y="2500313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/>
          <p:nvPr/>
        </p:nvSpPr>
        <p:spPr>
          <a:xfrm>
            <a:off x="1357313" y="2500313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1500188" y="4929188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Мхи, лишайники, полярный мох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>
            <a:hlinkClick r:id="" action="ppaction://macro?name=NET"/>
          </p:cNvPr>
          <p:cNvSpPr/>
          <p:nvPr/>
        </p:nvSpPr>
        <p:spPr>
          <a:xfrm>
            <a:off x="1500188" y="4929188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НЕТ</a:t>
            </a:r>
            <a:endParaRPr lang="ru-RU" sz="2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1500188" y="4929188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" action="ppaction://macro?name=NET"/>
          </p:cNvPr>
          <p:cNvSpPr/>
          <p:nvPr/>
        </p:nvSpPr>
        <p:spPr>
          <a:xfrm>
            <a:off x="1500188" y="6072188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Джузгун, колосняк</a:t>
            </a:r>
            <a:endParaRPr lang="ru-RU" sz="2800" dirty="0">
              <a:solidFill>
                <a:schemeClr val="accent2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" action="ppaction://macro?name=NET"/>
          </p:cNvPr>
          <p:cNvSpPr/>
          <p:nvPr/>
        </p:nvSpPr>
        <p:spPr>
          <a:xfrm>
            <a:off x="1500188" y="6072188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>
            <a:hlinkClick r:id="" action="ppaction://macro?name=NET"/>
          </p:cNvPr>
          <p:cNvSpPr/>
          <p:nvPr/>
        </p:nvSpPr>
        <p:spPr>
          <a:xfrm>
            <a:off x="1500188" y="6072188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Управляющая кнопка: в начало 13">
            <a:hlinkClick r:id="rId3" action="ppaction://hlinksldjump" highlightClick="1"/>
          </p:cNvPr>
          <p:cNvSpPr/>
          <p:nvPr/>
        </p:nvSpPr>
        <p:spPr>
          <a:xfrm>
            <a:off x="8286776" y="6072206"/>
            <a:ext cx="614362" cy="50006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6" grpId="0" animBg="1"/>
      <p:bldP spid="16" grpId="1" animBg="1"/>
      <p:bldP spid="17" grpId="0" animBg="1"/>
      <p:bldP spid="17" grpId="1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7411" name="Содержимое 3" descr="http://img-fotki.yandex.ru/get/5907/sergey-gonihin.72/0_6ee72_1655b8e4_XL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785813" y="785813"/>
            <a:ext cx="7572375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</a:rPr>
              <a:t>Главное занятие коренного населения тундры</a:t>
            </a:r>
            <a:endParaRPr lang="ru-RU" sz="4000" u="sng" dirty="0">
              <a:cs typeface="+mn-cs"/>
            </a:endParaRPr>
          </a:p>
        </p:txBody>
      </p:sp>
      <p:sp>
        <p:nvSpPr>
          <p:cNvPr id="5" name="Скругленный прямоугольник 4">
            <a:hlinkClick r:id="" action="ppaction://macro?name=NET"/>
          </p:cNvPr>
          <p:cNvSpPr/>
          <p:nvPr/>
        </p:nvSpPr>
        <p:spPr>
          <a:xfrm>
            <a:off x="2000250" y="2643188"/>
            <a:ext cx="3786188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рыболовство</a:t>
            </a: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2000250" y="2643188"/>
            <a:ext cx="3786188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НЕТ</a:t>
            </a: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/>
          <p:nvPr/>
        </p:nvSpPr>
        <p:spPr>
          <a:xfrm>
            <a:off x="2000250" y="2643188"/>
            <a:ext cx="3786188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>
            <a:hlinkClick r:id="" action="ppaction://macro?name=NET"/>
          </p:cNvPr>
          <p:cNvSpPr/>
          <p:nvPr/>
        </p:nvSpPr>
        <p:spPr>
          <a:xfrm>
            <a:off x="2000250" y="4214813"/>
            <a:ext cx="3786188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земледелие</a:t>
            </a: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2071688" y="4214813"/>
            <a:ext cx="3786187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НЕТ</a:t>
            </a: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2071688" y="4214813"/>
            <a:ext cx="3786187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macro?name=NET"/>
          </p:cNvPr>
          <p:cNvSpPr/>
          <p:nvPr/>
        </p:nvSpPr>
        <p:spPr>
          <a:xfrm>
            <a:off x="2143125" y="5643563"/>
            <a:ext cx="3786188" cy="785812"/>
          </a:xfrm>
          <a:prstGeom prst="roundRect">
            <a:avLst/>
          </a:prstGeom>
          <a:solidFill>
            <a:schemeClr val="accent2">
              <a:lumMod val="60000"/>
              <a:lumOff val="40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оленеводство</a:t>
            </a:r>
          </a:p>
        </p:txBody>
      </p:sp>
      <p:sp>
        <p:nvSpPr>
          <p:cNvPr id="15" name="Скругленный прямоугольник 14">
            <a:hlinkClick r:id="" action="ppaction://macro?name=NET"/>
          </p:cNvPr>
          <p:cNvSpPr/>
          <p:nvPr/>
        </p:nvSpPr>
        <p:spPr>
          <a:xfrm>
            <a:off x="2143125" y="5643563"/>
            <a:ext cx="3786188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</a:p>
        </p:txBody>
      </p:sp>
      <p:sp>
        <p:nvSpPr>
          <p:cNvPr id="16" name="Скругленный прямоугольник 15">
            <a:hlinkClick r:id="" action="ppaction://macro?name=NET"/>
          </p:cNvPr>
          <p:cNvSpPr/>
          <p:nvPr/>
        </p:nvSpPr>
        <p:spPr>
          <a:xfrm>
            <a:off x="2143125" y="5643563"/>
            <a:ext cx="3786188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Управляющая кнопка: в начало 16">
            <a:hlinkClick r:id="rId3" action="ppaction://hlinksldjump" highlightClick="1"/>
          </p:cNvPr>
          <p:cNvSpPr/>
          <p:nvPr/>
        </p:nvSpPr>
        <p:spPr>
          <a:xfrm>
            <a:off x="8143900" y="5929330"/>
            <a:ext cx="614362" cy="428625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4" grpId="1" animBg="1"/>
      <p:bldP spid="15" grpId="0" animBg="1"/>
      <p:bldP spid="15" grpId="1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8435" name="Содержимое 3" descr="http://img-fotki.yandex.ru/get/5907/sergey-gonihin.72/0_6ee72_1655b8e4_XL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286000" y="214313"/>
            <a:ext cx="52943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</a:rPr>
              <a:t>В тундре обитают…</a:t>
            </a:r>
            <a:endParaRPr lang="ru-RU" sz="4000" u="sng" dirty="0">
              <a:cs typeface="+mn-cs"/>
            </a:endParaRP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857250" y="2643188"/>
            <a:ext cx="540067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чайки, кайры, тупики.</a:t>
            </a: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/>
          <p:nvPr/>
        </p:nvSpPr>
        <p:spPr>
          <a:xfrm>
            <a:off x="857250" y="2643188"/>
            <a:ext cx="540067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/>
          <p:nvPr/>
        </p:nvSpPr>
        <p:spPr>
          <a:xfrm>
            <a:off x="857250" y="2643188"/>
            <a:ext cx="540067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1000125" y="4714875"/>
            <a:ext cx="5400675" cy="785813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хомяки, суслики, гадюки</a:t>
            </a: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928688" y="4714875"/>
            <a:ext cx="5400675" cy="785813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</p:txBody>
      </p:sp>
      <p:sp>
        <p:nvSpPr>
          <p:cNvPr id="11" name="Скругленный прямоугольник 10">
            <a:hlinkClick r:id="" action="ppaction://macro?name=NET"/>
          </p:cNvPr>
          <p:cNvSpPr/>
          <p:nvPr/>
        </p:nvSpPr>
        <p:spPr>
          <a:xfrm>
            <a:off x="1000125" y="4714875"/>
            <a:ext cx="5400675" cy="785813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1000125" y="5786438"/>
            <a:ext cx="540067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песцы, волки, олени</a:t>
            </a:r>
            <a:endParaRPr lang="ru-RU" sz="2800" dirty="0">
              <a:solidFill>
                <a:schemeClr val="accent2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1000125" y="5786438"/>
            <a:ext cx="540067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  <a:endParaRPr lang="ru-RU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macro?name=NET"/>
          </p:cNvPr>
          <p:cNvSpPr/>
          <p:nvPr/>
        </p:nvSpPr>
        <p:spPr>
          <a:xfrm>
            <a:off x="1000125" y="5786438"/>
            <a:ext cx="540067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Управляющая кнопка: в начало 14">
            <a:hlinkClick r:id="rId3" action="ppaction://hlinksldjump" highlightClick="1"/>
          </p:cNvPr>
          <p:cNvSpPr/>
          <p:nvPr/>
        </p:nvSpPr>
        <p:spPr>
          <a:xfrm>
            <a:off x="8215338" y="5929330"/>
            <a:ext cx="542925" cy="428625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9459" name="Содержимое 3" descr="http://img-fotki.yandex.ru/get/5907/sergey-gonihin.72/0_6ee72_1655b8e4_XL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1071563" y="0"/>
            <a:ext cx="6918325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</a:rPr>
              <a:t>Экологические проблемы </a:t>
            </a:r>
          </a:p>
          <a:p>
            <a:pPr algn="ctr">
              <a:defRPr/>
            </a:pPr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</a:rPr>
              <a:t>тундры:</a:t>
            </a:r>
            <a:endParaRPr lang="ru-RU" sz="4000" u="sng" dirty="0">
              <a:cs typeface="+mn-cs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285750" y="1357313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выпас скота, браконьерство, распашка земель.</a:t>
            </a:r>
            <a:endParaRPr lang="ru-RU" sz="24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285750" y="1357313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НЕТ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>
            <a:hlinkClick r:id="" action="ppaction://macro?name=NET"/>
          </p:cNvPr>
          <p:cNvSpPr/>
          <p:nvPr/>
        </p:nvSpPr>
        <p:spPr>
          <a:xfrm>
            <a:off x="285750" y="1357313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285750" y="2286000"/>
            <a:ext cx="4857750" cy="1928813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загрязнение поверхности нефтью,</a:t>
            </a:r>
          </a:p>
          <a:p>
            <a:pPr>
              <a:defRPr/>
            </a:pPr>
            <a:r>
              <a:rPr lang="ru-RU" sz="24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неумеренный выпас оленей, разрушение почв тяжелой техникой, браконьерство</a:t>
            </a:r>
            <a:r>
              <a:rPr lang="ru-RU" sz="28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15" name="Скругленный прямоугольник 14">
            <a:hlinkClick r:id="" action="ppaction://macro?name=NET"/>
          </p:cNvPr>
          <p:cNvSpPr/>
          <p:nvPr/>
        </p:nvSpPr>
        <p:spPr>
          <a:xfrm>
            <a:off x="285750" y="2286000"/>
            <a:ext cx="4857750" cy="1928813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Arial" charset="0"/>
                <a:cs typeface="Arial" charset="0"/>
              </a:rPr>
              <a:t>ДА</a:t>
            </a:r>
          </a:p>
        </p:txBody>
      </p:sp>
      <p:sp>
        <p:nvSpPr>
          <p:cNvPr id="16" name="Скругленный прямоугольник 15">
            <a:hlinkClick r:id="" action="ppaction://macro?name=NET"/>
          </p:cNvPr>
          <p:cNvSpPr/>
          <p:nvPr/>
        </p:nvSpPr>
        <p:spPr>
          <a:xfrm>
            <a:off x="285750" y="2286000"/>
            <a:ext cx="4857750" cy="1928813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4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Скругленный прямоугольник 16">
            <a:hlinkClick r:id="" action="ppaction://macro?name=NET"/>
          </p:cNvPr>
          <p:cNvSpPr/>
          <p:nvPr/>
        </p:nvSpPr>
        <p:spPr>
          <a:xfrm>
            <a:off x="357188" y="5429250"/>
            <a:ext cx="6359525" cy="785813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вырубка, браконьерство, загрязнение поверхности нефтью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8" name="Скругленный прямоугольник 17">
            <a:hlinkClick r:id="" action="ppaction://macro?name=NET"/>
          </p:cNvPr>
          <p:cNvSpPr/>
          <p:nvPr/>
        </p:nvSpPr>
        <p:spPr>
          <a:xfrm>
            <a:off x="357188" y="5429250"/>
            <a:ext cx="6359525" cy="785813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</p:txBody>
      </p:sp>
      <p:sp>
        <p:nvSpPr>
          <p:cNvPr id="19" name="Скругленный прямоугольник 18">
            <a:hlinkClick r:id="" action="ppaction://macro?name=NET"/>
          </p:cNvPr>
          <p:cNvSpPr/>
          <p:nvPr/>
        </p:nvSpPr>
        <p:spPr>
          <a:xfrm>
            <a:off x="357188" y="5429250"/>
            <a:ext cx="6359525" cy="785813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Управляющая кнопка: в начало 22">
            <a:hlinkClick r:id="rId3" action="ppaction://hlinksldjump" highlightClick="1"/>
          </p:cNvPr>
          <p:cNvSpPr/>
          <p:nvPr/>
        </p:nvSpPr>
        <p:spPr>
          <a:xfrm>
            <a:off x="8143900" y="5929330"/>
            <a:ext cx="614362" cy="428625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5" grpId="0" animBg="1"/>
      <p:bldP spid="15" grpId="1" animBg="1"/>
      <p:bldP spid="16" grpId="0" animBg="1"/>
      <p:bldP spid="17" grpId="0" animBg="1"/>
      <p:bldP spid="17" grpId="1" animBg="1"/>
      <p:bldP spid="18" grpId="0" animBg="1"/>
      <p:bldP spid="18" grpId="1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20483" name="Содержимое 3" descr="http://img-fotki.yandex.ru/get/5907/sergey-gonihin.72/0_6ee72_1655b8e4_XL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1000125" y="0"/>
            <a:ext cx="6715125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4000" b="1" u="sng" dirty="0">
                <a:solidFill>
                  <a:srgbClr val="FF0000"/>
                </a:solidFill>
              </a:rPr>
              <a:t>Красную книгу </a:t>
            </a:r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</a:rPr>
              <a:t>занесены животные тундры</a:t>
            </a:r>
            <a:endParaRPr lang="ru-RU" sz="4000" u="sng" dirty="0">
              <a:cs typeface="+mn-cs"/>
            </a:endParaRPr>
          </a:p>
        </p:txBody>
      </p:sp>
      <p:sp>
        <p:nvSpPr>
          <p:cNvPr id="5" name="Скругленный прямоугольник 4">
            <a:hlinkClick r:id="" action="ppaction://macro?name=NET"/>
          </p:cNvPr>
          <p:cNvSpPr/>
          <p:nvPr/>
        </p:nvSpPr>
        <p:spPr>
          <a:xfrm>
            <a:off x="428625" y="2214563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лемминг, серый гусь, белая куропатка.</a:t>
            </a: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428625" y="2214563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НЕТ</a:t>
            </a: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/>
          <p:nvPr/>
        </p:nvSpPr>
        <p:spPr>
          <a:xfrm>
            <a:off x="428625" y="2214563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/>
          <p:nvPr/>
        </p:nvSpPr>
        <p:spPr>
          <a:xfrm>
            <a:off x="357188" y="3571875"/>
            <a:ext cx="6359525" cy="785813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волк, кулик, полярная сова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357188" y="3571875"/>
            <a:ext cx="6359525" cy="785813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НЕТ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357188" y="3571875"/>
            <a:ext cx="6359525" cy="785813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285750" y="5072063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краснозобая</a:t>
            </a: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казарка, овцебык, </a:t>
            </a:r>
            <a:r>
              <a:rPr lang="ru-RU" sz="28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стерх</a:t>
            </a:r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285750" y="5072063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</a:p>
        </p:txBody>
      </p:sp>
      <p:sp>
        <p:nvSpPr>
          <p:cNvPr id="14" name="Скругленный прямоугольник 13">
            <a:hlinkClick r:id="" action="ppaction://macro?name=NET"/>
          </p:cNvPr>
          <p:cNvSpPr/>
          <p:nvPr/>
        </p:nvSpPr>
        <p:spPr>
          <a:xfrm>
            <a:off x="357188" y="5072063"/>
            <a:ext cx="6359525" cy="785812"/>
          </a:xfrm>
          <a:prstGeom prst="roundRect">
            <a:avLst/>
          </a:prstGeom>
          <a:solidFill>
            <a:srgbClr val="EEECE1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Управляющая кнопка: в начало 14">
            <a:hlinkClick r:id="rId3" action="ppaction://hlinksldjump" highlightClick="1"/>
          </p:cNvPr>
          <p:cNvSpPr/>
          <p:nvPr/>
        </p:nvSpPr>
        <p:spPr>
          <a:xfrm>
            <a:off x="7858148" y="5929330"/>
            <a:ext cx="542925" cy="428625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  <p:bldP spid="9" grpId="0" animBg="1"/>
      <p:bldP spid="9" grpId="1" animBg="1"/>
      <p:bldP spid="10" grpId="0" animBg="1"/>
      <p:bldP spid="12" grpId="0" animBg="1"/>
      <p:bldP spid="12" grpId="1" animBg="1"/>
      <p:bldP spid="13" grpId="0" animBg="1"/>
      <p:bldP spid="13" grpId="1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1507" name="Содержимое 3" descr="http://www.mabnn.info/uploads/images/gallery_nedra_126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1714500" y="0"/>
            <a:ext cx="5715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</a:rPr>
              <a:t>Густой хвойный лес называют…</a:t>
            </a:r>
          </a:p>
        </p:txBody>
      </p:sp>
      <p:sp>
        <p:nvSpPr>
          <p:cNvPr id="5" name="Скругленный прямоугольник 4">
            <a:hlinkClick r:id="" action="ppaction://macro?name=NET"/>
          </p:cNvPr>
          <p:cNvSpPr/>
          <p:nvPr/>
        </p:nvSpPr>
        <p:spPr>
          <a:xfrm>
            <a:off x="2571750" y="1928813"/>
            <a:ext cx="4000500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смешанным лесом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2643188" y="1928813"/>
            <a:ext cx="4000500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/>
          <p:nvPr/>
        </p:nvSpPr>
        <p:spPr>
          <a:xfrm>
            <a:off x="2571750" y="1928813"/>
            <a:ext cx="4000500" cy="785812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/>
          <p:nvPr/>
        </p:nvSpPr>
        <p:spPr>
          <a:xfrm>
            <a:off x="2786063" y="3643313"/>
            <a:ext cx="4000500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тундрой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2786063" y="3643313"/>
            <a:ext cx="4000500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2786050" y="3643314"/>
            <a:ext cx="4000500" cy="785812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>
            <a:hlinkClick r:id="" action="ppaction://macro?name=NET"/>
          </p:cNvPr>
          <p:cNvSpPr/>
          <p:nvPr/>
        </p:nvSpPr>
        <p:spPr>
          <a:xfrm>
            <a:off x="2786063" y="5286375"/>
            <a:ext cx="4000500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тайгой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2786063" y="5286375"/>
            <a:ext cx="4000500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2786063" y="5286375"/>
            <a:ext cx="4000500" cy="785813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Управляющая кнопка: в начало 13">
            <a:hlinkClick r:id="rId3" action="ppaction://hlinksldjump" highlightClick="1"/>
          </p:cNvPr>
          <p:cNvSpPr/>
          <p:nvPr/>
        </p:nvSpPr>
        <p:spPr>
          <a:xfrm>
            <a:off x="8143900" y="5929330"/>
            <a:ext cx="685226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4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76161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2531" name="Содержимое 3" descr="http://www.mabnn.info/uploads/images/gallery_nedra_126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2532" name="Прямоугольник 4"/>
          <p:cNvSpPr>
            <a:spLocks noChangeArrowheads="1"/>
          </p:cNvSpPr>
          <p:nvPr/>
        </p:nvSpPr>
        <p:spPr bwMode="auto">
          <a:xfrm>
            <a:off x="1214438" y="357188"/>
            <a:ext cx="6929437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</a:rPr>
              <a:t>В лесной зоне растёт дерево, у которого  могучий ствол, огромная крона, красивые резные листовые пластинки, а плодами любят лакомиться кабаны, белки, мыши.</a:t>
            </a: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2928938" y="3000375"/>
            <a:ext cx="3500437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Это клён.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/>
          <p:nvPr/>
        </p:nvSpPr>
        <p:spPr>
          <a:xfrm>
            <a:off x="2928938" y="3000375"/>
            <a:ext cx="3500437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2928926" y="3000372"/>
            <a:ext cx="3500437" cy="785813"/>
          </a:xfrm>
          <a:prstGeom prst="roundRect">
            <a:avLst/>
          </a:prstGeom>
          <a:solidFill>
            <a:srgbClr val="92D050">
              <a:alpha val="117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2928938" y="4214813"/>
            <a:ext cx="3500437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Это дуб.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>
            <a:hlinkClick r:id="" action="ppaction://macro?name=NET"/>
          </p:cNvPr>
          <p:cNvSpPr/>
          <p:nvPr/>
        </p:nvSpPr>
        <p:spPr>
          <a:xfrm>
            <a:off x="2928938" y="4214813"/>
            <a:ext cx="3500437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2928938" y="4214813"/>
            <a:ext cx="3500437" cy="785812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2928938" y="5572125"/>
            <a:ext cx="3500437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Это ясень.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macro?name=NET"/>
          </p:cNvPr>
          <p:cNvSpPr/>
          <p:nvPr/>
        </p:nvSpPr>
        <p:spPr>
          <a:xfrm>
            <a:off x="2928938" y="5572125"/>
            <a:ext cx="3500437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macro?name=NET"/>
          </p:cNvPr>
          <p:cNvSpPr/>
          <p:nvPr/>
        </p:nvSpPr>
        <p:spPr>
          <a:xfrm>
            <a:off x="2928938" y="5572125"/>
            <a:ext cx="3500437" cy="785813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Управляющая кнопка: в начало 15">
            <a:hlinkClick r:id="rId3" action="ppaction://hlinksldjump" highlightClick="1"/>
          </p:cNvPr>
          <p:cNvSpPr/>
          <p:nvPr/>
        </p:nvSpPr>
        <p:spPr>
          <a:xfrm>
            <a:off x="8215338" y="5857892"/>
            <a:ext cx="714348" cy="64294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3555" name="Содержимое 3" descr="http://www.mabnn.info/uploads/images/gallery_nedra_126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2000250" y="642938"/>
            <a:ext cx="4679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chemeClr val="bg1"/>
                </a:solidFill>
              </a:rPr>
              <a:t>В лесу обитают…</a:t>
            </a:r>
          </a:p>
        </p:txBody>
      </p:sp>
      <p:sp>
        <p:nvSpPr>
          <p:cNvPr id="5" name="Скругленный прямоугольник 4">
            <a:hlinkClick r:id="" action="ppaction://macro?name=NET"/>
          </p:cNvPr>
          <p:cNvSpPr/>
          <p:nvPr/>
        </p:nvSpPr>
        <p:spPr>
          <a:xfrm>
            <a:off x="3714750" y="1857375"/>
            <a:ext cx="4000500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суслик, хомяк, гадюка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3714750" y="1857375"/>
            <a:ext cx="4000500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/>
          <p:nvPr/>
        </p:nvSpPr>
        <p:spPr>
          <a:xfrm>
            <a:off x="3714750" y="1857375"/>
            <a:ext cx="4000500" cy="785813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2571750" y="3357563"/>
            <a:ext cx="4000500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кречет, лемминг, песец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2571750" y="3357563"/>
            <a:ext cx="4000500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>
            <a:hlinkClick r:id="" action="ppaction://macro?name=NET"/>
          </p:cNvPr>
          <p:cNvSpPr/>
          <p:nvPr/>
        </p:nvSpPr>
        <p:spPr>
          <a:xfrm>
            <a:off x="2571750" y="3357563"/>
            <a:ext cx="4000500" cy="785812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714375" y="4857750"/>
            <a:ext cx="4000500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глухарь, лось, соболь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714375" y="4857750"/>
            <a:ext cx="4000500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macro?name=NET"/>
          </p:cNvPr>
          <p:cNvSpPr/>
          <p:nvPr/>
        </p:nvSpPr>
        <p:spPr>
          <a:xfrm>
            <a:off x="714375" y="4857750"/>
            <a:ext cx="4000500" cy="785813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Управляющая кнопка: в начало 14">
            <a:hlinkClick r:id="rId3" action="ppaction://hlinksldjump" highlightClick="1"/>
          </p:cNvPr>
          <p:cNvSpPr/>
          <p:nvPr/>
        </p:nvSpPr>
        <p:spPr>
          <a:xfrm>
            <a:off x="7929586" y="5857892"/>
            <a:ext cx="785818" cy="7143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4579" name="Содержимое 3" descr="http://www.mabnn.info/uploads/images/gallery_nedra_126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2000250" y="642938"/>
            <a:ext cx="543950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Охрана леса – это …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macro?name=NET"/>
          </p:cNvPr>
          <p:cNvSpPr/>
          <p:nvPr/>
        </p:nvSpPr>
        <p:spPr>
          <a:xfrm>
            <a:off x="1571604" y="1928802"/>
            <a:ext cx="6429420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обязанность государства</a:t>
            </a:r>
            <a:endParaRPr lang="ru-RU" sz="3200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1643042" y="1928802"/>
            <a:ext cx="6429420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  <a:endParaRPr lang="ru-RU" sz="3200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/>
          <p:nvPr/>
        </p:nvSpPr>
        <p:spPr>
          <a:xfrm>
            <a:off x="1643042" y="1928802"/>
            <a:ext cx="6429420" cy="785812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/>
          <p:nvPr/>
        </p:nvSpPr>
        <p:spPr>
          <a:xfrm>
            <a:off x="1500166" y="3571876"/>
            <a:ext cx="6429420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обязанность государства и долг каждого гражданина</a:t>
            </a:r>
            <a:endParaRPr lang="ru-RU" sz="3200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1500166" y="3571876"/>
            <a:ext cx="6429420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1500166" y="3571876"/>
            <a:ext cx="6429420" cy="785812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1500166" y="5429264"/>
            <a:ext cx="6429420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забота самих обитателей леса</a:t>
            </a:r>
            <a:endParaRPr lang="ru-RU" sz="3200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1500166" y="5429264"/>
            <a:ext cx="6429420" cy="785812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macro?name=NET"/>
          </p:cNvPr>
          <p:cNvSpPr/>
          <p:nvPr/>
        </p:nvSpPr>
        <p:spPr>
          <a:xfrm>
            <a:off x="1500166" y="5429264"/>
            <a:ext cx="6429420" cy="785812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Управляющая кнопка: в начало 14">
            <a:hlinkClick r:id="rId3" action="ppaction://hlinksldjump" highlightClick="1"/>
          </p:cNvPr>
          <p:cNvSpPr/>
          <p:nvPr/>
        </p:nvSpPr>
        <p:spPr>
          <a:xfrm>
            <a:off x="8001024" y="6072206"/>
            <a:ext cx="928694" cy="50006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2" grpId="0" animBg="1"/>
      <p:bldP spid="12" grpId="1" animBg="1"/>
      <p:bldP spid="13" grpId="0" animBg="1"/>
      <p:bldP spid="13" grpId="1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5603" name="Содержимое 3" descr="http://www.mabnn.info/uploads/images/gallery_nedra_126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2000250" y="642938"/>
            <a:ext cx="535783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Лесным исполином называют…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macro?name=NET"/>
          </p:cNvPr>
          <p:cNvSpPr/>
          <p:nvPr/>
        </p:nvSpPr>
        <p:spPr>
          <a:xfrm>
            <a:off x="2143108" y="2357430"/>
            <a:ext cx="3500437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3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едведя</a:t>
            </a:r>
            <a:endParaRPr lang="ru-RU" sz="32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2214546" y="2357430"/>
            <a:ext cx="3500437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/>
          <p:nvPr/>
        </p:nvSpPr>
        <p:spPr>
          <a:xfrm>
            <a:off x="2214546" y="2357430"/>
            <a:ext cx="3500437" cy="785813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/>
          <p:nvPr/>
        </p:nvSpPr>
        <p:spPr>
          <a:xfrm>
            <a:off x="2214546" y="3786190"/>
            <a:ext cx="3500437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тигра</a:t>
            </a:r>
            <a:endParaRPr lang="ru-RU" sz="32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2214546" y="3786190"/>
            <a:ext cx="3500437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2214546" y="3786190"/>
            <a:ext cx="3500437" cy="785813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>
            <a:hlinkClick r:id="" action="ppaction://macro?name=NET"/>
          </p:cNvPr>
          <p:cNvSpPr/>
          <p:nvPr/>
        </p:nvSpPr>
        <p:spPr>
          <a:xfrm>
            <a:off x="2285984" y="5286388"/>
            <a:ext cx="3500437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лося</a:t>
            </a:r>
            <a:endParaRPr lang="ru-RU" sz="32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2285984" y="5286388"/>
            <a:ext cx="3500437" cy="785813"/>
          </a:xfrm>
          <a:prstGeom prst="roundRect">
            <a:avLst/>
          </a:prstGeom>
          <a:solidFill>
            <a:srgbClr val="92D05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  <a:endParaRPr lang="ru-RU" sz="32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2285984" y="5286388"/>
            <a:ext cx="3500437" cy="785813"/>
          </a:xfrm>
          <a:prstGeom prst="roundRect">
            <a:avLst/>
          </a:prstGeom>
          <a:solidFill>
            <a:srgbClr val="92D05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Управляющая кнопка: в начало 13">
            <a:hlinkClick r:id="rId3" action="ppaction://hlinksldjump" highlightClick="1"/>
          </p:cNvPr>
          <p:cNvSpPr/>
          <p:nvPr/>
        </p:nvSpPr>
        <p:spPr>
          <a:xfrm>
            <a:off x="8072462" y="6000768"/>
            <a:ext cx="756664" cy="6852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6627" name="Содержимое 3" descr="http://www.mariupol-express.com.ua/files/photo_2/f1335430619166_article_all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0" y="0"/>
            <a:ext cx="8715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4000" b="1">
              <a:solidFill>
                <a:srgbClr val="0099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25" y="0"/>
            <a:ext cx="7786688" cy="1571625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00B050"/>
                </a:solidFill>
              </a:rPr>
              <a:t>Характерный признак зоны степей – это …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14563" y="2071688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разнообразные деревья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14563" y="2071688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НЕТ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14563" y="2071688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14563" y="3357563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отсутствие растительного покрова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214563" y="3357563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НЕТ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286000" y="3357563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86000" y="4857750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сплошной травянистый растительный покров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286000" y="4857750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B050"/>
                </a:solidFill>
              </a:rPr>
              <a:t>ДА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286000" y="4857750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" name="Управляющая кнопка: в начало 17">
            <a:hlinkClick r:id="rId3" action="ppaction://hlinksldjump" highlightClick="1"/>
          </p:cNvPr>
          <p:cNvSpPr/>
          <p:nvPr/>
        </p:nvSpPr>
        <p:spPr>
          <a:xfrm>
            <a:off x="8001024" y="6072182"/>
            <a:ext cx="899540" cy="78581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5" grpId="0" animBg="1"/>
      <p:bldP spid="15" grpId="1" animBg="1"/>
      <p:bldP spid="16" grpId="0" animBg="1"/>
      <p:bldP spid="16" grpId="1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7651" name="Содержимое 3" descr="http://www.mariupol-express.com.ua/files/photo_2/f1335430619166_article_all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1000125" y="0"/>
            <a:ext cx="7786688" cy="1571625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00B050"/>
                </a:solidFill>
              </a:rPr>
              <a:t>Цепь питания, характерная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00B050"/>
                </a:solidFill>
              </a:rPr>
              <a:t>для степи: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71625" y="2428875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комары – куропатки – песцы 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71625" y="2428875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НЕТ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71625" y="2428875"/>
            <a:ext cx="628650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643063" y="4071938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зерно – суслик – хорёк 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	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643063" y="4071938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</a:rPr>
              <a:t>ДА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643063" y="4071938"/>
            <a:ext cx="628650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25" y="5715000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растения – заяц-беляк – рысь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571625" y="5715000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НЕТ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571625" y="5715000"/>
            <a:ext cx="628650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Управляющая кнопка: в начало 13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785786" cy="6852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24" grpId="0" animBg="1"/>
      <p:bldP spid="24" grpId="1" animBg="1"/>
      <p:bldP spid="25" grpId="0" animBg="1"/>
      <p:bldP spid="25" grpId="1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8675" name="Содержимое 3" descr="http://www.mariupol-express.com.ua/files/photo_2/f1335430619166_article_all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2071688" y="0"/>
            <a:ext cx="5786437" cy="1571625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00B050"/>
                </a:solidFill>
              </a:rPr>
              <a:t>Растения степи …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28794" y="1857364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низкорослые, многие из них стелются по земле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28794" y="1857364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НЕТ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8794" y="1857364"/>
            <a:ext cx="628650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57375" y="3500438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имеют длинные корни и  листья-колючки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57375" y="3500438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НЕТ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57375" y="3500438"/>
            <a:ext cx="628650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857375" y="4857750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имеют корни-луковицы и узкие листья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857375" y="4857750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B050"/>
                </a:solidFill>
              </a:rPr>
              <a:t>ДА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857375" y="4857750"/>
            <a:ext cx="628650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Управляющая кнопка: в начало 13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756664" cy="57150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9699" name="Содержимое 3" descr="http://www.mariupol-express.com.ua/files/photo_2/f1335430619166_article_all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1000125" y="0"/>
            <a:ext cx="7786688" cy="1571625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00B050"/>
                </a:solidFill>
              </a:rPr>
              <a:t>В Красную книгу занесены животные степи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00232" y="2071678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журавль-красавка, дрофа, степная дыбка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0232" y="2071678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B050"/>
                </a:solidFill>
              </a:rPr>
              <a:t>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00232" y="2071678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71688" y="3429000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серая куропатка, орёл, степной жаворонок,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71688" y="3429000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НЕТ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71688" y="3429000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3125" y="5072063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чайка, баклан, богомол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43125" y="5072063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НЕТ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43125" y="5072063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Управляющая кнопка: в начало 14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756664" cy="50006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30723" name="Содержимое 3" descr="http://www.mariupol-express.com.ua/files/photo_2/f1335430619166_article_all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2071688" y="1"/>
            <a:ext cx="5786437" cy="1428736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rgbClr val="00B050"/>
                </a:solidFill>
              </a:rPr>
              <a:t>В </a:t>
            </a:r>
            <a:r>
              <a:rPr lang="ru-RU" sz="4000" b="1" dirty="0">
                <a:solidFill>
                  <a:srgbClr val="00B050"/>
                </a:solidFill>
              </a:rPr>
              <a:t>степи …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71670" y="2071678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чаще всего осадков не бывает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71670" y="2071678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71670" y="2071678"/>
            <a:ext cx="628650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00232" y="3571876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выпадает большое количество осадков в виде дождя и снега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00232" y="3571876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0232" y="3571876"/>
            <a:ext cx="628650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00232" y="5072074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выпадает малое количество осадков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00232" y="5072074"/>
            <a:ext cx="628650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</a:rPr>
              <a:t>ДА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00232" y="5072074"/>
            <a:ext cx="628650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4" name="Управляющая кнопка: в начало 13">
            <a:hlinkClick r:id="rId3" action="ppaction://hlinksldjump" highlightClick="1"/>
          </p:cNvPr>
          <p:cNvSpPr/>
          <p:nvPr/>
        </p:nvSpPr>
        <p:spPr>
          <a:xfrm>
            <a:off x="8143900" y="6286496"/>
            <a:ext cx="642910" cy="57150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8" name="Рисунок 4" descr="http://img-2003-09.photosight.ru/08/2938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625" y="0"/>
            <a:ext cx="821531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Животные приспособились к жизни в пустыне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85984" y="2571744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Могут долгое время обходиться без воды и пищи. Некоторые днем спят в норах, а ночью активны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85984" y="2571744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ДА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85984" y="2571744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86000" y="3714750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Убежища, гнезда устраивают на деревьях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286000" y="3714750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НЕТ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286000" y="3714750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357438" y="4929188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Активны днём, не могут долгое время обходиться без воды и пищи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57438" y="4929188"/>
            <a:ext cx="4857750" cy="914400"/>
          </a:xfrm>
          <a:prstGeom prst="roundRect">
            <a:avLst/>
          </a:prstGeom>
          <a:solidFill>
            <a:srgbClr val="FFFFFF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НЕТ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357438" y="4929188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endParaRPr lang="ru-RU" sz="2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" name="Управляющая кнопка: в начало 17">
            <a:hlinkClick r:id="rId3" action="ppaction://hlinksldjump" highlightClick="1"/>
          </p:cNvPr>
          <p:cNvSpPr/>
          <p:nvPr/>
        </p:nvSpPr>
        <p:spPr>
          <a:xfrm>
            <a:off x="8001024" y="6000768"/>
            <a:ext cx="642942" cy="64291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5" grpId="0" animBg="1"/>
      <p:bldP spid="15" grpId="1" animBg="1"/>
      <p:bldP spid="16" grpId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81000" y="1397000"/>
          <a:ext cx="8458200" cy="490728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886200"/>
                <a:gridCol w="914400"/>
                <a:gridCol w="914400"/>
                <a:gridCol w="914400"/>
                <a:gridCol w="914400"/>
                <a:gridCol w="914400"/>
              </a:tblGrid>
              <a:tr h="370840">
                <a:tc>
                  <a:txBody>
                    <a:bodyPr/>
                    <a:lstStyle/>
                    <a:p>
                      <a:endParaRPr lang="ru-RU" sz="2000" dirty="0" smtClean="0"/>
                    </a:p>
                    <a:p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u="sng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160">
                <a:tc>
                  <a:txBody>
                    <a:bodyPr/>
                    <a:lstStyle/>
                    <a:p>
                      <a:r>
                        <a:rPr lang="ru-RU" sz="2000" b="1" smtClean="0">
                          <a:solidFill>
                            <a:srgbClr val="008A00"/>
                          </a:solidFill>
                          <a:latin typeface="Arial" pitchFamily="34" charset="0"/>
                          <a:cs typeface="Arial" pitchFamily="34" charset="0"/>
                        </a:rPr>
                        <a:t>Зона  арктических</a:t>
                      </a:r>
                      <a:endParaRPr lang="ru-RU" sz="2000" b="1" dirty="0" smtClean="0">
                        <a:solidFill>
                          <a:srgbClr val="008A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b="1" dirty="0" smtClean="0">
                          <a:solidFill>
                            <a:srgbClr val="008A00"/>
                          </a:solidFill>
                          <a:latin typeface="Arial" pitchFamily="34" charset="0"/>
                          <a:cs typeface="Arial" pitchFamily="34" charset="0"/>
                        </a:rPr>
                        <a:t> пустынь</a:t>
                      </a:r>
                    </a:p>
                  </a:txBody>
                  <a:tcPr>
                    <a:lnL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992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8A00"/>
                          </a:solidFill>
                        </a:rPr>
                        <a:t>Тундра </a:t>
                      </a:r>
                    </a:p>
                    <a:p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8A00"/>
                          </a:solidFill>
                        </a:rPr>
                        <a:t>Зона лесов</a:t>
                      </a:r>
                    </a:p>
                    <a:p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4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8A00"/>
                          </a:solidFill>
                        </a:rPr>
                        <a:t>Зона степей</a:t>
                      </a:r>
                    </a:p>
                    <a:p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8A00"/>
                          </a:solidFill>
                        </a:rPr>
                        <a:t>Пустыня </a:t>
                      </a:r>
                    </a:p>
                    <a:p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8A00"/>
                          </a:solidFill>
                        </a:rPr>
                        <a:t>Черноморское побережье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008A00"/>
                          </a:solidFill>
                        </a:rPr>
                        <a:t>(субтропическая зона)</a:t>
                      </a:r>
                      <a:endParaRPr lang="ru-RU" sz="2000" b="1" dirty="0">
                        <a:solidFill>
                          <a:srgbClr val="008A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4D851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267200" y="14478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solidFill>
                  <a:srgbClr val="008A00"/>
                </a:solidFill>
                <a:hlinkClick r:id="rId2" action="ppaction://hlinksldjump"/>
              </a:rPr>
              <a:t>10</a:t>
            </a:r>
            <a:endParaRPr lang="ru-RU" sz="2400" b="1" u="sng" dirty="0">
              <a:solidFill>
                <a:srgbClr val="008A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1600" y="14478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3" action="ppaction://hlinksldjump"/>
              </a:rPr>
              <a:t>20</a:t>
            </a:r>
            <a:endParaRPr lang="ru-RU" sz="2400" b="1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96000" y="14478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4" action="ppaction://hlinksldjump"/>
              </a:rPr>
              <a:t>30</a:t>
            </a:r>
            <a:endParaRPr lang="ru-RU" sz="2400" b="1" u="sng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010400" y="14478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/>
              <a:t> </a:t>
            </a:r>
            <a:r>
              <a:rPr lang="ru-RU" sz="2400" b="1" u="sng" dirty="0">
                <a:hlinkClick r:id="rId5" action="ppaction://hlinksldjump"/>
              </a:rPr>
              <a:t>40 </a:t>
            </a:r>
            <a:r>
              <a:rPr lang="ru-RU" sz="2400" b="1" u="sng" dirty="0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924800" y="14478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6" action="ppaction://hlinksldjump"/>
              </a:rPr>
              <a:t>50</a:t>
            </a:r>
            <a:endParaRPr lang="ru-RU" sz="2400" b="1" u="sng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1000" y="1524000"/>
            <a:ext cx="396986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n-cs"/>
              </a:rPr>
              <a:t>Название природной зоны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67200" y="21336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7" action="ppaction://hlinksldjump"/>
              </a:rPr>
              <a:t>10</a:t>
            </a:r>
            <a:endParaRPr lang="ru-RU" sz="2400" b="1" u="sng" dirty="0"/>
          </a:p>
        </p:txBody>
      </p:sp>
      <p:sp>
        <p:nvSpPr>
          <p:cNvPr id="10" name="Прямоугольник 9">
            <a:hlinkClick r:id="rId8" action="ppaction://hlinksldjump"/>
          </p:cNvPr>
          <p:cNvSpPr/>
          <p:nvPr/>
        </p:nvSpPr>
        <p:spPr>
          <a:xfrm>
            <a:off x="5181600" y="21336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8" action="ppaction://hlinksldjump"/>
              </a:rPr>
              <a:t>20</a:t>
            </a:r>
            <a:endParaRPr lang="ru-RU" sz="2400" b="1" u="sng" dirty="0"/>
          </a:p>
        </p:txBody>
      </p:sp>
      <p:sp>
        <p:nvSpPr>
          <p:cNvPr id="11" name="Прямоугольник 10">
            <a:hlinkClick r:id="rId9" action="ppaction://hlinksldjump"/>
          </p:cNvPr>
          <p:cNvSpPr/>
          <p:nvPr/>
        </p:nvSpPr>
        <p:spPr>
          <a:xfrm>
            <a:off x="6096000" y="21336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9" action="ppaction://hlinksldjump"/>
              </a:rPr>
              <a:t>30</a:t>
            </a:r>
            <a:endParaRPr lang="ru-RU" sz="2400" b="1" u="sng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010400" y="21336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10" action="ppaction://hlinksldjump"/>
              </a:rPr>
              <a:t>40</a:t>
            </a:r>
            <a:endParaRPr lang="ru-RU" sz="2400" b="1" u="sng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924800" y="21336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11" action="ppaction://hlinksldjump"/>
              </a:rPr>
              <a:t>50</a:t>
            </a:r>
            <a:endParaRPr lang="ru-RU" sz="2400" b="1" u="sng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267200" y="28194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12" action="ppaction://hlinksldjump"/>
              </a:rPr>
              <a:t>10</a:t>
            </a:r>
            <a:endParaRPr lang="ru-RU" sz="2400" b="1" u="sng" dirty="0"/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5181600" y="28194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13" action="ppaction://hlinksldjump"/>
              </a:rPr>
              <a:t>20</a:t>
            </a:r>
            <a:endParaRPr lang="ru-RU" sz="2400" b="1" u="sng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096000" y="28194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14" action="ppaction://hlinksldjump"/>
              </a:rPr>
              <a:t>30</a:t>
            </a:r>
            <a:endParaRPr lang="ru-RU" sz="2400" b="1" u="sng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010400" y="28194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15" action="ppaction://hlinksldjump"/>
              </a:rPr>
              <a:t>40</a:t>
            </a:r>
            <a:endParaRPr lang="ru-RU" sz="2400" b="1" u="sng" dirty="0"/>
          </a:p>
        </p:txBody>
      </p:sp>
      <p:sp>
        <p:nvSpPr>
          <p:cNvPr id="18" name="Прямоугольник 17">
            <a:hlinkClick r:id="rId16" action="ppaction://hlinksldjump"/>
          </p:cNvPr>
          <p:cNvSpPr/>
          <p:nvPr/>
        </p:nvSpPr>
        <p:spPr>
          <a:xfrm>
            <a:off x="7924800" y="28194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16" action="ppaction://hlinksldjump"/>
              </a:rPr>
              <a:t>50</a:t>
            </a:r>
            <a:endParaRPr lang="ru-RU" sz="2400" b="1" u="sng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67200" y="35052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17" action="ppaction://hlinksldjump"/>
              </a:rPr>
              <a:t>10</a:t>
            </a:r>
            <a:endParaRPr lang="ru-RU" sz="2400" b="1" u="sng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181600" y="35052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18" action="ppaction://hlinksldjump"/>
              </a:rPr>
              <a:t>20</a:t>
            </a:r>
            <a:endParaRPr lang="ru-RU" sz="2400" b="1" u="sng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096000" y="35052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19" action="ppaction://hlinksldjump"/>
              </a:rPr>
              <a:t>30</a:t>
            </a:r>
            <a:endParaRPr lang="ru-RU" sz="2400" b="1" u="sng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010400" y="35052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20" action="ppaction://hlinksldjump"/>
              </a:rPr>
              <a:t>40</a:t>
            </a:r>
            <a:endParaRPr lang="ru-RU" sz="2400" b="1" u="sng" dirty="0"/>
          </a:p>
        </p:txBody>
      </p:sp>
      <p:sp>
        <p:nvSpPr>
          <p:cNvPr id="23" name="Прямоугольник 22">
            <a:hlinkClick r:id="rId21" action="ppaction://hlinksldjump"/>
          </p:cNvPr>
          <p:cNvSpPr/>
          <p:nvPr/>
        </p:nvSpPr>
        <p:spPr>
          <a:xfrm>
            <a:off x="7924800" y="35052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21" action="ppaction://hlinksldjump"/>
              </a:rPr>
              <a:t>50</a:t>
            </a:r>
            <a:endParaRPr lang="ru-RU" sz="2400" b="1" u="sng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267200" y="41910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22" action="ppaction://hlinksldjump"/>
              </a:rPr>
              <a:t>10</a:t>
            </a:r>
            <a:endParaRPr lang="ru-RU" sz="2400" b="1" u="sng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181600" y="41910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23" action="ppaction://hlinksldjump"/>
              </a:rPr>
              <a:t>20</a:t>
            </a:r>
            <a:endParaRPr lang="ru-RU" sz="2400" b="1" u="sng" dirty="0"/>
          </a:p>
        </p:txBody>
      </p:sp>
      <p:sp>
        <p:nvSpPr>
          <p:cNvPr id="26" name="Прямоугольник 25">
            <a:hlinkClick r:id="rId24" action="ppaction://hlinksldjump"/>
          </p:cNvPr>
          <p:cNvSpPr/>
          <p:nvPr/>
        </p:nvSpPr>
        <p:spPr>
          <a:xfrm>
            <a:off x="6096000" y="41910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24" action="ppaction://hlinksldjump"/>
              </a:rPr>
              <a:t>30</a:t>
            </a:r>
            <a:endParaRPr lang="ru-RU" sz="2400" b="1" u="sng" dirty="0"/>
          </a:p>
        </p:txBody>
      </p:sp>
      <p:sp>
        <p:nvSpPr>
          <p:cNvPr id="27" name="Прямоугольник 26">
            <a:hlinkClick r:id="rId25" action="ppaction://hlinksldjump"/>
          </p:cNvPr>
          <p:cNvSpPr/>
          <p:nvPr/>
        </p:nvSpPr>
        <p:spPr>
          <a:xfrm>
            <a:off x="7010400" y="41910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 smtClean="0">
                <a:hlinkClick r:id="rId25" action="ppaction://hlinksldjump"/>
              </a:rPr>
              <a:t>40</a:t>
            </a:r>
            <a:endParaRPr lang="ru-RU" sz="2400" b="1" u="sng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924800" y="41910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26" action="ppaction://hlinksldjump"/>
              </a:rPr>
              <a:t>50</a:t>
            </a:r>
            <a:endParaRPr lang="ru-RU" sz="2400" b="1" u="sng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267200" y="4876800"/>
            <a:ext cx="9144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27" action="ppaction://hlinksldjump"/>
              </a:rPr>
              <a:t>10</a:t>
            </a:r>
            <a:endParaRPr lang="ru-RU" sz="2400" b="1" u="sng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181600" y="4876800"/>
            <a:ext cx="9144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 smtClean="0">
                <a:hlinkClick r:id="rId28" action="ppaction://hlinksldjump"/>
              </a:rPr>
              <a:t>20</a:t>
            </a:r>
            <a:endParaRPr lang="ru-RU" sz="2400" b="1" u="sng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096000" y="4876800"/>
            <a:ext cx="9144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 smtClean="0">
                <a:hlinkClick r:id="rId29" action="ppaction://hlinksldjump"/>
              </a:rPr>
              <a:t>30</a:t>
            </a:r>
            <a:endParaRPr lang="ru-RU" sz="2400" b="1" u="sng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010400" y="4876800"/>
            <a:ext cx="9144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30" action="ppaction://hlinksldjump"/>
              </a:rPr>
              <a:t>40</a:t>
            </a:r>
            <a:endParaRPr lang="ru-RU" sz="2400" b="1" u="sng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7924800" y="4876800"/>
            <a:ext cx="9144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31" action="ppaction://hlinksldjump"/>
              </a:rPr>
              <a:t>50</a:t>
            </a:r>
            <a:endParaRPr lang="ru-RU" sz="2400" b="1" u="sng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267200" y="56388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 smtClean="0">
                <a:hlinkClick r:id="rId32" action="ppaction://hlinksldjump"/>
              </a:rPr>
              <a:t>10</a:t>
            </a:r>
            <a:endParaRPr lang="ru-RU" sz="2400" b="1" u="sng" dirty="0"/>
          </a:p>
        </p:txBody>
      </p:sp>
      <p:sp>
        <p:nvSpPr>
          <p:cNvPr id="35" name="Прямоугольник 34">
            <a:hlinkClick r:id="rId33" action="ppaction://hlinksldjump"/>
          </p:cNvPr>
          <p:cNvSpPr/>
          <p:nvPr/>
        </p:nvSpPr>
        <p:spPr>
          <a:xfrm>
            <a:off x="5181600" y="56388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 smtClean="0">
                <a:hlinkClick r:id="rId33" action="ppaction://hlinksldjump"/>
              </a:rPr>
              <a:t>20</a:t>
            </a:r>
            <a:endParaRPr lang="ru-RU" sz="2400" b="1" u="sng" dirty="0"/>
          </a:p>
        </p:txBody>
      </p:sp>
      <p:sp>
        <p:nvSpPr>
          <p:cNvPr id="36" name="Прямоугольник 35">
            <a:hlinkClick r:id="rId34" action="ppaction://hlinksldjump"/>
          </p:cNvPr>
          <p:cNvSpPr/>
          <p:nvPr/>
        </p:nvSpPr>
        <p:spPr>
          <a:xfrm>
            <a:off x="6096000" y="56388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 smtClean="0">
                <a:hlinkClick r:id="rId34" action="ppaction://hlinksldjump"/>
              </a:rPr>
              <a:t>30</a:t>
            </a:r>
            <a:endParaRPr lang="ru-RU" sz="2400" b="1" u="sng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7010400" y="56388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>
                <a:hlinkClick r:id="rId35" action="ppaction://hlinksldjump"/>
              </a:rPr>
              <a:t>40</a:t>
            </a:r>
            <a:endParaRPr lang="ru-RU" sz="2400" b="1" u="sng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7924800" y="5638800"/>
            <a:ext cx="9144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u="sng" dirty="0" smtClean="0">
                <a:hlinkClick r:id="rId36" action="ppaction://hlinksldjump"/>
              </a:rPr>
              <a:t>50</a:t>
            </a:r>
            <a:endParaRPr lang="ru-RU" sz="2400" b="1" u="sng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1214414" y="357166"/>
            <a:ext cx="654685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+mn-cs"/>
              </a:rPr>
              <a:t>КАТЕГОРИИ ОТВЕТОВ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2" name="Рисунок 4" descr="http://img-2003-09.photosight.ru/08/2938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14438" y="285750"/>
            <a:ext cx="735806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Растения приспособились к жизни в пустыне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71688" y="2428875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Корни – луковицы, узкие листья.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71688" y="2428875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НЕТ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71688" y="2428875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71688" y="3857625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Стелющие корни, большие листья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71688" y="3857625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НЕТ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71688" y="3857625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endParaRPr lang="ru-RU" sz="2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71688" y="5214938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Длинные корни, листья - колючки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71688" y="5214938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071688" y="5214938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endParaRPr lang="ru-RU" sz="2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6" name="Управляющая кнопка: в начало 15">
            <a:hlinkClick r:id="rId3" action="ppaction://hlinksldjump" highlightClick="1"/>
          </p:cNvPr>
          <p:cNvSpPr/>
          <p:nvPr/>
        </p:nvSpPr>
        <p:spPr>
          <a:xfrm>
            <a:off x="8215338" y="5857892"/>
            <a:ext cx="685226" cy="57150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6" name="Рисунок 4" descr="http://img-2003-09.photosight.ru/08/2938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14438" y="285750"/>
            <a:ext cx="721518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Большие возвышенности </a:t>
            </a:r>
          </a:p>
          <a:p>
            <a:pPr algn="ctr">
              <a:defRPr/>
            </a:pPr>
            <a:r>
              <a:rPr lang="ru-RU" sz="3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из мелкого песка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71688" y="2214563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ГОРЫ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71688" y="2214563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НЕТ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71688" y="2214563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0250" y="3786188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ХОЛМЫ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00250" y="3786188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НЕТ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00250" y="3786188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00250" y="5286375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БАРХАНЫ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00250" y="5286375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000250" y="5286375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6" name="Управляющая кнопка: в начало 15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56664" cy="42862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20" name="Рисунок 4" descr="http://img-2003-09.photosight.ru/08/2938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50" y="428625"/>
            <a:ext cx="72866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Экологические проблемы пустыни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25" y="2071688"/>
            <a:ext cx="6715125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неумеренное орошение, выпас скота, браконьерство, распашка земель.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25" y="2071688"/>
            <a:ext cx="6715125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0125" y="2071688"/>
            <a:ext cx="6715125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00125" y="3500438"/>
            <a:ext cx="6715125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распашка плодородных земель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браконьерство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25" y="3500438"/>
            <a:ext cx="6715125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НЕТ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0125" y="3500438"/>
            <a:ext cx="6715125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00125" y="4857750"/>
            <a:ext cx="6715125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вырубка,  браконьерство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00125" y="4857750"/>
            <a:ext cx="6715125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НЕТ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00125" y="4857750"/>
            <a:ext cx="6715125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7" name="Управляющая кнопка: в начало 16">
            <a:hlinkClick r:id="rId3" action="ppaction://hlinksldjump" highlightClick="1"/>
          </p:cNvPr>
          <p:cNvSpPr/>
          <p:nvPr/>
        </p:nvSpPr>
        <p:spPr>
          <a:xfrm>
            <a:off x="8143900" y="6143644"/>
            <a:ext cx="756664" cy="50006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4" grpId="0" animBg="1"/>
      <p:bldP spid="14" grpId="1" animBg="1"/>
      <p:bldP spid="15" grpId="0" animBg="1"/>
      <p:bldP spid="15" grpId="1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4" name="Рисунок 4" descr="http://img-2003-09.photosight.ru/08/2938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85813" y="285750"/>
            <a:ext cx="7429500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Для сохранения природы полупустынь и пустынь создан… </a:t>
            </a:r>
          </a:p>
          <a:p>
            <a:pPr algn="ctr">
              <a:defRPr/>
            </a:pPr>
            <a:endParaRPr lang="ru-RU" sz="3600" dirty="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28813" y="2571750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заповедник «Остров Врангеля»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8813" y="2571750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НЕТ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28813" y="2571750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28813" y="4000500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Таймырский заповедник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28813" y="4000500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НЕТ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28813" y="4000500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928813" y="5357813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Заповедник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«Чёрные земли»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28813" y="5357813"/>
            <a:ext cx="4857750" cy="914400"/>
          </a:xfrm>
          <a:prstGeom prst="round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928813" y="5357813"/>
            <a:ext cx="4857750" cy="914400"/>
          </a:xfrm>
          <a:prstGeom prst="roundRect">
            <a:avLst/>
          </a:prstGeom>
          <a:solidFill>
            <a:srgbClr val="FFFFFF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" name="Управляющая кнопка: в начало 14">
            <a:hlinkClick r:id="rId3" action="ppaction://hlinksldjump" highlightClick="1"/>
          </p:cNvPr>
          <p:cNvSpPr/>
          <p:nvPr/>
        </p:nvSpPr>
        <p:spPr>
          <a:xfrm>
            <a:off x="8072462" y="6000768"/>
            <a:ext cx="756664" cy="57150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36867" name="Содержимое 3" descr="http://img-fotki.yandex.ru/get/5608/holymen2012.6/0_552a9_d0a89ec2_L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1285852" y="571480"/>
            <a:ext cx="72722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Субтропики России – это …</a:t>
            </a:r>
            <a:endParaRPr lang="ru-RU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1071538" y="1714488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это небольшая зона на побережье северных морей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1071538" y="1714488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1071538" y="1714488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1142976" y="3143248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обширная зона на востоке страны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macro?name=NET"/>
          </p:cNvPr>
          <p:cNvSpPr/>
          <p:nvPr/>
        </p:nvSpPr>
        <p:spPr>
          <a:xfrm>
            <a:off x="1142976" y="3143248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macro?name=NET"/>
          </p:cNvPr>
          <p:cNvSpPr/>
          <p:nvPr/>
        </p:nvSpPr>
        <p:spPr>
          <a:xfrm>
            <a:off x="1142976" y="3143248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" action="ppaction://macro?name=NET"/>
          </p:cNvPr>
          <p:cNvSpPr/>
          <p:nvPr/>
        </p:nvSpPr>
        <p:spPr>
          <a:xfrm>
            <a:off x="1285852" y="4500570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небольшая зона на побережье Чёрного моря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" action="ppaction://macro?name=NET"/>
          </p:cNvPr>
          <p:cNvSpPr/>
          <p:nvPr/>
        </p:nvSpPr>
        <p:spPr>
          <a:xfrm>
            <a:off x="1285852" y="4500570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>
            <a:hlinkClick r:id="" action="ppaction://macro?name=NET"/>
          </p:cNvPr>
          <p:cNvSpPr/>
          <p:nvPr/>
        </p:nvSpPr>
        <p:spPr>
          <a:xfrm>
            <a:off x="1285852" y="4500570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Управляющая кнопка: в начало 18">
            <a:hlinkClick r:id="rId3" action="ppaction://hlinksldjump" highlightClick="1"/>
          </p:cNvPr>
          <p:cNvSpPr/>
          <p:nvPr/>
        </p:nvSpPr>
        <p:spPr>
          <a:xfrm>
            <a:off x="7929586" y="5857892"/>
            <a:ext cx="828102" cy="50006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6" grpId="1" animBg="1"/>
      <p:bldP spid="17" grpId="0" animBg="1"/>
      <p:bldP spid="17" grpId="1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37891" name="Содержимое 3" descr="http://img-fotki.yandex.ru/get/5608/holymen2012.6/0_552a9_d0a89ec2_L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500034" y="285728"/>
            <a:ext cx="84296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0070C0"/>
                </a:solidFill>
              </a:rPr>
              <a:t>Самые умные морские животные, в море ориентируются с помощью своих звуковых сигналов, не оставляют в беде своих сородичей – это … </a:t>
            </a: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/>
          <p:nvPr/>
        </p:nvSpPr>
        <p:spPr>
          <a:xfrm>
            <a:off x="4572000" y="2857496"/>
            <a:ext cx="3357586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КИТ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4572000" y="2857496"/>
            <a:ext cx="3357586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4572000" y="2857496"/>
            <a:ext cx="3357586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>
            <a:hlinkClick r:id="" action="ppaction://macro?name=NET"/>
          </p:cNvPr>
          <p:cNvSpPr/>
          <p:nvPr/>
        </p:nvSpPr>
        <p:spPr>
          <a:xfrm>
            <a:off x="2928926" y="3643314"/>
            <a:ext cx="3357586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МОРСКОЙ КОНЁК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2928926" y="3643314"/>
            <a:ext cx="3357586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2928926" y="3643314"/>
            <a:ext cx="3357586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macro?name=NET"/>
          </p:cNvPr>
          <p:cNvSpPr/>
          <p:nvPr/>
        </p:nvSpPr>
        <p:spPr>
          <a:xfrm>
            <a:off x="1571604" y="4429132"/>
            <a:ext cx="3357586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ДЕЛЬФИН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macro?name=NET"/>
          </p:cNvPr>
          <p:cNvSpPr/>
          <p:nvPr/>
        </p:nvSpPr>
        <p:spPr>
          <a:xfrm>
            <a:off x="1571604" y="4429132"/>
            <a:ext cx="3357586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" action="ppaction://macro?name=NET"/>
          </p:cNvPr>
          <p:cNvSpPr/>
          <p:nvPr/>
        </p:nvSpPr>
        <p:spPr>
          <a:xfrm>
            <a:off x="1571604" y="4429132"/>
            <a:ext cx="3357586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Управляющая кнопка: в начало 16">
            <a:hlinkClick r:id="rId3" action="ppaction://hlinksldjump" highlightClick="1"/>
          </p:cNvPr>
          <p:cNvSpPr/>
          <p:nvPr/>
        </p:nvSpPr>
        <p:spPr>
          <a:xfrm>
            <a:off x="8072462" y="5786454"/>
            <a:ext cx="613788" cy="50006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10" grpId="0" animBg="1"/>
      <p:bldP spid="11" grpId="0" animBg="1"/>
      <p:bldP spid="11" grpId="2" animBg="1"/>
      <p:bldP spid="12" grpId="0" animBg="1"/>
      <p:bldP spid="12" grpId="1" animBg="1"/>
      <p:bldP spid="13" grpId="0" animBg="1"/>
      <p:bldP spid="14" grpId="0" animBg="1"/>
      <p:bldP spid="14" grpId="1" animBg="1"/>
      <p:bldP spid="15" grpId="0" animBg="1"/>
      <p:bldP spid="15" grpId="1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38915" name="Содержимое 3" descr="http://img-fotki.yandex.ru/get/5608/holymen2012.6/0_552a9_d0a89ec2_L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714348" y="357166"/>
            <a:ext cx="7858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0070C0"/>
                </a:solidFill>
              </a:rPr>
              <a:t>В Красную книгу внесены…</a:t>
            </a:r>
          </a:p>
        </p:txBody>
      </p:sp>
      <p:sp>
        <p:nvSpPr>
          <p:cNvPr id="5" name="Скругленный прямоугольник 4">
            <a:hlinkClick r:id="" action="ppaction://macro?name=NET"/>
          </p:cNvPr>
          <p:cNvSpPr/>
          <p:nvPr/>
        </p:nvSpPr>
        <p:spPr>
          <a:xfrm>
            <a:off x="1142976" y="1928802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кипарисы, пальмы, каштаны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1142976" y="1928802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/>
          <p:nvPr/>
        </p:nvSpPr>
        <p:spPr>
          <a:xfrm>
            <a:off x="1142976" y="1928802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/>
          <p:nvPr/>
        </p:nvSpPr>
        <p:spPr>
          <a:xfrm>
            <a:off x="1142976" y="3143248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сосна пицундская, тис ягодный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1142976" y="3143248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1142976" y="3143248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>
            <a:hlinkClick r:id="" action="ppaction://macro?name=NET"/>
          </p:cNvPr>
          <p:cNvSpPr/>
          <p:nvPr/>
        </p:nvSpPr>
        <p:spPr>
          <a:xfrm>
            <a:off x="1142976" y="4429132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каштан настоящий, тополь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1142976" y="4429132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1142976" y="4429132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Управляющая кнопка: в начало 13">
            <a:hlinkClick r:id="rId3" action="ppaction://hlinksldjump" highlightClick="1"/>
          </p:cNvPr>
          <p:cNvSpPr/>
          <p:nvPr/>
        </p:nvSpPr>
        <p:spPr>
          <a:xfrm>
            <a:off x="7643834" y="6072206"/>
            <a:ext cx="785818" cy="5423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39939" name="Содержимое 3" descr="http://img-fotki.yandex.ru/get/5608/holymen2012.6/0_552a9_d0a89ec2_L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57158" y="500042"/>
            <a:ext cx="8643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0070C0"/>
                </a:solidFill>
              </a:rPr>
              <a:t>В парках и на улицах городов Черноморского побережья выращивают…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1428728" y="2357430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липы, </a:t>
            </a:r>
            <a:r>
              <a:rPr lang="ru-RU" sz="32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джузгун</a:t>
            </a: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маки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/>
          <p:nvPr/>
        </p:nvSpPr>
        <p:spPr>
          <a:xfrm>
            <a:off x="1428728" y="2357430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/>
          <p:nvPr/>
        </p:nvSpPr>
        <p:spPr>
          <a:xfrm>
            <a:off x="1428728" y="2357430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1428728" y="3500438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кипарисы, пальмы, магнолии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1428728" y="3500438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>
            <a:hlinkClick r:id="" action="ppaction://macro?name=NET"/>
          </p:cNvPr>
          <p:cNvSpPr/>
          <p:nvPr/>
        </p:nvSpPr>
        <p:spPr>
          <a:xfrm>
            <a:off x="1428728" y="3500438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1500166" y="4643446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полынь, типчак, ель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1500166" y="4643446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macro?name=NET"/>
          </p:cNvPr>
          <p:cNvSpPr/>
          <p:nvPr/>
        </p:nvSpPr>
        <p:spPr>
          <a:xfrm>
            <a:off x="1500166" y="4643446"/>
            <a:ext cx="6715172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Управляющая кнопка: в начало 14">
            <a:hlinkClick r:id="rId3" action="ppaction://hlinksldjump" highlightClick="1"/>
          </p:cNvPr>
          <p:cNvSpPr/>
          <p:nvPr/>
        </p:nvSpPr>
        <p:spPr>
          <a:xfrm>
            <a:off x="7929586" y="6000768"/>
            <a:ext cx="828102" cy="42862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40963" name="Содержимое 3" descr="http://img-fotki.yandex.ru/get/5608/holymen2012.6/0_552a9_d0a89ec2_L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1643042" y="500042"/>
            <a:ext cx="653005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0070C0"/>
                </a:solidFill>
              </a:rPr>
              <a:t>К морям какого океана </a:t>
            </a:r>
          </a:p>
          <a:p>
            <a:pPr>
              <a:defRPr/>
            </a:pPr>
            <a:r>
              <a:rPr lang="ru-RU" sz="4000" b="1" dirty="0" smtClean="0">
                <a:solidFill>
                  <a:srgbClr val="0070C0"/>
                </a:solidFill>
              </a:rPr>
              <a:t>относится Чёрное море?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/>
          <p:nvPr/>
        </p:nvSpPr>
        <p:spPr>
          <a:xfrm>
            <a:off x="2428860" y="1928802"/>
            <a:ext cx="4143404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Атлантического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2428860" y="1928802"/>
            <a:ext cx="4143404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2428860" y="1928802"/>
            <a:ext cx="4143404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>
            <a:hlinkClick r:id="" action="ppaction://macro?name=NET"/>
          </p:cNvPr>
          <p:cNvSpPr/>
          <p:nvPr/>
        </p:nvSpPr>
        <p:spPr>
          <a:xfrm>
            <a:off x="2357422" y="3286124"/>
            <a:ext cx="4143404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Индийского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macro?name=NET"/>
          </p:cNvPr>
          <p:cNvSpPr/>
          <p:nvPr/>
        </p:nvSpPr>
        <p:spPr>
          <a:xfrm>
            <a:off x="2357422" y="3286124"/>
            <a:ext cx="4143404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macro?name=NET"/>
          </p:cNvPr>
          <p:cNvSpPr/>
          <p:nvPr/>
        </p:nvSpPr>
        <p:spPr>
          <a:xfrm>
            <a:off x="2357422" y="3286124"/>
            <a:ext cx="4143404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macro?name=NET"/>
          </p:cNvPr>
          <p:cNvSpPr/>
          <p:nvPr/>
        </p:nvSpPr>
        <p:spPr>
          <a:xfrm>
            <a:off x="2428860" y="4714884"/>
            <a:ext cx="4143404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Тихого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macro?name=NET"/>
          </p:cNvPr>
          <p:cNvSpPr/>
          <p:nvPr/>
        </p:nvSpPr>
        <p:spPr>
          <a:xfrm>
            <a:off x="2428860" y="4714884"/>
            <a:ext cx="4143404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" action="ppaction://macro?name=NET"/>
          </p:cNvPr>
          <p:cNvSpPr/>
          <p:nvPr/>
        </p:nvSpPr>
        <p:spPr>
          <a:xfrm>
            <a:off x="2428860" y="4714884"/>
            <a:ext cx="4143404" cy="785813"/>
          </a:xfrm>
          <a:prstGeom prst="roundRect">
            <a:avLst/>
          </a:prstGeom>
          <a:solidFill>
            <a:srgbClr val="00B0F0">
              <a:alpha val="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Управляющая кнопка: в начало 16">
            <a:hlinkClick r:id="rId3" action="ppaction://hlinksldjump" highlightClick="1"/>
          </p:cNvPr>
          <p:cNvSpPr/>
          <p:nvPr/>
        </p:nvSpPr>
        <p:spPr>
          <a:xfrm>
            <a:off x="7858148" y="5929330"/>
            <a:ext cx="899540" cy="50006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4" grpId="1" animBg="1"/>
      <p:bldP spid="15" grpId="0" animBg="1"/>
      <p:bldP spid="15" grpId="1" animBg="1"/>
      <p:bldP spid="1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Содержимо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ru-RU" sz="200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dirty="0" smtClean="0"/>
          </a:p>
        </p:txBody>
      </p:sp>
      <p:pic>
        <p:nvPicPr>
          <p:cNvPr id="41989" name="Picture 2" descr="d:\Мои документы\Мои рисунки\Рисунок1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14290"/>
            <a:ext cx="500063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85720" y="1357298"/>
            <a:ext cx="7220888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>
                <a:hlinkClick r:id="rId3"/>
              </a:rPr>
              <a:t>www</a:t>
            </a:r>
            <a:r>
              <a:rPr lang="ru-RU" b="1" u="sng" dirty="0" smtClean="0">
                <a:hlinkClick r:id="rId3"/>
              </a:rPr>
              <a:t>.</a:t>
            </a:r>
            <a:r>
              <a:rPr lang="en-US" b="1" u="sng" dirty="0" err="1" smtClean="0">
                <a:hlinkClick r:id="rId3"/>
              </a:rPr>
              <a:t>ya</a:t>
            </a:r>
            <a:r>
              <a:rPr lang="ru-RU" b="1" u="sng" dirty="0" smtClean="0">
                <a:hlinkClick r:id="rId3"/>
              </a:rPr>
              <a:t>-</a:t>
            </a:r>
            <a:r>
              <a:rPr lang="en-US" b="1" u="sng" dirty="0" err="1" smtClean="0">
                <a:hlinkClick r:id="rId3"/>
              </a:rPr>
              <a:t>uchitel</a:t>
            </a:r>
            <a:r>
              <a:rPr lang="ru-RU" b="1" u="sng" dirty="0" smtClean="0">
                <a:hlinkClick r:id="rId3"/>
              </a:rPr>
              <a:t>.</a:t>
            </a:r>
            <a:r>
              <a:rPr lang="en-US" b="1" u="sng" dirty="0" err="1" smtClean="0">
                <a:hlinkClick r:id="rId3"/>
              </a:rPr>
              <a:t>ru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en-US" b="1" u="sng" dirty="0" smtClean="0">
                <a:hlinkClick r:id="rId4"/>
              </a:rPr>
              <a:t>www</a:t>
            </a:r>
            <a:r>
              <a:rPr lang="ru-RU" b="1" u="sng" dirty="0" smtClean="0">
                <a:hlinkClick r:id="rId4"/>
              </a:rPr>
              <a:t>.</a:t>
            </a:r>
            <a:r>
              <a:rPr lang="en-US" b="1" u="sng" dirty="0" smtClean="0">
                <a:hlinkClick r:id="rId4"/>
              </a:rPr>
              <a:t>pochmu4ka.ru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en-US" b="1" u="sng" dirty="0" smtClean="0">
                <a:hlinkClick r:id="rId5"/>
              </a:rPr>
              <a:t>www.opeclass,ru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en-US" b="1" u="sng" dirty="0" smtClean="0">
                <a:hlinkClick r:id="rId6"/>
              </a:rPr>
              <a:t>www.ya-umni4ka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en-US" b="1" u="sng" dirty="0" smtClean="0">
                <a:hlinkClick r:id="rId7"/>
              </a:rPr>
              <a:t>http://www.ayda.ru/images/countries/Kazakhstan2.jpg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en-US" b="1" u="sng" dirty="0" smtClean="0">
                <a:hlinkClick r:id="rId8"/>
              </a:rPr>
              <a:t>http://www.pentaxnews.ru/img/photos/21287-medium.jpg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u="sng" dirty="0" smtClean="0">
                <a:hlinkClick r:id="rId9"/>
              </a:rPr>
              <a:t>http://www.photographic.com.ua/image/68547.jpg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u="sng" dirty="0" smtClean="0">
                <a:hlinkClick r:id="rId10"/>
              </a:rPr>
              <a:t>http://macroid.ru/_data/medium/05/1377.jpg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u="sng" dirty="0" smtClean="0">
                <a:hlinkClick r:id="rId11"/>
              </a:rPr>
              <a:t>http://photos.vitebsk.by/data/media/12/kuznechik.jpg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u="sng" dirty="0" smtClean="0">
                <a:hlinkClick r:id="rId12"/>
              </a:rPr>
              <a:t>http://img-2006-06.photosight.ru/08/1476760.jpg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u="sng" dirty="0" smtClean="0">
                <a:hlinkClick r:id="rId13"/>
              </a:rPr>
              <a:t>http://club.foto.ru/gallery/images/photo/2004/07/03/232726.jpg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u="sng" dirty="0" smtClean="0">
                <a:hlinkClick r:id="rId14"/>
              </a:rPr>
              <a:t>http://z1.foto.rambler.ru/public/aleksandrledenev/3/IMG_0203_2/</a:t>
            </a:r>
          </a:p>
          <a:p>
            <a:r>
              <a:rPr lang="ru-RU" b="1" u="sng" dirty="0" smtClean="0">
                <a:hlinkClick r:id="rId14"/>
              </a:rPr>
              <a:t>IMG_0203_2-web.jpg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u="sng" dirty="0" smtClean="0">
                <a:hlinkClick r:id="rId15"/>
              </a:rPr>
              <a:t>http://img-fotki.yandex.ru/get/3202/ivspoll.0/0_f4e_44a5e28e_XL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u="sng" dirty="0" smtClean="0">
                <a:hlinkClick r:id="rId16"/>
              </a:rPr>
              <a:t>http://photo.main.ru/photos/big/2009/05/14/652552.jpg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714348" y="0"/>
            <a:ext cx="7772400" cy="1362075"/>
          </a:xfrm>
        </p:spPr>
        <p:txBody>
          <a:bodyPr/>
          <a:lstStyle/>
          <a:p>
            <a:pPr algn="ctr"/>
            <a:r>
              <a:rPr lang="ru-RU" smtClean="0"/>
              <a:t>Интернет –ресурсы.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429552" cy="3929089"/>
          </a:xfrm>
        </p:spPr>
        <p:txBody>
          <a:bodyPr/>
          <a:lstStyle/>
          <a:p>
            <a:pPr>
              <a:defRPr/>
            </a:pPr>
            <a:r>
              <a:rPr lang="ru-RU" sz="3200" dirty="0" smtClean="0">
                <a:solidFill>
                  <a:srgbClr val="333399"/>
                </a:solidFill>
              </a:rPr>
              <a:t>Значительная часть поверхности земли покрыта льдами. Зима долгая и суровая, лето короткое и холодное. Средняя температура самого тёплого месяца близка к нулю.</a:t>
            </a:r>
            <a:br>
              <a:rPr lang="ru-RU" sz="3200" dirty="0" smtClean="0">
                <a:solidFill>
                  <a:srgbClr val="333399"/>
                </a:solidFill>
              </a:rPr>
            </a:br>
            <a:r>
              <a:rPr lang="ru-RU" sz="3200" dirty="0" smtClean="0">
                <a:solidFill>
                  <a:srgbClr val="333399"/>
                </a:solidFill>
              </a:rPr>
              <a:t>Это холодные пустыни</a:t>
            </a:r>
            <a:r>
              <a:rPr lang="ru-RU" dirty="0" smtClean="0">
                <a:solidFill>
                  <a:srgbClr val="333399"/>
                </a:solidFill>
              </a:rPr>
              <a:t>.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43125" y="5500688"/>
            <a:ext cx="5000625" cy="1143000"/>
          </a:xfrm>
        </p:spPr>
        <p:txBody>
          <a:bodyPr/>
          <a:lstStyle/>
          <a:p>
            <a:r>
              <a:rPr lang="ru-RU" smtClean="0">
                <a:solidFill>
                  <a:srgbClr val="0070C0"/>
                </a:solidFill>
              </a:rPr>
              <a:t>ЗОНА АРКТИЧЕСКИХ ПУСТЫНЬ</a:t>
            </a:r>
          </a:p>
        </p:txBody>
      </p:sp>
      <p:pic>
        <p:nvPicPr>
          <p:cNvPr id="6" name="Picture 5" descr="http://seaspirit.ru/wp-content/uploads/2010/09/st1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6877531" cy="36025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6500826" y="6215082"/>
            <a:ext cx="863600" cy="4318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00063" y="0"/>
            <a:ext cx="7429500" cy="214313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43125" y="5500688"/>
            <a:ext cx="5000625" cy="1143000"/>
          </a:xfrm>
        </p:spPr>
        <p:txBody>
          <a:bodyPr/>
          <a:lstStyle/>
          <a:p>
            <a:r>
              <a:rPr lang="ru-RU" smtClean="0">
                <a:solidFill>
                  <a:srgbClr val="0070C0"/>
                </a:solidFill>
              </a:rPr>
              <a:t>ТУНДРА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357438" y="1143000"/>
            <a:ext cx="457200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 b="1">
                <a:solidFill>
                  <a:srgbClr val="333399"/>
                </a:solidFill>
              </a:rPr>
              <a:t>До самого горизонта расстилалась холмистая равнина, покрытая снегом. На ней не было видно ни деревца, ни кустика. Тишина и безлюдье кругом. Лишь вдали виднелось стадо оленей да снег скрипел под полозьями нарт</a:t>
            </a:r>
            <a:endParaRPr lang="ru-RU" sz="2600"/>
          </a:p>
        </p:txBody>
      </p:sp>
      <p:pic>
        <p:nvPicPr>
          <p:cNvPr id="7" name="Picture 2" descr="http://www.magictaiga.ru/foto1_14/content/bin/images/large/0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71546"/>
            <a:ext cx="6786610" cy="40164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6500826" y="6143644"/>
            <a:ext cx="863600" cy="4318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714348" y="1214422"/>
            <a:ext cx="7429552" cy="4572032"/>
          </a:xfrm>
        </p:spPr>
        <p:txBody>
          <a:bodyPr/>
          <a:lstStyle/>
          <a:p>
            <a:pPr>
              <a:defRPr/>
            </a:pPr>
            <a:r>
              <a:rPr lang="ru-RU" sz="3200" dirty="0" smtClean="0">
                <a:solidFill>
                  <a:srgbClr val="333399"/>
                </a:solidFill>
              </a:rPr>
              <a:t>Хорошо здесь в любое время года. Воздух чист и ароматен. Отовсюду доносится пение птиц. Ветер шелестит над головой зелёной листвой.</a:t>
            </a:r>
            <a:r>
              <a:rPr lang="ru-RU" sz="4800" dirty="0" smtClean="0">
                <a:solidFill>
                  <a:srgbClr val="333399"/>
                </a:solidFill>
              </a:rPr>
              <a:t/>
            </a:r>
            <a:br>
              <a:rPr lang="ru-RU" sz="4800" dirty="0" smtClean="0">
                <a:solidFill>
                  <a:srgbClr val="333399"/>
                </a:solidFill>
              </a:rPr>
            </a:b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143125" y="5500688"/>
            <a:ext cx="5000625" cy="1143000"/>
          </a:xfrm>
        </p:spPr>
        <p:txBody>
          <a:bodyPr/>
          <a:lstStyle/>
          <a:p>
            <a:r>
              <a:rPr lang="ru-RU" smtClean="0">
                <a:solidFill>
                  <a:srgbClr val="0070C0"/>
                </a:solidFill>
              </a:rPr>
              <a:t>ЗОНА ЛЕСОВ</a:t>
            </a:r>
          </a:p>
        </p:txBody>
      </p:sp>
      <p:pic>
        <p:nvPicPr>
          <p:cNvPr id="9" name="Picture 2" descr="http://www.symbolsbook.ru/images/L/Fore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6858048" cy="38576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Управляющая кнопка: в начало 9">
            <a:hlinkClick r:id="rId3" action="ppaction://hlinksldjump" highlightClick="1"/>
          </p:cNvPr>
          <p:cNvSpPr/>
          <p:nvPr/>
        </p:nvSpPr>
        <p:spPr>
          <a:xfrm>
            <a:off x="6786578" y="6215082"/>
            <a:ext cx="863600" cy="4318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1214422"/>
            <a:ext cx="7429552" cy="4357718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333399"/>
                </a:solidFill>
              </a:rPr>
              <a:t> </a:t>
            </a:r>
            <a:r>
              <a:rPr lang="ru-RU" sz="3200" dirty="0" smtClean="0">
                <a:solidFill>
                  <a:srgbClr val="333399"/>
                </a:solidFill>
              </a:rPr>
              <a:t>Летом с каждым днем становится все жарче. Лучи горячего солнца выпивают последнюю воду из почвы и растений. Вот проносится горячий суховей. И нет уже цветов, нет яркой травы – пожелтела, выгорела, будто огонь спалил ее: остались только травы с узкими листьями. </a:t>
            </a:r>
            <a:r>
              <a:rPr lang="ru-RU" dirty="0" smtClean="0">
                <a:solidFill>
                  <a:srgbClr val="333399"/>
                </a:solidFill>
              </a:rPr>
              <a:t/>
            </a:r>
            <a:br>
              <a:rPr lang="ru-RU" dirty="0" smtClean="0">
                <a:solidFill>
                  <a:srgbClr val="333399"/>
                </a:solidFill>
              </a:rPr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43125" y="5500688"/>
            <a:ext cx="5000625" cy="1143000"/>
          </a:xfrm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lang="ru-RU" dirty="0" smtClean="0"/>
              <a:t>ЗОНА СТЕПЕЙ</a:t>
            </a:r>
            <a:endParaRPr lang="ru-RU" dirty="0"/>
          </a:p>
        </p:txBody>
      </p:sp>
      <p:pic>
        <p:nvPicPr>
          <p:cNvPr id="25602" name="Picture 2" descr="C:\Users\мама\Desktop\Новая папка\степь1\204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143000"/>
            <a:ext cx="6929438" cy="394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6572264" y="6215082"/>
            <a:ext cx="863600" cy="4683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429552" cy="3929090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Увлажнение крайне недостаточное. В этой зоне  часты суховеи и пыльные бури. Они образуют холмы, которые местные жители называют барханы. Растения в этой зоне выносливы.</a:t>
            </a:r>
            <a:endParaRPr lang="ru-RU" sz="32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43125" y="5500688"/>
            <a:ext cx="5000625" cy="1143000"/>
          </a:xfrm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ЗОНА ПУСТЫНЬ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Picture 2" descr="http://trvlworld.net/uploads/posts/2010-03/1269365171_astonishing_deserts_01_saha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00108"/>
            <a:ext cx="6572296" cy="41434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6572264" y="6215082"/>
            <a:ext cx="863600" cy="4318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68362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1267" name="Picture 2" descr="C:\Documents and Settings\Admin\Рабочий стол\Презентация!\Арктическая пустын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1268" name="Прямоугольник 4"/>
          <p:cNvSpPr>
            <a:spLocks noChangeArrowheads="1"/>
          </p:cNvSpPr>
          <p:nvPr/>
        </p:nvSpPr>
        <p:spPr bwMode="auto">
          <a:xfrm>
            <a:off x="428625" y="571500"/>
            <a:ext cx="85010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chemeClr val="bg1"/>
                </a:solidFill>
                <a:latin typeface="Arial Black" pitchFamily="34" charset="0"/>
              </a:rPr>
              <a:t> Природная зона </a:t>
            </a:r>
            <a:br>
              <a:rPr lang="ru-RU" sz="320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3200">
                <a:solidFill>
                  <a:schemeClr val="bg1"/>
                </a:solidFill>
                <a:latin typeface="Arial Black" pitchFamily="34" charset="0"/>
              </a:rPr>
              <a:t>арктических пустынь </a:t>
            </a:r>
          </a:p>
          <a:p>
            <a:pPr algn="ctr"/>
            <a:r>
              <a:rPr lang="ru-RU" sz="3200">
                <a:solidFill>
                  <a:schemeClr val="bg1"/>
                </a:solidFill>
                <a:latin typeface="Arial Black" pitchFamily="34" charset="0"/>
              </a:rPr>
              <a:t>расположена … </a:t>
            </a:r>
            <a:endParaRPr lang="ru-RU" sz="320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macro?name=NET"/>
          </p:cNvPr>
          <p:cNvSpPr/>
          <p:nvPr/>
        </p:nvSpPr>
        <p:spPr>
          <a:xfrm>
            <a:off x="1214438" y="3500438"/>
            <a:ext cx="6858000" cy="785812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островах Индийского океана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" action="ppaction://macro?name=NET"/>
          </p:cNvPr>
          <p:cNvSpPr/>
          <p:nvPr/>
        </p:nvSpPr>
        <p:spPr>
          <a:xfrm>
            <a:off x="1214438" y="3500438"/>
            <a:ext cx="6858000" cy="785812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macro?name=NET"/>
          </p:cNvPr>
          <p:cNvSpPr/>
          <p:nvPr/>
        </p:nvSpPr>
        <p:spPr>
          <a:xfrm>
            <a:off x="1214438" y="3500438"/>
            <a:ext cx="6858000" cy="785812"/>
          </a:xfrm>
          <a:prstGeom prst="roundRect">
            <a:avLst/>
          </a:prstGeom>
          <a:solidFill>
            <a:srgbClr val="00B0F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" action="ppaction://macro?name=NET"/>
          </p:cNvPr>
          <p:cNvSpPr/>
          <p:nvPr/>
        </p:nvSpPr>
        <p:spPr>
          <a:xfrm>
            <a:off x="1143000" y="4500563"/>
            <a:ext cx="6858000" cy="785812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" action="ppaction://macro?name=NET"/>
          </p:cNvPr>
          <p:cNvSpPr/>
          <p:nvPr/>
        </p:nvSpPr>
        <p:spPr>
          <a:xfrm>
            <a:off x="1143000" y="4500563"/>
            <a:ext cx="6858000" cy="785812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островах Тихого океана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>
            <a:hlinkClick r:id="" action="ppaction://macro?name=NET"/>
          </p:cNvPr>
          <p:cNvSpPr/>
          <p:nvPr/>
        </p:nvSpPr>
        <p:spPr>
          <a:xfrm>
            <a:off x="1143000" y="4500563"/>
            <a:ext cx="6858000" cy="785812"/>
          </a:xfrm>
          <a:prstGeom prst="roundRect">
            <a:avLst/>
          </a:prstGeom>
          <a:solidFill>
            <a:srgbClr val="00B0F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>
            <a:hlinkClick r:id="" action="ppaction://macro?name=DA"/>
          </p:cNvPr>
          <p:cNvSpPr/>
          <p:nvPr/>
        </p:nvSpPr>
        <p:spPr>
          <a:xfrm>
            <a:off x="1143000" y="5429250"/>
            <a:ext cx="6858000" cy="785813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>
            <a:hlinkClick r:id="" action="ppaction://macro?name=DA"/>
          </p:cNvPr>
          <p:cNvSpPr/>
          <p:nvPr/>
        </p:nvSpPr>
        <p:spPr>
          <a:xfrm>
            <a:off x="1143000" y="5429250"/>
            <a:ext cx="6858000" cy="785813"/>
          </a:xfrm>
          <a:prstGeom prst="roundRect">
            <a:avLst/>
          </a:prstGeom>
          <a:solidFill>
            <a:srgbClr val="00B0F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островах Северного Ледовитого океана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>
            <a:hlinkClick r:id="" action="ppaction://macro?name=DA"/>
          </p:cNvPr>
          <p:cNvSpPr/>
          <p:nvPr/>
        </p:nvSpPr>
        <p:spPr>
          <a:xfrm>
            <a:off x="1143000" y="5429250"/>
            <a:ext cx="6858000" cy="785813"/>
          </a:xfrm>
          <a:prstGeom prst="roundRect">
            <a:avLst/>
          </a:prstGeom>
          <a:solidFill>
            <a:srgbClr val="00B0F0">
              <a:alpha val="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Управляющая кнопка: в начало 13">
            <a:hlinkClick r:id="rId3" action="ppaction://hlinksldjump" highlightClick="1"/>
          </p:cNvPr>
          <p:cNvSpPr/>
          <p:nvPr/>
        </p:nvSpPr>
        <p:spPr>
          <a:xfrm>
            <a:off x="8315325" y="6143644"/>
            <a:ext cx="828675" cy="35718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9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9" grpId="1" animBg="1"/>
      <p:bldP spid="10" grpId="0" animBg="1"/>
      <p:bldP spid="16" grpId="0" animBg="1"/>
      <p:bldP spid="16" grpId="1" animBg="1"/>
      <p:bldP spid="17" grpId="0" animBg="1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</p:bldLst>
  </p:timing>
</p:sld>
</file>

<file path=ppt/theme/theme1.xml><?xml version="1.0" encoding="utf-8"?>
<a:theme xmlns:a="http://schemas.openxmlformats.org/drawingml/2006/main" name="Презентация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ДОСКА</Template>
  <TotalTime>2067</TotalTime>
  <Words>1055</Words>
  <Application>Microsoft Office PowerPoint</Application>
  <PresentationFormat>Экран (4:3)</PresentationFormat>
  <Paragraphs>405</Paragraphs>
  <Slides>39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Презентация4</vt:lpstr>
      <vt:lpstr>  «Природные зоны России»</vt:lpstr>
      <vt:lpstr>Презентация PowerPoint</vt:lpstr>
      <vt:lpstr>Презентация PowerPoint</vt:lpstr>
      <vt:lpstr>Значительная часть поверхности земли покрыта льдами. Зима долгая и суровая, лето короткое и холодное. Средняя температура самого тёплого месяца близка к нулю. Это холодные пустыни.</vt:lpstr>
      <vt:lpstr>Презентация PowerPoint</vt:lpstr>
      <vt:lpstr>Хорошо здесь в любое время года. Воздух чист и ароматен. Отовсюду доносится пение птиц. Ветер шелестит над головой зелёной листвой. </vt:lpstr>
      <vt:lpstr> Летом с каждым днем становится все жарче. Лучи горячего солнца выпивают последнюю воду из почвы и растений. Вот проносится горячий суховей. И нет уже цветов, нет яркой травы – пожелтела, выгорела, будто огонь спалил ее: остались только травы с узкими листьями.  </vt:lpstr>
      <vt:lpstr>Увлажнение крайне недостаточное. В этой зоне  часты суховеи и пыльные бури. Они образуют холмы, которые местные жители называют барханы. Растения в этой зоне выносливы.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–ресурсы.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Алексей</cp:lastModifiedBy>
  <cp:revision>214</cp:revision>
  <dcterms:created xsi:type="dcterms:W3CDTF">2011-07-12T07:30:24Z</dcterms:created>
  <dcterms:modified xsi:type="dcterms:W3CDTF">2016-11-27T15:25:39Z</dcterms:modified>
</cp:coreProperties>
</file>