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0" r:id="rId3"/>
    <p:sldId id="257" r:id="rId4"/>
    <p:sldId id="261" r:id="rId5"/>
    <p:sldId id="258" r:id="rId6"/>
    <p:sldId id="262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662" autoAdjust="0"/>
  </p:normalViewPr>
  <p:slideViewPr>
    <p:cSldViewPr snapToGrid="0">
      <p:cViewPr varScale="1">
        <p:scale>
          <a:sx n="81" d="100"/>
          <a:sy n="81" d="100"/>
        </p:scale>
        <p:origin x="648" y="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-278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6E82AE6E-8CA5-49B3-B9C8-5AC56DB46F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31, ул. Рассветная, д. 3/1. Губина Наталья Сергеевна, учитель физической культуры.</a:t>
            </a: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450D7CE4-B807-481F-9310-7DE397C60D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2D86A3-7541-4AD5-90BD-43A94729F412}" type="datetimeFigureOut">
              <a:rPr lang="ru-RU" smtClean="0"/>
              <a:t>21.04.2021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9855FEF9-87F5-4A18-B4BA-42C529CE05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47B2681B-8EFC-42B5-9B9B-5F5CE567AE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356AAA-4E51-4CC9-9A3A-7422CFDFBC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03703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-1"/>
            <a:ext cx="6858000" cy="5757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dirty="0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31, ул. Рассветная, д. 3/1. Губина Наталья Сергеевна, учитель физической культуры.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9BE5B0-AD97-47F4-A864-8FAE43C06E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238048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023938"/>
            <a:ext cx="5486400" cy="3086100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>
          <a:xfrm>
            <a:off x="0" y="-1"/>
            <a:ext cx="6858000" cy="643467"/>
          </a:xfrm>
        </p:spPr>
        <p:txBody>
          <a:bodyPr/>
          <a:lstStyle/>
          <a:p>
            <a:r>
              <a:rPr lang="ru-RU" dirty="0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31, ул. Рассветная, д. 3/1. Губина Наталья Сергеевна, учитель физической культуры.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9BE5B0-AD97-47F4-A864-8FAE43C06E5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758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31, ул. Рассветная, д. 3/1. Губина Наталья Сергеевна, учитель физической культуры.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9BE5B0-AD97-47F4-A864-8FAE43C06E5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327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31, ул. Рассветная, д. 3/1. Губина Наталья Сергеевна, учитель физической культуры.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9BE5B0-AD97-47F4-A864-8FAE43C06E5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7860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31, ул. Рассветная, д. 3/1. Губина Наталья Сергеевна, учитель физической культуры.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9BE5B0-AD97-47F4-A864-8FAE43C06E5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4025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31, ул. Рассветная, д. 3/1. Губина Наталья Сергеевна, учитель физической культуры.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9BE5B0-AD97-47F4-A864-8FAE43C06E5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3580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31, ул. Рассветная, д. 3/1. Губина Наталья Сергеевна, учитель физической культуры.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9BE5B0-AD97-47F4-A864-8FAE43C06E5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299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B6C7C38-A632-45D8-BFDD-E13434D2DD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61C74535-A4D9-460C-BCFF-DEF4564623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2E49B11-BE47-4B0A-A186-EB5957588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2C7431-4299-45D2-B442-879ED7BCD07B}" type="datetime1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1C3F829-834A-431F-A0AE-C5558BAFB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31",  ул. Рассветная, дом 3/1, Губина Наталья Сергеевна, учитель физической культуры.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180E40B-4AB3-417A-B7BD-C179CCD48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224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30C6965-6F1E-4811-9E0C-24C7D373C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E3CF7FDA-D2A9-4636-8C5C-0C66CC09F3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A3DB224-24E1-4941-BAE1-AF6C9D936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B0104-676E-46F4-A899-A049F0AF80B7}" type="datetime1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C75013B-3355-43FF-BA6A-40AF8A179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31",  ул. Рассветная, дом 3/1, Губина Наталья Сергеевна, учитель физической культуры.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BED25ED-3BDB-46D5-BE33-674A4BCA4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107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C22D17F9-BF00-42F4-9622-3CB94C43FF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023FB03-8514-453E-BBBC-F71E4FEC5A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137FEEA-E77B-49F7-8168-C055CDF88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1E6CD-4DB9-4E74-8B9C-EDC8752C0165}" type="datetime1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137406A-CC13-47BA-92C2-48E5B3E84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31",  ул. Рассветная, дом 3/1, Губина Наталья Сергеевна, учитель физической культуры.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390207B-87E7-434E-917F-5EE6462E3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787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133B598-A33B-4F4E-A680-36217111D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9DC6F56-110C-47F7-B28C-493FA24AD9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212C580-03C9-41C0-B5A1-296D66048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2EDC1-BD58-4BFB-BA3F-B8CDF00CFFC0}" type="datetime1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0007FEC-985E-4397-A19C-0AA5B739A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31",  ул. Рассветная, дом 3/1, Губина Наталья Сергеевна, учитель физической культуры.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BDACEED-AE3B-4968-BCB3-5DECC90DB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618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E05EE17-06A0-44D6-953B-F7759EB5E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58989B10-53F4-4AD6-964F-A914E22216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F090DCA-6844-48B9-B66E-BBAAEF014F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7474B-EE7D-41A5-B56D-16A96F55E0E1}" type="datetime1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2E2572D-B0FC-4F8C-8DE5-7D9235480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31",  ул. Рассветная, дом 3/1, Губина Наталья Сергеевна, учитель физической культуры.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93398EB-012B-4717-BC83-B79245D00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7381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89D01CB-886E-41B5-8B78-6998D53C4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6158A55-DF63-4674-8683-91FF9AD26B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DE444DE-919F-4501-B6C1-74051C2F16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2977FC4-1785-4995-BF42-F28BFD205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FA5D-9C0D-45A0-9058-C41DB0A33A65}" type="datetime1">
              <a:rPr lang="ru-RU" smtClean="0"/>
              <a:t>21.04.2021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E2D0A844-950F-45DD-B751-B0DFCBD3A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31",  ул. Рассветная, дом 3/1, Губина Наталья Сергеевна, учитель физической культуры.</a:t>
            </a: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7A77B6D2-9A16-4464-AA3D-027BEBB90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069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7B5E67D-DA0E-426B-A316-F2C843B44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B7CF708-5963-47C0-B991-2331B46547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CAB9B35B-6CD2-4660-9A29-7E2FDFE535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DA46AB39-4963-4311-A139-3F187ECAE6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E8580B0B-85AA-417E-81F9-6567F7F6DB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FF45FEE3-0D69-4565-BBA7-6049D1EA0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870C7-8045-4DC8-AD5C-DE64249C03BC}" type="datetime1">
              <a:rPr lang="ru-RU" smtClean="0"/>
              <a:t>21.04.2021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B3C3187C-146E-438B-BFB8-AA80962A7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31",  ул. Рассветная, дом 3/1, Губина Наталья Сергеевна, учитель физической культуры.</a:t>
            </a:r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4E8F1224-3955-4A99-A694-721075257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194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D15C83-EDF4-4A5F-B85B-0F7B22B7A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59BC4862-690D-476F-8E03-6176B31B0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3DE32-6D9F-4EC5-ADE9-5B027B47488E}" type="datetime1">
              <a:rPr lang="ru-RU" smtClean="0"/>
              <a:t>21.04.2021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FEE5AF54-74F3-481F-A783-3665057CF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31",  ул. Рассветная, дом 3/1, Губина Наталья Сергеевна, учитель физической культуры.</a:t>
            </a: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D6A83D3E-7578-4904-AFFD-894F8197E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950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2C21FD3E-1280-4B06-A24B-6EB29FA82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3DC04-E388-410F-8B49-A13FCA4727D0}" type="datetime1">
              <a:rPr lang="ru-RU" smtClean="0"/>
              <a:t>21.04.2021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1922B1B7-FD94-4B70-95AA-4717DAD6D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31",  ул. Рассветная, дом 3/1, Губина Наталья Сергеевна, учитель физической культуры.</a:t>
            </a:r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F6746B60-85C0-467E-8988-5E2945FD8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283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85FAEDE-1549-4248-BA53-CF6C215C8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581D3FB-BA6F-4F97-9865-45165C0EA8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5EF07188-5AB8-4919-8C0E-9FEEB1BF7F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5F3B2703-DD8B-4A09-A088-FA41BE4FD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E9094-F5F8-44A6-96B6-4BFBC463853E}" type="datetime1">
              <a:rPr lang="ru-RU" smtClean="0"/>
              <a:t>21.04.2021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6DB2EA3-DBCB-4CBC-8B2F-2D1AD2C21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31",  ул. Рассветная, дом 3/1, Губина Наталья Сергеевна, учитель физической культуры.</a:t>
            </a: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1DF8741-BB0F-489A-A5BD-751007DFD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22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5C514DB-CACA-4928-AD15-20BB7A3C4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C4359CB8-1BC6-46B3-891D-3F428D3049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AF3B94D-063F-453A-A65D-0A2DFB54D9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27E6832D-A292-46A7-8C90-8EBD2B30A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E2B78-5569-463B-8C08-8AF08D861522}" type="datetime1">
              <a:rPr lang="ru-RU" smtClean="0"/>
              <a:t>21.04.2021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389B7A46-7FE0-409F-ADA6-2376252EF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31",  ул. Рассветная, дом 3/1, Губина Наталья Сергеевна, учитель физической культуры.</a:t>
            </a: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1DD69E50-7FE2-497E-A463-89A0561CE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333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alpha val="89000"/>
                <a:lumMod val="41000"/>
                <a:lumOff val="59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6116144-963E-4628-B393-8B1E9D32C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F539F0F-127A-4B5F-9AFB-DCFEC815B3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605374B-B4E5-4C16-8BA5-5030DCDFF6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93230-CF16-4B7C-AA36-0E2977755BAE}" type="datetime1">
              <a:rPr lang="ru-RU" smtClean="0"/>
              <a:t>21.04.2021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B3E2257-34EB-4671-AE85-B34970194D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Новосибирская область, Муниципальное казенное общеобразовательное учреждение города Новосибирска "Специальная (коррекционная) школа № 31",  ул. Рассветная, дом 3/1, Губина Наталья Сергеевна, учитель физической культуры.</a:t>
            </a: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D3C4E2B-ABB1-427F-BE9A-F6FFC85BC6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DE3BF-2B25-41C8-8D35-6D99505C62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719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C5321FE9-BA57-413E-AF21-EDBF6DED6857}"/>
              </a:ext>
            </a:extLst>
          </p:cNvPr>
          <p:cNvSpPr/>
          <p:nvPr/>
        </p:nvSpPr>
        <p:spPr>
          <a:xfrm>
            <a:off x="1320798" y="1550922"/>
            <a:ext cx="9782629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Конспект коррекционно-развивающего урока </a:t>
            </a:r>
            <a:endParaRPr lang="ru-RU" sz="1400" dirty="0">
              <a:ea typeface="Calibri"/>
              <a:cs typeface="Times New Roman"/>
            </a:endParaRPr>
          </a:p>
          <a:p>
            <a:pPr indent="18034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по курсу коррекционно-развивающей области </a:t>
            </a:r>
            <a:endParaRPr lang="ru-RU" sz="1400" dirty="0">
              <a:ea typeface="Calibri"/>
              <a:cs typeface="Times New Roman"/>
            </a:endParaRPr>
          </a:p>
          <a:p>
            <a:pPr indent="18034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«Двигательное развитие» для обучающихся 1 класса </a:t>
            </a:r>
            <a:endParaRPr lang="ru-RU" sz="1400" dirty="0">
              <a:ea typeface="Calibri"/>
              <a:cs typeface="Times New Roman"/>
            </a:endParaRPr>
          </a:p>
          <a:p>
            <a:pPr indent="18034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(второго года обучения)</a:t>
            </a:r>
            <a:r>
              <a:rPr lang="ru-RU" sz="2400" dirty="0">
                <a:solidFill>
                  <a:srgbClr val="000009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b="1" dirty="0">
                <a:solidFill>
                  <a:srgbClr val="000009"/>
                </a:solidFill>
                <a:latin typeface="Times New Roman"/>
                <a:ea typeface="Calibri"/>
                <a:cs typeface="Times New Roman"/>
              </a:rPr>
              <a:t>с умеренной умственной отсталостью </a:t>
            </a:r>
            <a:endParaRPr lang="ru-RU" sz="1400" dirty="0">
              <a:ea typeface="Calibri"/>
              <a:cs typeface="Times New Roman"/>
            </a:endParaRPr>
          </a:p>
          <a:p>
            <a:pPr indent="18034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(интеллектуальными нарушениями)</a:t>
            </a:r>
            <a:r>
              <a:rPr lang="ru-RU" sz="2400" b="1" dirty="0">
                <a:solidFill>
                  <a:srgbClr val="000009"/>
                </a:solidFill>
                <a:latin typeface="Times New Roman"/>
                <a:ea typeface="Calibri"/>
                <a:cs typeface="Times New Roman"/>
              </a:rPr>
              <a:t> (вариант 2) (ФГОС О УО)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41305AC9-471B-4926-B4F1-BC3BE4F6A9CB}"/>
              </a:ext>
            </a:extLst>
          </p:cNvPr>
          <p:cNvSpPr/>
          <p:nvPr/>
        </p:nvSpPr>
        <p:spPr>
          <a:xfrm>
            <a:off x="7785032" y="4754956"/>
            <a:ext cx="38934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Губина Наталья Сергеевна,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физической культуры,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Высшая квалификационная категория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6CEE2B2F-AF22-4F95-B0B3-DFDCC3557485}"/>
              </a:ext>
            </a:extLst>
          </p:cNvPr>
          <p:cNvSpPr/>
          <p:nvPr/>
        </p:nvSpPr>
        <p:spPr>
          <a:xfrm>
            <a:off x="5871354" y="6314044"/>
            <a:ext cx="830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72455" y="0"/>
            <a:ext cx="10247086" cy="365125"/>
          </a:xfrm>
        </p:spPr>
        <p:txBody>
          <a:bodyPr/>
          <a:lstStyle/>
          <a:p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Новосибирская область, Муниципальное казенное общеобразовательное учреждение города Новосибирска "Специальная (коррекционная) школа № 31",  ул. Рассветная, дом 3/1, Губина Наталья Сергеевна, учитель физической культуры.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62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0F76084-046C-4C97-857F-D5DA8AB1394F}"/>
              </a:ext>
            </a:extLst>
          </p:cNvPr>
          <p:cNvSpPr/>
          <p:nvPr/>
        </p:nvSpPr>
        <p:spPr>
          <a:xfrm>
            <a:off x="802695" y="512836"/>
            <a:ext cx="5642378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18034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i="1" u="sng" dirty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Тема урока</a:t>
            </a:r>
            <a:r>
              <a:rPr lang="ru-RU" sz="2400" dirty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«Упражнения на снарядах».</a:t>
            </a:r>
            <a:r>
              <a:rPr lang="ru-RU" dirty="0">
                <a:solidFill>
                  <a:srgbClr val="000009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26655C91-229C-4724-9EF1-E7B9C315DF1F}"/>
              </a:ext>
            </a:extLst>
          </p:cNvPr>
          <p:cNvSpPr/>
          <p:nvPr/>
        </p:nvSpPr>
        <p:spPr>
          <a:xfrm>
            <a:off x="802695" y="1210086"/>
            <a:ext cx="7102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u="sng" dirty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Раздел</a:t>
            </a:r>
            <a:r>
              <a:rPr lang="ru-RU" sz="2400" dirty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программы «Корригирующие упражнения». </a:t>
            </a:r>
            <a:endParaRPr lang="ru-RU" sz="24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CE55FE70-35F8-4B35-9781-3397D33D0B4A}"/>
              </a:ext>
            </a:extLst>
          </p:cNvPr>
          <p:cNvSpPr/>
          <p:nvPr/>
        </p:nvSpPr>
        <p:spPr>
          <a:xfrm>
            <a:off x="669472" y="1747114"/>
            <a:ext cx="11045371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i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урока: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двигательных умений, коррекция нарушенных функций организма.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80340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i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</a:t>
            </a:r>
            <a:r>
              <a:rPr lang="ru-RU" sz="20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урока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сохранение и укрепление здоровья;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коррекция и компенсация нарушений физического развития;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воспитание морально-волевых качеств: настойчивости, смелости, умения преодолевать трудности; 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воспитание у обучающихся интерес и желание заниматься;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dirty="0">
                <a:solidFill>
                  <a:srgbClr val="000009"/>
                </a:solidFill>
                <a:latin typeface="Times New Roman"/>
                <a:ea typeface="Calibri"/>
                <a:cs typeface="Times New Roman"/>
              </a:rPr>
              <a:t>формирование гигиенических</a:t>
            </a:r>
            <a:r>
              <a:rPr lang="ru-RU" sz="2000" spc="-15" dirty="0">
                <a:solidFill>
                  <a:srgbClr val="000009"/>
                </a:solidFill>
                <a:latin typeface="Times New Roman"/>
                <a:ea typeface="Calibri"/>
                <a:cs typeface="Times New Roman"/>
              </a:rPr>
              <a:t> навыков</a:t>
            </a:r>
            <a:r>
              <a:rPr lang="ru-RU" sz="2000" dirty="0">
                <a:solidFill>
                  <a:srgbClr val="000009"/>
                </a:solidFill>
                <a:latin typeface="Times New Roman"/>
                <a:ea typeface="Calibri"/>
                <a:cs typeface="Times New Roman"/>
              </a:rPr>
              <a:t> при выполнении физических</a:t>
            </a:r>
            <a:r>
              <a:rPr lang="ru-RU" sz="2000" spc="-35" dirty="0">
                <a:solidFill>
                  <a:srgbClr val="000009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>
                <a:solidFill>
                  <a:srgbClr val="000009"/>
                </a:solidFill>
                <a:latin typeface="Times New Roman"/>
                <a:ea typeface="Calibri"/>
                <a:cs typeface="Times New Roman"/>
              </a:rPr>
              <a:t>упражнений;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формирование умения пользоваться тренажёрами;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dirty="0">
                <a:solidFill>
                  <a:srgbClr val="000009"/>
                </a:solidFill>
                <a:latin typeface="Times New Roman"/>
                <a:ea typeface="Calibri"/>
                <a:cs typeface="Times New Roman"/>
              </a:rPr>
              <a:t>укрепление глазных мышц, снятие зрительного напряжения;</a:t>
            </a:r>
            <a:endParaRPr lang="ru-RU" sz="20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sz="2000" dirty="0">
                <a:latin typeface="Times New Roman"/>
                <a:ea typeface="Times New Roman"/>
                <a:cs typeface="Times New Roman"/>
              </a:rPr>
              <a:t>укрепление и развитие мышечной системы, нормализация работы опорно-двигательного аппарата.</a:t>
            </a:r>
            <a:endParaRPr lang="ru-RU" sz="2000" dirty="0">
              <a:ea typeface="Calibri"/>
              <a:cs typeface="Times New Roman"/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549781" y="0"/>
            <a:ext cx="11468048" cy="36512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Новосибирская область, Муниципальное казенное общеобразовательное учреждение города Новосибирска "Специальная (коррекционная) школа № 31",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 Рассветная, дом 3/1, Губина Наталья Сергеевна, учитель физической культуры.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56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54D01B7D-CEB2-425B-A747-700AE366CFFB}"/>
              </a:ext>
            </a:extLst>
          </p:cNvPr>
          <p:cNvSpPr/>
          <p:nvPr/>
        </p:nvSpPr>
        <p:spPr>
          <a:xfrm>
            <a:off x="885370" y="1915630"/>
            <a:ext cx="10740572" cy="3603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dirty="0" smtClean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Лиза - </a:t>
            </a:r>
            <a:r>
              <a:rPr lang="ru-RU" sz="2000" dirty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синдром Дауна; нарушение координационных способностей; системное недоразвитие речи тяжелой степени.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dirty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Александр </a:t>
            </a:r>
            <a:r>
              <a:rPr lang="ru-RU" sz="2000" dirty="0" smtClean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расстройство аутистического спектра (РАС); нарушение координационных способностей; ритма движений; дифференцировки мышечных усилий; точности движений во времени; системное недоразвитие речи тяжелой степени.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dirty="0" smtClean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Сергей - </a:t>
            </a:r>
            <a:r>
              <a:rPr lang="ru-RU" sz="2000" dirty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нарушение координационных способностей; ритма движений; равновесия; системное недоразвитие речи средней степени.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dirty="0" smtClean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Иван - </a:t>
            </a:r>
            <a:r>
              <a:rPr lang="ru-RU" sz="2000" dirty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нарушение координационных способностей; ритма движений; дифференцировки мышечных усилий; точности движений во времени; пространственная ориентировка; системное недоразвитие речи средней степени, моторная </a:t>
            </a:r>
            <a:r>
              <a:rPr lang="ru-RU" sz="2000" dirty="0" smtClean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недостаточность</a:t>
            </a:r>
            <a:r>
              <a:rPr lang="ru-RU" sz="2000" dirty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1D78CC9F-9328-435B-B4E1-3D53604B3132}"/>
              </a:ext>
            </a:extLst>
          </p:cNvPr>
          <p:cNvSpPr/>
          <p:nvPr/>
        </p:nvSpPr>
        <p:spPr>
          <a:xfrm>
            <a:off x="1538513" y="341152"/>
            <a:ext cx="10087429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Психофизическая </a:t>
            </a:r>
            <a:r>
              <a:rPr lang="ru-RU" sz="2400" b="1" dirty="0" smtClean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характеристика </a:t>
            </a:r>
            <a:r>
              <a:rPr lang="ru-RU" sz="2400" b="1" dirty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обучающихся </a:t>
            </a:r>
            <a:r>
              <a:rPr lang="ru-RU" sz="2400" b="1" dirty="0" smtClean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первого класса (второго года обучения) с </a:t>
            </a:r>
            <a:r>
              <a:rPr lang="ru-RU" sz="2400" b="1" dirty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умеренной умственной </a:t>
            </a:r>
            <a:r>
              <a:rPr lang="ru-RU" sz="2400" b="1" dirty="0" smtClean="0">
                <a:solidFill>
                  <a:srgbClr val="000009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отсталостью (интеллектуальными нарушениями)</a:t>
            </a:r>
            <a:endParaRPr lang="ru-RU" sz="2400" b="1" dirty="0">
              <a:solidFill>
                <a:srgbClr val="000009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885370" y="14514"/>
            <a:ext cx="10479314" cy="36512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Новосибирская область, Муниципальное казенное общеобразовательное учреждение города Новосибирска "Специальная (коррекционная) школа № 31",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 Рассветная, дом 3/1, Губина Наталья Сергеевна, учитель физической культуры.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64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3207" y="1061621"/>
            <a:ext cx="10645254" cy="541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tabLst>
                <a:tab pos="450215" algn="l"/>
              </a:tabLst>
            </a:pPr>
            <a:r>
              <a:rPr lang="ru-RU" sz="1600" b="1" i="1" dirty="0" smtClean="0">
                <a:latin typeface="Times New Roman"/>
                <a:ea typeface="Calibri"/>
                <a:cs typeface="Times New Roman"/>
              </a:rPr>
              <a:t>  </a:t>
            </a:r>
            <a:r>
              <a:rPr lang="ru-RU" sz="2400" b="1" i="1" dirty="0" smtClean="0">
                <a:latin typeface="Times New Roman"/>
                <a:ea typeface="Calibri"/>
                <a:cs typeface="Times New Roman"/>
              </a:rPr>
              <a:t>Личностные:</a:t>
            </a:r>
            <a:endParaRPr lang="ru-RU" sz="16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  <a:tabLst>
                <a:tab pos="450215" algn="l"/>
              </a:tabLst>
            </a:pP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умение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самостоятельно готовиться к занятиям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;</a:t>
            </a:r>
            <a:endParaRPr lang="ru-RU" sz="1600" dirty="0">
              <a:ea typeface="Calibri"/>
              <a:cs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проявление интереса к различным видам двигательной деятельности;</a:t>
            </a:r>
            <a:r>
              <a:rPr lang="ru-RU" sz="2000" dirty="0">
                <a:latin typeface="Times New Roman"/>
                <a:ea typeface="Times New Roman"/>
              </a:rPr>
              <a:t> </a:t>
            </a:r>
            <a:endParaRPr lang="ru-RU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2000" dirty="0">
                <a:latin typeface="Times New Roman"/>
                <a:ea typeface="Times New Roman"/>
              </a:rPr>
              <a:t>умение положительно относиться к себе;</a:t>
            </a:r>
            <a:endParaRPr lang="ru-RU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"/>
            </a:pPr>
            <a:r>
              <a:rPr lang="ru-RU" sz="2000" dirty="0">
                <a:latin typeface="Times New Roman"/>
                <a:ea typeface="Times New Roman"/>
              </a:rPr>
              <a:t>проявления самостоятельности в выполнении учебных заданий.</a:t>
            </a:r>
            <a:endParaRPr lang="ru-RU" dirty="0">
              <a:latin typeface="Times New Roman"/>
              <a:ea typeface="Times New Roman"/>
            </a:endParaRPr>
          </a:p>
          <a:p>
            <a:pPr marL="90170" algn="just"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 </a:t>
            </a:r>
            <a:endParaRPr lang="ru-RU" dirty="0">
              <a:latin typeface="Times New Roman"/>
              <a:ea typeface="Times New Roman"/>
            </a:endParaRPr>
          </a:p>
          <a:p>
            <a:pPr indent="180340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Предметные:</a:t>
            </a:r>
            <a:endParaRPr lang="ru-RU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400"/>
              <a:buFont typeface="Wingdings"/>
              <a:buChar char=""/>
              <a:tabLst>
                <a:tab pos="114300" algn="l"/>
                <a:tab pos="450215" algn="l"/>
                <a:tab pos="5486400" algn="l"/>
                <a:tab pos="5600700" algn="l"/>
                <a:tab pos="571500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умение ходить в колонне по одному на носках, пятках, внутренней и внешней стороне стопы;</a:t>
            </a:r>
            <a:endParaRPr lang="ru-RU" sz="16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400"/>
              <a:buFont typeface="Wingdings"/>
              <a:buChar char=""/>
              <a:tabLst>
                <a:tab pos="90170" algn="l"/>
                <a:tab pos="114300" algn="l"/>
                <a:tab pos="450215" algn="l"/>
                <a:tab pos="1170305" algn="l"/>
                <a:tab pos="5486400" algn="l"/>
                <a:tab pos="5600700" algn="l"/>
                <a:tab pos="571500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умение выполнять элементарные упражнения по словесной инструкции; </a:t>
            </a:r>
            <a:endParaRPr lang="ru-RU" sz="16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400"/>
              <a:buFont typeface="Wingdings"/>
              <a:buChar char=""/>
              <a:tabLst>
                <a:tab pos="114300" algn="l"/>
                <a:tab pos="450215" algn="l"/>
                <a:tab pos="5486400" algn="l"/>
                <a:tab pos="5600700" algn="l"/>
                <a:tab pos="571500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выполнять ходьбу на месте и в движении под заданный ритм;</a:t>
            </a:r>
            <a:endParaRPr lang="ru-RU" sz="16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400"/>
              <a:buFont typeface="Wingdings"/>
              <a:buChar char=""/>
              <a:tabLst>
                <a:tab pos="114300" algn="l"/>
                <a:tab pos="450215" algn="l"/>
                <a:tab pos="5486400" algn="l"/>
                <a:tab pos="5600700" algn="l"/>
                <a:tab pos="571500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пользоваться тренажёрами под наблюдением учителя;</a:t>
            </a:r>
            <a:endParaRPr lang="ru-RU" sz="16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400"/>
              <a:buFont typeface="Wingdings"/>
              <a:buChar char=""/>
              <a:tabLst>
                <a:tab pos="114300" algn="l"/>
                <a:tab pos="450215" algn="l"/>
                <a:tab pos="5486400" algn="l"/>
                <a:tab pos="5600700" algn="l"/>
                <a:tab pos="571500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повторять за учителем любое из упражнений с наименьшей степенью сложности;</a:t>
            </a:r>
            <a:endParaRPr lang="ru-RU" sz="16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400"/>
              <a:buFont typeface="Wingdings"/>
              <a:buChar char=""/>
              <a:tabLst>
                <a:tab pos="114300" algn="l"/>
                <a:tab pos="450215" algn="l"/>
                <a:tab pos="5486400" algn="l"/>
                <a:tab pos="5600700" algn="l"/>
                <a:tab pos="571500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пользоваться самостоятельно некоторыми тренажёрами;</a:t>
            </a:r>
            <a:endParaRPr lang="ru-RU" sz="16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400"/>
              <a:buFont typeface="Wingdings"/>
              <a:buChar char=""/>
              <a:tabLst>
                <a:tab pos="114300" algn="l"/>
                <a:tab pos="450215" algn="l"/>
                <a:tab pos="5486400" algn="l"/>
                <a:tab pos="5600700" algn="l"/>
                <a:tab pos="5715000" algn="l"/>
              </a:tabLs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прыгать с двух ног в обозначенное место.</a:t>
            </a: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89679" y="434041"/>
            <a:ext cx="5612310" cy="490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340" algn="just">
              <a:lnSpc>
                <a:spcPct val="115000"/>
              </a:lnSpc>
            </a:pPr>
            <a:r>
              <a:rPr lang="ru-RU" sz="2400" b="1" i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Ожидаемые </a:t>
            </a:r>
            <a:r>
              <a:rPr lang="ru-RU" sz="2400" b="1" i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результаты:</a:t>
            </a:r>
            <a:endParaRPr lang="ru-RU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646884" y="48660"/>
            <a:ext cx="10842171" cy="36512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Новосибирская область, Муниципальное казенное общеобразовательное учреждение города Новосибирска "Специальная (коррекционная) школа № 31",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 Рассветная, дом 3/1, Губина Наталья Сергеевна, учитель физической культуры.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26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6340" y="1657873"/>
            <a:ext cx="1056640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учёт индивидуальных особенностей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ребёнка (строгие дозированные физические нагрузки);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поддержание 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на протяжении всего урока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психологического комфорта </a:t>
            </a:r>
            <a:r>
              <a:rPr lang="ru-RU" sz="2400" dirty="0" smtClean="0">
                <a:latin typeface="Times New Roman"/>
                <a:ea typeface="Times New Roman"/>
              </a:rPr>
              <a:t>(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исключение монотонных звуковых раздражителей;</a:t>
            </a:r>
            <a:r>
              <a:rPr lang="ru-RU" sz="2400" dirty="0">
                <a:latin typeface="Times New Roman"/>
                <a:ea typeface="Times New Roman"/>
              </a:rPr>
              <a:t> создание ситуации успеха);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соблюдение гигиенических требований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(температура и свежесть воздуха; рациональное освещение зала; наличие аптечки; наличие у каждого учащегося спортивной обуви и спортивной формы);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ведение контроля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физической, эмоциональной, интеллектуальной нагрузки при освоении учебного материала;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использование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</a:rPr>
              <a:t>методики чередования интенсивности и релаксации;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 algn="just">
              <a:spcAft>
                <a:spcPts val="0"/>
              </a:spcAft>
              <a:buFont typeface="Wingdings"/>
              <a:buChar char=""/>
            </a:pPr>
            <a:r>
              <a:rPr lang="ru-RU" sz="2400" dirty="0" smtClean="0">
                <a:latin typeface="Times New Roman"/>
                <a:ea typeface="Times New Roman"/>
              </a:rPr>
              <a:t>соблюдение правил </a:t>
            </a:r>
            <a:r>
              <a:rPr lang="ru-RU" sz="2400" dirty="0">
                <a:latin typeface="Times New Roman"/>
                <a:ea typeface="Times New Roman"/>
              </a:rPr>
              <a:t>техники безопасности.</a:t>
            </a:r>
            <a:endParaRPr lang="ru-RU" sz="2000" dirty="0">
              <a:effectLst/>
              <a:latin typeface="Times New Roman"/>
              <a:ea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38513" y="531686"/>
            <a:ext cx="92020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indent="180340" algn="just"/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Применение </a:t>
            </a:r>
            <a:r>
              <a:rPr lang="ru-RU" sz="2400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здоровьесберегающих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технологий на урок </a:t>
            </a:r>
            <a:r>
              <a:rPr lang="ru-RU" sz="2400" b="1" dirty="0">
                <a:solidFill>
                  <a:prstClr val="black"/>
                </a:solidFill>
                <a:latin typeface="Times New Roman"/>
                <a:ea typeface="Times New Roman"/>
              </a:rPr>
              <a:t>курса коррекционно-развивающей области «Двигательное развитие» </a:t>
            </a:r>
            <a:endParaRPr lang="ru-RU" sz="2000" b="1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616855" y="14514"/>
            <a:ext cx="11045371" cy="36512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Новосибирская область, Муниципальное казенное общеобразовательное учреждение города Новосибирска "Специальная (коррекционная) школа № 31",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 Рассветная, дом 3/1, Губина Наталья Сергеевна, учитель физической культуры.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99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550094"/>
            <a:ext cx="115533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indent="180340" algn="ctr"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Основные задачи и содержание этапов урока коррекционно-развивающего области «Двигательное развитие» обучающихся 1 класса (второго года обучения)</a:t>
            </a:r>
            <a:endParaRPr lang="ru-RU" b="1" dirty="0">
              <a:effectLst/>
              <a:latin typeface="Times New Roman"/>
              <a:ea typeface="Times New Roman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846351"/>
              </p:ext>
            </p:extLst>
          </p:nvPr>
        </p:nvGraphicFramePr>
        <p:xfrm>
          <a:off x="812800" y="1517952"/>
          <a:ext cx="10537370" cy="50708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0203"/>
                <a:gridCol w="3702736"/>
                <a:gridCol w="4304431"/>
              </a:tblGrid>
              <a:tr h="393827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урока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Задачи урока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содержание урока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71081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Вводная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Организовать обучающихся и обеспечить положительный  эмоциональный настрой.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Построение; </a:t>
                      </a:r>
                    </a:p>
                    <a:p>
                      <a:pPr algn="just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зрительная гимнастика.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63472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Подготовительная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Подготовить организм к основной части занятия.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7313" indent="-87313" algn="just">
                        <a:buFontTx/>
                        <a:buChar char="-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Общеразвивающие упражнения в ходьбе и беге;</a:t>
                      </a:r>
                    </a:p>
                    <a:p>
                      <a:pPr marL="87313" indent="-87313" algn="just">
                        <a:buFontTx/>
                        <a:buChar char="-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упражнения на восстановления дыхания.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553729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Основная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Развивать физические качества, вызывать проявление самостоятельности, корригировать нарушенные функции организма.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-Построение;</a:t>
                      </a:r>
                    </a:p>
                    <a:p>
                      <a:pPr marL="87313" indent="-87313" algn="just">
                        <a:buFontTx/>
                        <a:buChar char="-"/>
                      </a:pP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демонстрация учителем упражнений по «станциям»;</a:t>
                      </a:r>
                    </a:p>
                    <a:p>
                      <a:pPr marL="87313" indent="-87313" algn="just">
                        <a:buFontTx/>
                        <a:buChar char="-"/>
                      </a:pP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обучающимися упражнений на «станциях».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45884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Заключительная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Снизить физическую и психологическую нагрузку.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7313" indent="-87313" algn="just">
                        <a:buFontTx/>
                        <a:buChar char="-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Построение;</a:t>
                      </a:r>
                    </a:p>
                    <a:p>
                      <a:pPr marL="87313" indent="-87313" algn="just">
                        <a:buFontTx/>
                        <a:buChar char="-"/>
                      </a:pP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релаксация; 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подведение итогов урока.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just">
                        <a:buFontTx/>
                        <a:buChar char="-"/>
                      </a:pP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137885" y="0"/>
            <a:ext cx="11887200" cy="36512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Новосибирская область, Муниципальное казенное общеобразовательное учреждение города Новосибирска "Специальная (коррекционная) школа № 31",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 Рассветная, дом 3/1, Губина Наталья Сергеевна, учитель физической культуры.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979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1204686" y="0"/>
            <a:ext cx="10493827" cy="365125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Новосибирская область, Муниципальное казенное общеобразовательное учреждение города Новосибирска "Специальная (коррекционная) школа № 31",  ул. Рассветная, дом 3/1, Губина Наталья Сергеевна, учитель физической культуры.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DE3BF-2B25-41C8-8D35-6D99505C6257}" type="slidenum">
              <a:rPr lang="ru-RU" smtClean="0"/>
              <a:t>7</a:t>
            </a:fld>
            <a:endParaRPr lang="ru-RU"/>
          </a:p>
        </p:txBody>
      </p:sp>
      <p:pic>
        <p:nvPicPr>
          <p:cNvPr id="1027" name="Picture 3" descr="F:\Школа-территория здоровья 2018\фото к уроку круговая\DSC_00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26" y="1328514"/>
            <a:ext cx="3508875" cy="232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Школа-территория здоровья 2018\фото к уроку круговая\DSC_001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07" t="-1" b="25615"/>
          <a:stretch/>
        </p:blipFill>
        <p:spPr bwMode="auto">
          <a:xfrm>
            <a:off x="263499" y="4158752"/>
            <a:ext cx="3451502" cy="214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Школа-территория здоровья 2018\фото к уроку круговая\DSC_000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8"/>
          <a:stretch/>
        </p:blipFill>
        <p:spPr bwMode="auto">
          <a:xfrm>
            <a:off x="4209142" y="1328514"/>
            <a:ext cx="2322287" cy="3946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Школа-территория здоровья 2018\фото к уроку круговая\DSC_002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0"/>
          <a:stretch/>
        </p:blipFill>
        <p:spPr bwMode="auto">
          <a:xfrm>
            <a:off x="6981370" y="1285201"/>
            <a:ext cx="2278744" cy="3954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13401" y="555057"/>
            <a:ext cx="4917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упражнений по «станциям»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95274" y="5275324"/>
            <a:ext cx="1950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Велотренажер»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5251" y="3628100"/>
            <a:ext cx="3020442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«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Прыжки на большом мяче</a:t>
            </a:r>
            <a:r>
              <a:rPr lang="ru-RU" i="1" dirty="0" smtClean="0">
                <a:latin typeface="Times New Roman"/>
                <a:ea typeface="Calibri"/>
                <a:cs typeface="Times New Roman"/>
              </a:rPr>
              <a:t>»</a:t>
            </a:r>
            <a:endParaRPr lang="ru-RU" sz="1600" dirty="0"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572034" y="5275324"/>
            <a:ext cx="1097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latin typeface="Times New Roman"/>
                <a:ea typeface="Calibri"/>
              </a:rPr>
              <a:t>«Батут»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07990" y="6247133"/>
            <a:ext cx="28477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/>
                <a:ea typeface="Calibri"/>
              </a:rPr>
              <a:t>«</a:t>
            </a:r>
            <a:r>
              <a:rPr lang="ru-RU" i="1" dirty="0">
                <a:latin typeface="Times New Roman"/>
                <a:ea typeface="Calibri"/>
              </a:rPr>
              <a:t>Прыжок в длину с места </a:t>
            </a:r>
            <a:endParaRPr lang="ru-RU" i="1" dirty="0" smtClean="0">
              <a:latin typeface="Times New Roman"/>
              <a:ea typeface="Calibri"/>
            </a:endParaRPr>
          </a:p>
          <a:p>
            <a:r>
              <a:rPr lang="ru-RU" i="1" dirty="0" smtClean="0">
                <a:latin typeface="Times New Roman"/>
                <a:ea typeface="Calibri"/>
              </a:rPr>
              <a:t>в </a:t>
            </a:r>
            <a:r>
              <a:rPr lang="ru-RU" i="1" dirty="0">
                <a:latin typeface="Times New Roman"/>
                <a:ea typeface="Calibri"/>
              </a:rPr>
              <a:t>обозначенное место»</a:t>
            </a:r>
            <a:endParaRPr lang="ru-RU" dirty="0"/>
          </a:p>
        </p:txBody>
      </p:sp>
      <p:pic>
        <p:nvPicPr>
          <p:cNvPr id="1032" name="Picture 8" descr="F:\Школа-территория здоровья 2018\фото к уроку круговая\DSC_000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26" t="33084" r="33853" b="5389"/>
          <a:stretch/>
        </p:blipFill>
        <p:spPr bwMode="auto">
          <a:xfrm>
            <a:off x="9913255" y="1285202"/>
            <a:ext cx="1712687" cy="394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9622972" y="5279318"/>
            <a:ext cx="25690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«</a:t>
            </a:r>
            <a:r>
              <a:rPr lang="ru-RU" i="1" dirty="0">
                <a:latin typeface="Times New Roman"/>
                <a:ea typeface="Calibri"/>
                <a:cs typeface="Times New Roman"/>
              </a:rPr>
              <a:t>Упражнение с мячом» </a:t>
            </a: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595442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971</Words>
  <Application>Microsoft Office PowerPoint</Application>
  <PresentationFormat>Широкоэкранный</PresentationFormat>
  <Paragraphs>109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Symbol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Trudi</cp:lastModifiedBy>
  <cp:revision>19</cp:revision>
  <dcterms:created xsi:type="dcterms:W3CDTF">2018-08-30T03:42:10Z</dcterms:created>
  <dcterms:modified xsi:type="dcterms:W3CDTF">2021-04-21T03:14:10Z</dcterms:modified>
</cp:coreProperties>
</file>