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95" r:id="rId3"/>
    <p:sldId id="296" r:id="rId4"/>
    <p:sldId id="297" r:id="rId5"/>
    <p:sldId id="278" r:id="rId6"/>
    <p:sldId id="264" r:id="rId7"/>
    <p:sldId id="271" r:id="rId8"/>
    <p:sldId id="280" r:id="rId9"/>
    <p:sldId id="283" r:id="rId10"/>
    <p:sldId id="286" r:id="rId11"/>
    <p:sldId id="287" r:id="rId12"/>
    <p:sldId id="285" r:id="rId13"/>
    <p:sldId id="265" r:id="rId14"/>
    <p:sldId id="288" r:id="rId15"/>
    <p:sldId id="266" r:id="rId16"/>
    <p:sldId id="269" r:id="rId17"/>
    <p:sldId id="292" r:id="rId18"/>
    <p:sldId id="29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114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56984871273113"/>
          <c:y val="4.8322998687664043E-2"/>
          <c:w val="0.76492745288861363"/>
          <c:h val="0.478458005249343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начало 1 класса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  <a:sp3d>
              <a:contourClr>
                <a:srgbClr val="00B050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Составление плана решения учебной задачи</c:v>
                </c:pt>
                <c:pt idx="1">
                  <c:v>Установление отношений между данными и вопросом.</c:v>
                </c:pt>
                <c:pt idx="2">
                  <c:v>Самостоятельное построение модели к задаче </c:v>
                </c:pt>
                <c:pt idx="3">
                  <c:v>Применение таблицы, схемы  для получения информации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</c:v>
                </c:pt>
                <c:pt idx="1">
                  <c:v>0.15</c:v>
                </c:pt>
                <c:pt idx="2">
                  <c:v>0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35-4996-9031-E32140F99F8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Составление плана решения учебной задачи</c:v>
                </c:pt>
                <c:pt idx="1">
                  <c:v>Установление отношений между данными и вопросом.</c:v>
                </c:pt>
                <c:pt idx="2">
                  <c:v>Самостоятельное построение модели к задаче </c:v>
                </c:pt>
                <c:pt idx="3">
                  <c:v>Применение таблицы, схемы  для получения информации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DB-4A62-9576-6C9C34DF3F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325568"/>
        <c:axId val="179335552"/>
      </c:barChart>
      <c:catAx>
        <c:axId val="179325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99" b="1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335552"/>
        <c:crosses val="autoZero"/>
        <c:auto val="1"/>
        <c:lblAlgn val="ctr"/>
        <c:lblOffset val="100"/>
        <c:noMultiLvlLbl val="0"/>
      </c:catAx>
      <c:valAx>
        <c:axId val="179335552"/>
        <c:scaling>
          <c:orientation val="minMax"/>
        </c:scaling>
        <c:delete val="0"/>
        <c:axPos val="b"/>
        <c:majorGridlines>
          <c:spPr>
            <a:ln w="951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98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325568"/>
        <c:crosses val="autoZero"/>
        <c:crossBetween val="between"/>
      </c:valAx>
      <c:spPr>
        <a:noFill/>
        <a:ln>
          <a:noFill/>
        </a:ln>
        <a:effectLst/>
        <a:sp3d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56984871273113"/>
          <c:y val="4.8322998687664043E-2"/>
          <c:w val="0.76492745288861363"/>
          <c:h val="0.478458005249343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  <a:sp3d>
              <a:contourClr>
                <a:srgbClr val="00B050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Анализируют, дополняют или упрощают предложенные модели</c:v>
                </c:pt>
                <c:pt idx="1">
                  <c:v>Самостоятельное построение модели к задаче</c:v>
                </c:pt>
                <c:pt idx="2">
                  <c:v>Установление отношений между данными и вопросом задачи</c:v>
                </c:pt>
                <c:pt idx="3">
                  <c:v>Составление плана решения учебной задачи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</c:v>
                </c:pt>
                <c:pt idx="1">
                  <c:v>0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1B-455B-915D-CEB415B4124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Анализируют, дополняют или упрощают предложенные модели</c:v>
                </c:pt>
                <c:pt idx="1">
                  <c:v>Самостоятельное построение модели к задаче</c:v>
                </c:pt>
                <c:pt idx="2">
                  <c:v>Установление отношений между данными и вопросом задачи</c:v>
                </c:pt>
                <c:pt idx="3">
                  <c:v>Составление плана решения учебной задачи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0.68</c:v>
                </c:pt>
                <c:pt idx="1">
                  <c:v>0.75</c:v>
                </c:pt>
                <c:pt idx="2">
                  <c:v>0.9</c:v>
                </c:pt>
                <c:pt idx="3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1B-455B-915D-CEB415B41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624128"/>
        <c:axId val="190625664"/>
      </c:barChart>
      <c:catAx>
        <c:axId val="190624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99" b="1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625664"/>
        <c:crosses val="autoZero"/>
        <c:auto val="1"/>
        <c:lblAlgn val="ctr"/>
        <c:lblOffset val="100"/>
        <c:noMultiLvlLbl val="0"/>
      </c:catAx>
      <c:valAx>
        <c:axId val="190625664"/>
        <c:scaling>
          <c:orientation val="minMax"/>
        </c:scaling>
        <c:delete val="0"/>
        <c:axPos val="b"/>
        <c:majorGridlines>
          <c:spPr>
            <a:ln w="951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98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624128"/>
        <c:crosses val="autoZero"/>
        <c:crossBetween val="between"/>
      </c:valAx>
      <c:spPr>
        <a:noFill/>
        <a:ln>
          <a:noFill/>
        </a:ln>
        <a:effectLst/>
        <a:sp3d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56984871273113"/>
          <c:y val="4.8322998687664043E-2"/>
          <c:w val="0.76492745288861363"/>
          <c:h val="0.478458005249343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  <a:sp3d>
              <a:contourClr>
                <a:srgbClr val="00B050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Применяют в одной и той же задаче несколько видов моделей</c:v>
                </c:pt>
                <c:pt idx="1">
                  <c:v>Сравнивают несколько моделей между собой</c:v>
                </c:pt>
                <c:pt idx="2">
                  <c:v>Выбирают из множества моделей наиболее подходящую к задаче
</c:v>
                </c:pt>
                <c:pt idx="3">
                  <c:v>Анализируют, дополняют или упрощают предложенные модели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0.74</c:v>
                </c:pt>
                <c:pt idx="2">
                  <c:v>0.82</c:v>
                </c:pt>
                <c:pt idx="3">
                  <c:v>0.82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35-4996-9031-E32140F99F8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Применяют в одной и той же задаче несколько видов моделей</c:v>
                </c:pt>
                <c:pt idx="1">
                  <c:v>Сравнивают несколько моделей между собой</c:v>
                </c:pt>
                <c:pt idx="2">
                  <c:v>Выбирают из множества моделей наиболее подходящую к задаче
</c:v>
                </c:pt>
                <c:pt idx="3">
                  <c:v>Анализируют, дополняют или упрощают предложенные модели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DB-4A62-9576-6C9C34DF3F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442496"/>
        <c:axId val="190444288"/>
      </c:barChart>
      <c:catAx>
        <c:axId val="190442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99" b="1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444288"/>
        <c:crosses val="autoZero"/>
        <c:auto val="1"/>
        <c:lblAlgn val="ctr"/>
        <c:lblOffset val="100"/>
        <c:noMultiLvlLbl val="0"/>
      </c:catAx>
      <c:valAx>
        <c:axId val="190444288"/>
        <c:scaling>
          <c:orientation val="minMax"/>
        </c:scaling>
        <c:delete val="0"/>
        <c:axPos val="b"/>
        <c:majorGridlines>
          <c:spPr>
            <a:ln w="951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98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442496"/>
        <c:crosses val="autoZero"/>
        <c:crossBetween val="between"/>
      </c:valAx>
      <c:spPr>
        <a:noFill/>
        <a:ln>
          <a:noFill/>
        </a:ln>
        <a:effectLst/>
        <a:sp3d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97BCE-7318-46AF-8E3D-C6B5EED3C6E8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609A6-B9A8-47A7-B8E3-9D64CD0EE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19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683568" y="2000455"/>
            <a:ext cx="81375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40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Тема</a:t>
            </a:r>
            <a:r>
              <a:rPr lang="ru-RU" altLang="ru-RU" sz="4000" b="1" i="1" dirty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: </a:t>
            </a:r>
            <a:r>
              <a:rPr lang="ru-RU" altLang="ru-RU" sz="40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«</a:t>
            </a:r>
            <a:r>
              <a:rPr lang="ru-RU" sz="4000" b="1" dirty="0"/>
              <a:t>Моделирование как </a:t>
            </a:r>
            <a:r>
              <a:rPr lang="ru-RU" sz="4000" b="1" dirty="0" smtClean="0"/>
              <a:t>средство </a:t>
            </a:r>
            <a:r>
              <a:rPr lang="ru-RU" sz="4000" b="1" dirty="0"/>
              <a:t>обучения младших школьников решению текстовых задач</a:t>
            </a:r>
            <a:r>
              <a:rPr lang="ru-RU" altLang="ru-RU" sz="4000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»</a:t>
            </a:r>
            <a:endParaRPr lang="ru-RU" altLang="ru-RU" sz="4000" i="1" dirty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anose="02040503050406030204" pitchFamily="18" charset="0"/>
            </a:endParaRPr>
          </a:p>
          <a:p>
            <a:endParaRPr lang="ru-RU" sz="20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1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755650" y="1773238"/>
            <a:ext cx="7488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altLang="ru-RU"/>
              <a:t> </a:t>
            </a:r>
            <a:endParaRPr lang="ru-RU" altLang="ru-RU" b="1" i="0"/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827088" y="260350"/>
            <a:ext cx="77771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/>
              <a:t> </a:t>
            </a:r>
            <a:r>
              <a:rPr lang="ru-RU" altLang="ru-RU" sz="2800" b="1">
                <a:solidFill>
                  <a:srgbClr val="C00000"/>
                </a:solidFill>
              </a:rPr>
              <a:t>Задачи, раскрывающие конкретный смысл действия умножения</a:t>
            </a:r>
            <a:endParaRPr lang="ru-RU" altLang="ru-RU" sz="2800">
              <a:solidFill>
                <a:srgbClr val="C00000"/>
              </a:solidFill>
            </a:endParaRPr>
          </a:p>
        </p:txBody>
      </p:sp>
      <p:graphicFrame>
        <p:nvGraphicFramePr>
          <p:cNvPr id="167" name="Таблица 166"/>
          <p:cNvGraphicFramePr>
            <a:graphicFrameLocks noGrp="1"/>
          </p:cNvGraphicFramePr>
          <p:nvPr/>
        </p:nvGraphicFramePr>
        <p:xfrm>
          <a:off x="1692275" y="2133600"/>
          <a:ext cx="7200900" cy="1560513"/>
        </p:xfrm>
        <a:graphic>
          <a:graphicData uri="http://schemas.openxmlformats.org/drawingml/2006/table">
            <a:tbl>
              <a:tblPr/>
              <a:tblGrid>
                <a:gridCol w="2400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79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25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значение одной части</a:t>
                      </a:r>
                      <a:endParaRPr lang="ru-RU" sz="2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частей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целое</a:t>
                      </a:r>
                      <a:endParaRPr lang="ru-RU" sz="2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cxnSp>
        <p:nvCxnSpPr>
          <p:cNvPr id="26636" name="AutoShape 167"/>
          <p:cNvCxnSpPr>
            <a:cxnSpLocks noChangeShapeType="1"/>
          </p:cNvCxnSpPr>
          <p:nvPr/>
        </p:nvCxnSpPr>
        <p:spPr bwMode="auto">
          <a:xfrm flipH="1">
            <a:off x="4999038" y="1366838"/>
            <a:ext cx="180975" cy="2111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7" name="Rectangle 17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26638" name="Rectangle 171"/>
          <p:cNvSpPr>
            <a:spLocks noChangeArrowheads="1"/>
          </p:cNvSpPr>
          <p:nvPr/>
        </p:nvSpPr>
        <p:spPr bwMode="auto">
          <a:xfrm>
            <a:off x="1187450" y="1155700"/>
            <a:ext cx="70564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7200" b="1" i="0">
                <a:ea typeface="Calibri" pitchFamily="34" charset="0"/>
                <a:cs typeface="Arial" charset="0"/>
              </a:rPr>
              <a:t>5+5+5=5</a:t>
            </a:r>
            <a:r>
              <a:rPr lang="ru-RU" altLang="ru-RU" sz="7200" i="0">
                <a:ea typeface="Calibri" pitchFamily="34" charset="0"/>
                <a:cs typeface="Times New Roman" pitchFamily="18" charset="0"/>
              </a:rPr>
              <a:t>·</a:t>
            </a:r>
            <a:r>
              <a:rPr lang="ru-RU" altLang="ru-RU" sz="7200" b="1" i="0">
                <a:ea typeface="Calibri" pitchFamily="34" charset="0"/>
                <a:cs typeface="Arial" charset="0"/>
              </a:rPr>
              <a:t>3=15</a:t>
            </a:r>
            <a:endParaRPr lang="ru-RU" altLang="ru-RU" sz="600" b="1" i="0">
              <a:ea typeface="Calibri" pitchFamily="34" charset="0"/>
              <a:cs typeface="Arial" charset="0"/>
            </a:endParaRPr>
          </a:p>
          <a:p>
            <a:pPr algn="l" eaLnBrk="0" hangingPunct="0"/>
            <a:endParaRPr lang="ru-RU" altLang="ru-RU">
              <a:ea typeface="Calibri" pitchFamily="34" charset="0"/>
              <a:cs typeface="Arial" charset="0"/>
            </a:endParaRPr>
          </a:p>
        </p:txBody>
      </p:sp>
      <p:sp>
        <p:nvSpPr>
          <p:cNvPr id="179" name="Равнобедренный треугольник 178"/>
          <p:cNvSpPr/>
          <p:nvPr/>
        </p:nvSpPr>
        <p:spPr>
          <a:xfrm>
            <a:off x="468313" y="4149725"/>
            <a:ext cx="935037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81" name="Равнобедренный треугольник 180"/>
          <p:cNvSpPr/>
          <p:nvPr/>
        </p:nvSpPr>
        <p:spPr>
          <a:xfrm>
            <a:off x="2987675" y="4149725"/>
            <a:ext cx="935038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82" name="Равнобедренный треугольник 181"/>
          <p:cNvSpPr/>
          <p:nvPr/>
        </p:nvSpPr>
        <p:spPr>
          <a:xfrm>
            <a:off x="1763713" y="4149725"/>
            <a:ext cx="935037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42" name="Прямоугольник 182"/>
          <p:cNvSpPr>
            <a:spLocks noChangeArrowheads="1"/>
          </p:cNvSpPr>
          <p:nvPr/>
        </p:nvSpPr>
        <p:spPr bwMode="auto">
          <a:xfrm>
            <a:off x="1258888" y="3983038"/>
            <a:ext cx="5762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400" b="1"/>
              <a:t>+</a:t>
            </a:r>
          </a:p>
        </p:txBody>
      </p:sp>
      <p:sp>
        <p:nvSpPr>
          <p:cNvPr id="26643" name="Прямоугольник 183"/>
          <p:cNvSpPr>
            <a:spLocks noChangeArrowheads="1"/>
          </p:cNvSpPr>
          <p:nvPr/>
        </p:nvSpPr>
        <p:spPr bwMode="auto">
          <a:xfrm>
            <a:off x="2339975" y="3983038"/>
            <a:ext cx="8636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400" b="1"/>
              <a:t>+</a:t>
            </a:r>
          </a:p>
        </p:txBody>
      </p:sp>
      <p:sp>
        <p:nvSpPr>
          <p:cNvPr id="26644" name="Прямоугольник 184"/>
          <p:cNvSpPr>
            <a:spLocks noChangeArrowheads="1"/>
          </p:cNvSpPr>
          <p:nvPr/>
        </p:nvSpPr>
        <p:spPr bwMode="auto">
          <a:xfrm>
            <a:off x="3779838" y="4005263"/>
            <a:ext cx="952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400" b="1"/>
              <a:t>=</a:t>
            </a:r>
          </a:p>
        </p:txBody>
      </p:sp>
      <p:sp>
        <p:nvSpPr>
          <p:cNvPr id="186" name="Овал 185"/>
          <p:cNvSpPr/>
          <p:nvPr/>
        </p:nvSpPr>
        <p:spPr>
          <a:xfrm>
            <a:off x="4572000" y="4076700"/>
            <a:ext cx="936625" cy="865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87" name="Равнобедренный треугольник 186"/>
          <p:cNvSpPr/>
          <p:nvPr/>
        </p:nvSpPr>
        <p:spPr>
          <a:xfrm>
            <a:off x="468313" y="5157788"/>
            <a:ext cx="935037" cy="7207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88" name="Овал 187"/>
          <p:cNvSpPr/>
          <p:nvPr/>
        </p:nvSpPr>
        <p:spPr>
          <a:xfrm>
            <a:off x="3348038" y="5084763"/>
            <a:ext cx="936625" cy="865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48" name="Прямоугольник 188"/>
          <p:cNvSpPr>
            <a:spLocks noChangeArrowheads="1"/>
          </p:cNvSpPr>
          <p:nvPr/>
        </p:nvSpPr>
        <p:spPr bwMode="auto">
          <a:xfrm>
            <a:off x="2627313" y="5157788"/>
            <a:ext cx="792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400" b="1"/>
              <a:t>=</a:t>
            </a:r>
          </a:p>
        </p:txBody>
      </p:sp>
      <p:sp>
        <p:nvSpPr>
          <p:cNvPr id="26649" name="Прямоугольник 189"/>
          <p:cNvSpPr>
            <a:spLocks noChangeArrowheads="1"/>
          </p:cNvSpPr>
          <p:nvPr/>
        </p:nvSpPr>
        <p:spPr bwMode="auto">
          <a:xfrm>
            <a:off x="1116013" y="4797425"/>
            <a:ext cx="792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7200" b="1" i="0">
                <a:ea typeface="Calibri" pitchFamily="34" charset="0"/>
                <a:cs typeface="Times New Roman" pitchFamily="18" charset="0"/>
              </a:rPr>
              <a:t>·</a:t>
            </a:r>
            <a:endParaRPr lang="ru-RU" altLang="ru-RU" sz="7200" b="1" i="0">
              <a:ea typeface="Calibri" pitchFamily="34" charset="0"/>
              <a:cs typeface="Arial" charset="0"/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1835150" y="5157788"/>
            <a:ext cx="865188" cy="7191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cxnSp>
        <p:nvCxnSpPr>
          <p:cNvPr id="193" name="Прямая со стрелкой 192"/>
          <p:cNvCxnSpPr/>
          <p:nvPr/>
        </p:nvCxnSpPr>
        <p:spPr>
          <a:xfrm flipH="1">
            <a:off x="3276600" y="2060575"/>
            <a:ext cx="1727200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 стрелкой 194"/>
          <p:cNvCxnSpPr/>
          <p:nvPr/>
        </p:nvCxnSpPr>
        <p:spPr>
          <a:xfrm flipH="1">
            <a:off x="5651500" y="2133600"/>
            <a:ext cx="215900" cy="5746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7235825" y="2060575"/>
            <a:ext cx="504825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71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ED259F6-F71A-4585-B844-13444E4E4095}" type="slidenum">
              <a:rPr lang="ru-RU" altLang="ru-RU" smtClean="0">
                <a:solidFill>
                  <a:srgbClr val="FFFFFF"/>
                </a:solidFill>
              </a:rPr>
              <a:pPr eaLnBrk="1" hangingPunct="1"/>
              <a:t>11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684213" y="260350"/>
            <a:ext cx="7920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C00000"/>
                </a:solidFill>
              </a:rPr>
              <a:t>Таблица</a:t>
            </a:r>
            <a:endParaRPr lang="ru-RU" altLang="ru-RU" sz="360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16013" y="1557338"/>
          <a:ext cx="6769100" cy="1463676"/>
        </p:xfrm>
        <a:graphic>
          <a:graphicData uri="http://schemas.openxmlformats.org/drawingml/2006/table">
            <a:tbl>
              <a:tblPr/>
              <a:tblGrid>
                <a:gridCol w="22561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61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6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318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целое </a:t>
                      </a: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количество</a:t>
                      </a: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частей </a:t>
                      </a: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значение</a:t>
                      </a: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части</a:t>
                      </a:r>
                      <a:endParaRPr lang="ru-RU" sz="16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8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книги (кн.)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полки (п.)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кн./п. (книг на одной полке)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7666" name="Прямоугольник 10"/>
          <p:cNvSpPr>
            <a:spLocks noChangeArrowheads="1"/>
          </p:cNvSpPr>
          <p:nvPr/>
        </p:nvSpPr>
        <p:spPr bwMode="auto">
          <a:xfrm>
            <a:off x="900113" y="908050"/>
            <a:ext cx="77041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 i="0"/>
              <a:t>Задача:</a:t>
            </a:r>
            <a:r>
              <a:rPr lang="ru-RU" altLang="ru-RU" b="1"/>
              <a:t> «На 2 полки расставили книги, по 5 на каждую. Сколько всего книг?»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116013" y="5157788"/>
          <a:ext cx="6769100" cy="1374775"/>
        </p:xfrm>
        <a:graphic>
          <a:graphicData uri="http://schemas.openxmlformats.org/drawingml/2006/table">
            <a:tbl>
              <a:tblPr/>
              <a:tblGrid>
                <a:gridCol w="22561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61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6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9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Arial"/>
                          <a:ea typeface="Calibri"/>
                          <a:cs typeface="Times New Roman"/>
                        </a:rPr>
                        <a:t>·</a:t>
                      </a:r>
                      <a:endParaRPr lang="ru-RU" sz="4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</a:t>
                      </a:r>
                      <a:endParaRPr lang="ru-RU" sz="4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</a:t>
                      </a:r>
                      <a:endParaRPr lang="ru-RU" sz="4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5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целое 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количество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частей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значение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части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16013" y="3473450"/>
          <a:ext cx="6769099" cy="1379538"/>
        </p:xfrm>
        <a:graphic>
          <a:graphicData uri="http://schemas.openxmlformats.org/drawingml/2006/table">
            <a:tbl>
              <a:tblPr/>
              <a:tblGrid>
                <a:gridCol w="22561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61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68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целое </a:t>
                      </a:r>
                      <a:endParaRPr lang="ru-RU" sz="16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количество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частей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значение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части</a:t>
                      </a:r>
                    </a:p>
                  </a:txBody>
                  <a:tcPr marL="68584" marR="68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7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книги (кн.)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полки (п.)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кн./п. (книг на полке)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flipH="1">
            <a:off x="5076825" y="4652963"/>
            <a:ext cx="12239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14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Овал 41"/>
          <p:cNvSpPr/>
          <p:nvPr/>
        </p:nvSpPr>
        <p:spPr>
          <a:xfrm>
            <a:off x="4140200" y="3933825"/>
            <a:ext cx="719138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5435600" y="1628775"/>
            <a:ext cx="935038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560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5605" name="Прямоугольник 1"/>
          <p:cNvSpPr>
            <a:spLocks noChangeArrowheads="1"/>
          </p:cNvSpPr>
          <p:nvPr/>
        </p:nvSpPr>
        <p:spPr bwMode="auto">
          <a:xfrm>
            <a:off x="755650" y="1773238"/>
            <a:ext cx="7488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altLang="ru-RU"/>
              <a:t> </a:t>
            </a:r>
            <a:endParaRPr lang="ru-RU" altLang="ru-RU" b="1" i="0"/>
          </a:p>
        </p:txBody>
      </p:sp>
      <p:grpSp>
        <p:nvGrpSpPr>
          <p:cNvPr id="25606" name="Group 43"/>
          <p:cNvGrpSpPr>
            <a:grpSpLocks/>
          </p:cNvGrpSpPr>
          <p:nvPr/>
        </p:nvGrpSpPr>
        <p:grpSpPr bwMode="auto">
          <a:xfrm>
            <a:off x="395288" y="1341438"/>
            <a:ext cx="7899400" cy="3240087"/>
            <a:chOff x="290" y="2249"/>
            <a:chExt cx="4702" cy="1840"/>
          </a:xfrm>
        </p:grpSpPr>
        <p:sp>
          <p:nvSpPr>
            <p:cNvPr id="25627" name="Line 7"/>
            <p:cNvSpPr>
              <a:spLocks noChangeShapeType="1"/>
            </p:cNvSpPr>
            <p:nvPr/>
          </p:nvSpPr>
          <p:spPr bwMode="auto">
            <a:xfrm>
              <a:off x="354" y="3068"/>
              <a:ext cx="463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28" name="Line 8"/>
            <p:cNvSpPr>
              <a:spLocks noChangeShapeType="1"/>
            </p:cNvSpPr>
            <p:nvPr/>
          </p:nvSpPr>
          <p:spPr bwMode="auto">
            <a:xfrm>
              <a:off x="355" y="2919"/>
              <a:ext cx="0" cy="29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29" name="Line 9"/>
            <p:cNvSpPr>
              <a:spLocks noChangeShapeType="1"/>
            </p:cNvSpPr>
            <p:nvPr/>
          </p:nvSpPr>
          <p:spPr bwMode="auto">
            <a:xfrm>
              <a:off x="2774" y="2919"/>
              <a:ext cx="0" cy="2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Line 10"/>
            <p:cNvSpPr>
              <a:spLocks noChangeShapeType="1"/>
            </p:cNvSpPr>
            <p:nvPr/>
          </p:nvSpPr>
          <p:spPr bwMode="auto">
            <a:xfrm>
              <a:off x="3782" y="2919"/>
              <a:ext cx="0" cy="2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Line 11"/>
            <p:cNvSpPr>
              <a:spLocks noChangeShapeType="1"/>
            </p:cNvSpPr>
            <p:nvPr/>
          </p:nvSpPr>
          <p:spPr bwMode="auto">
            <a:xfrm>
              <a:off x="860" y="2919"/>
              <a:ext cx="0" cy="2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Line 12"/>
            <p:cNvSpPr>
              <a:spLocks noChangeShapeType="1"/>
            </p:cNvSpPr>
            <p:nvPr/>
          </p:nvSpPr>
          <p:spPr bwMode="auto">
            <a:xfrm>
              <a:off x="1313" y="2919"/>
              <a:ext cx="0" cy="2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3" name="Line 13"/>
            <p:cNvSpPr>
              <a:spLocks noChangeShapeType="1"/>
            </p:cNvSpPr>
            <p:nvPr/>
          </p:nvSpPr>
          <p:spPr bwMode="auto">
            <a:xfrm>
              <a:off x="1816" y="2919"/>
              <a:ext cx="0" cy="2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4" name="Line 14"/>
            <p:cNvSpPr>
              <a:spLocks noChangeShapeType="1"/>
            </p:cNvSpPr>
            <p:nvPr/>
          </p:nvSpPr>
          <p:spPr bwMode="auto">
            <a:xfrm>
              <a:off x="4992" y="2919"/>
              <a:ext cx="0" cy="29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635" name="Group 15"/>
            <p:cNvGrpSpPr>
              <a:grpSpLocks/>
            </p:cNvGrpSpPr>
            <p:nvPr/>
          </p:nvGrpSpPr>
          <p:grpSpPr bwMode="auto">
            <a:xfrm>
              <a:off x="1715" y="2249"/>
              <a:ext cx="383" cy="589"/>
              <a:chOff x="2245" y="1753"/>
              <a:chExt cx="884" cy="1177"/>
            </a:xfrm>
          </p:grpSpPr>
          <p:sp>
            <p:nvSpPr>
              <p:cNvPr id="25644" name="Oval 16"/>
              <p:cNvSpPr>
                <a:spLocks noChangeArrowheads="1"/>
              </p:cNvSpPr>
              <p:nvPr/>
            </p:nvSpPr>
            <p:spPr bwMode="auto">
              <a:xfrm>
                <a:off x="2245" y="2704"/>
                <a:ext cx="408" cy="22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altLang="ru-RU"/>
              </a:p>
            </p:txBody>
          </p:sp>
          <p:sp>
            <p:nvSpPr>
              <p:cNvPr id="25645" name="AutoShape 17"/>
              <p:cNvSpPr>
                <a:spLocks noChangeArrowheads="1"/>
              </p:cNvSpPr>
              <p:nvPr/>
            </p:nvSpPr>
            <p:spPr bwMode="auto">
              <a:xfrm>
                <a:off x="2497" y="2023"/>
                <a:ext cx="68" cy="764"/>
              </a:xfrm>
              <a:prstGeom prst="plus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altLang="ru-RU"/>
              </a:p>
            </p:txBody>
          </p:sp>
          <p:sp>
            <p:nvSpPr>
              <p:cNvPr id="25646" name="AutoShape 18"/>
              <p:cNvSpPr>
                <a:spLocks noChangeArrowheads="1"/>
              </p:cNvSpPr>
              <p:nvPr/>
            </p:nvSpPr>
            <p:spPr bwMode="auto">
              <a:xfrm rot="5400000">
                <a:off x="2528" y="1719"/>
                <a:ext cx="567" cy="635"/>
              </a:xfrm>
              <a:prstGeom prst="triangle">
                <a:avLst>
                  <a:gd name="adj" fmla="val 50000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altLang="ru-RU"/>
              </a:p>
            </p:txBody>
          </p:sp>
        </p:grpSp>
        <p:sp>
          <p:nvSpPr>
            <p:cNvPr id="25636" name="Line 19"/>
            <p:cNvSpPr>
              <a:spLocks noChangeShapeType="1"/>
            </p:cNvSpPr>
            <p:nvPr/>
          </p:nvSpPr>
          <p:spPr bwMode="auto">
            <a:xfrm>
              <a:off x="290" y="2453"/>
              <a:ext cx="557" cy="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7" name="Line 20"/>
            <p:cNvSpPr>
              <a:spLocks noChangeShapeType="1"/>
            </p:cNvSpPr>
            <p:nvPr/>
          </p:nvSpPr>
          <p:spPr bwMode="auto">
            <a:xfrm flipH="1">
              <a:off x="4533" y="2535"/>
              <a:ext cx="429" cy="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8" name="Line 23"/>
            <p:cNvSpPr>
              <a:spLocks noChangeShapeType="1"/>
            </p:cNvSpPr>
            <p:nvPr/>
          </p:nvSpPr>
          <p:spPr bwMode="auto">
            <a:xfrm>
              <a:off x="355" y="3216"/>
              <a:ext cx="0" cy="6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39" name="Line 24"/>
            <p:cNvSpPr>
              <a:spLocks noChangeShapeType="1"/>
            </p:cNvSpPr>
            <p:nvPr/>
          </p:nvSpPr>
          <p:spPr bwMode="auto">
            <a:xfrm>
              <a:off x="4992" y="3216"/>
              <a:ext cx="0" cy="6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640" name="Group 32"/>
            <p:cNvGrpSpPr>
              <a:grpSpLocks/>
            </p:cNvGrpSpPr>
            <p:nvPr/>
          </p:nvGrpSpPr>
          <p:grpSpPr bwMode="auto">
            <a:xfrm>
              <a:off x="376" y="3639"/>
              <a:ext cx="4598" cy="450"/>
              <a:chOff x="376" y="3639"/>
              <a:chExt cx="4598" cy="450"/>
            </a:xfrm>
          </p:grpSpPr>
          <p:sp>
            <p:nvSpPr>
              <p:cNvPr id="25641" name="Line 25"/>
              <p:cNvSpPr>
                <a:spLocks noChangeShapeType="1"/>
              </p:cNvSpPr>
              <p:nvPr/>
            </p:nvSpPr>
            <p:spPr bwMode="auto">
              <a:xfrm>
                <a:off x="1662" y="3639"/>
                <a:ext cx="33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2" name="Line 26"/>
              <p:cNvSpPr>
                <a:spLocks noChangeShapeType="1"/>
              </p:cNvSpPr>
              <p:nvPr/>
            </p:nvSpPr>
            <p:spPr bwMode="auto">
              <a:xfrm flipH="1">
                <a:off x="376" y="3639"/>
                <a:ext cx="13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3" name="Rectangle 27"/>
              <p:cNvSpPr>
                <a:spLocks noChangeArrowheads="1"/>
              </p:cNvSpPr>
              <p:nvPr/>
            </p:nvSpPr>
            <p:spPr bwMode="auto">
              <a:xfrm>
                <a:off x="2518" y="3663"/>
                <a:ext cx="429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r>
                  <a:rPr lang="ru-RU" altLang="ru-RU" sz="4400" b="1">
                    <a:solidFill>
                      <a:srgbClr val="C00000"/>
                    </a:solidFill>
                  </a:rPr>
                  <a:t>?</a:t>
                </a:r>
                <a:r>
                  <a:rPr lang="ru-RU" altLang="ru-RU" sz="3200" b="1"/>
                  <a:t> </a:t>
                </a:r>
              </a:p>
            </p:txBody>
          </p:sp>
        </p:grpSp>
      </p:grpSp>
      <p:sp>
        <p:nvSpPr>
          <p:cNvPr id="25607" name="Rectangle 22"/>
          <p:cNvSpPr>
            <a:spLocks noChangeArrowheads="1"/>
          </p:cNvSpPr>
          <p:nvPr/>
        </p:nvSpPr>
        <p:spPr bwMode="auto">
          <a:xfrm>
            <a:off x="250825" y="1328738"/>
            <a:ext cx="1081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altLang="ru-RU"/>
              <a:t>40 км/ч </a:t>
            </a:r>
          </a:p>
        </p:txBody>
      </p:sp>
      <p:sp>
        <p:nvSpPr>
          <p:cNvPr id="25608" name="Прямоугольник 33"/>
          <p:cNvSpPr>
            <a:spLocks noChangeArrowheads="1"/>
          </p:cNvSpPr>
          <p:nvPr/>
        </p:nvSpPr>
        <p:spPr bwMode="auto">
          <a:xfrm>
            <a:off x="7308850" y="1412875"/>
            <a:ext cx="1150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/>
              <a:t>60 км/ч </a:t>
            </a:r>
          </a:p>
        </p:txBody>
      </p:sp>
      <p:sp>
        <p:nvSpPr>
          <p:cNvPr id="25609" name="Прямоугольник 34"/>
          <p:cNvSpPr>
            <a:spLocks noChangeArrowheads="1"/>
          </p:cNvSpPr>
          <p:nvPr/>
        </p:nvSpPr>
        <p:spPr bwMode="auto">
          <a:xfrm>
            <a:off x="1476375" y="333375"/>
            <a:ext cx="6696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C00000"/>
                </a:solidFill>
              </a:rPr>
              <a:t>Задачи на движение</a:t>
            </a:r>
            <a:endParaRPr lang="ru-RU" altLang="ru-RU" sz="2800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611188" y="4724400"/>
          <a:ext cx="7777161" cy="1735138"/>
        </p:xfrm>
        <a:graphic>
          <a:graphicData uri="http://schemas.openxmlformats.org/drawingml/2006/table">
            <a:tbl>
              <a:tblPr/>
              <a:tblGrid>
                <a:gridCol w="25920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5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25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64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latin typeface="Arial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4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400" dirty="0" smtClean="0">
                          <a:latin typeface="Arial"/>
                          <a:ea typeface="Calibri"/>
                          <a:cs typeface="Times New Roman"/>
                        </a:rPr>
                        <a:t>(км)</a:t>
                      </a:r>
                      <a:endParaRPr lang="ru-RU" sz="4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smtClean="0">
                          <a:latin typeface="Arial"/>
                          <a:ea typeface="Calibri"/>
                          <a:cs typeface="Times New Roman"/>
                        </a:rPr>
                        <a:t>v</a:t>
                      </a:r>
                      <a:r>
                        <a:rPr lang="ru-RU" sz="4400" baseline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400" smtClean="0">
                          <a:latin typeface="Arial"/>
                          <a:ea typeface="Calibri"/>
                          <a:cs typeface="Times New Roman"/>
                        </a:rPr>
                        <a:t>(км/ч)</a:t>
                      </a:r>
                      <a:endParaRPr lang="ru-RU" sz="4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smtClean="0">
                          <a:latin typeface="Arial"/>
                          <a:ea typeface="Calibri"/>
                          <a:cs typeface="Times New Roman"/>
                        </a:rPr>
                        <a:t>t</a:t>
                      </a:r>
                      <a:r>
                        <a:rPr lang="ru-RU" sz="4400" baseline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400" smtClean="0">
                          <a:latin typeface="Arial"/>
                          <a:ea typeface="Calibri"/>
                          <a:cs typeface="Times New Roman"/>
                        </a:rPr>
                        <a:t>(ч)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05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s=v</a:t>
                      </a:r>
                      <a:r>
                        <a:rPr lang="ru-RU" sz="4400" dirty="0">
                          <a:latin typeface="Arial"/>
                          <a:ea typeface="Calibri"/>
                          <a:cs typeface="Times New Roman"/>
                        </a:rPr>
                        <a:t>·</a:t>
                      </a: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t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v=s</a:t>
                      </a:r>
                      <a:r>
                        <a:rPr lang="be-BY" sz="4400" dirty="0">
                          <a:latin typeface="Arial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t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t=s</a:t>
                      </a:r>
                      <a:r>
                        <a:rPr lang="be-BY" sz="4400" dirty="0">
                          <a:latin typeface="Arial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4400" dirty="0">
                          <a:latin typeface="Arial"/>
                          <a:ea typeface="Calibri"/>
                          <a:cs typeface="Times New Roman"/>
                        </a:rPr>
                        <a:t>v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9" name="Равнобедренный треугольник 38"/>
          <p:cNvSpPr/>
          <p:nvPr/>
        </p:nvSpPr>
        <p:spPr>
          <a:xfrm>
            <a:off x="1476375" y="1628775"/>
            <a:ext cx="935038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5625" name="Прямоугольник 39"/>
          <p:cNvSpPr>
            <a:spLocks noChangeArrowheads="1"/>
          </p:cNvSpPr>
          <p:nvPr/>
        </p:nvSpPr>
        <p:spPr bwMode="auto">
          <a:xfrm>
            <a:off x="1619250" y="191611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C00000"/>
                </a:solidFill>
              </a:rPr>
              <a:t>?</a:t>
            </a:r>
            <a:endParaRPr lang="ru-RU" altLang="ru-RU"/>
          </a:p>
        </p:txBody>
      </p:sp>
      <p:sp>
        <p:nvSpPr>
          <p:cNvPr id="25626" name="Прямоугольник 40"/>
          <p:cNvSpPr>
            <a:spLocks noChangeArrowheads="1"/>
          </p:cNvSpPr>
          <p:nvPr/>
        </p:nvSpPr>
        <p:spPr bwMode="auto">
          <a:xfrm>
            <a:off x="5651500" y="1844675"/>
            <a:ext cx="504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C00000"/>
                </a:solidFill>
              </a:rPr>
              <a:t>?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7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346B190-5701-4C87-A914-3FC6D1778504}" type="slidenum">
              <a:rPr lang="ru-RU" altLang="ru-RU">
                <a:solidFill>
                  <a:srgbClr val="FFFFFF"/>
                </a:solidFill>
              </a:rPr>
              <a:pPr eaLnBrk="1" hangingPunct="1"/>
              <a:t>13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107950" y="260350"/>
            <a:ext cx="8856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9A3D01"/>
                </a:solidFill>
                <a:ea typeface="Arial Unicode MS" pitchFamily="34" charset="-128"/>
                <a:cs typeface="Arial" panose="020B0604020202020204" pitchFamily="34" charset="0"/>
              </a:rPr>
              <a:t>Графические модели</a:t>
            </a:r>
          </a:p>
          <a:p>
            <a:pPr eaLnBrk="1" hangingPunct="1"/>
            <a:r>
              <a:rPr lang="ru-RU" altLang="ru-RU" sz="1400" dirty="0">
                <a:ea typeface="Arial Unicode MS" pitchFamily="34" charset="-128"/>
                <a:cs typeface="Arial" panose="020B0604020202020204" pitchFamily="34" charset="0"/>
              </a:rPr>
              <a:t>Задача: «У Даши  3 яблока, а у  Паши на 4 яблока  больше. Сколько яблок у Паши?</a:t>
            </a:r>
          </a:p>
          <a:p>
            <a:pPr eaLnBrk="1" hangingPunct="1"/>
            <a:endParaRPr lang="ru-RU" altLang="ru-RU" dirty="0">
              <a:ea typeface="Arial Unicode MS" pitchFamily="34" charset="-128"/>
              <a:cs typeface="Arial" panose="020B0604020202020204" pitchFamily="34" charset="0"/>
            </a:endParaRP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971550" y="1400175"/>
            <a:ext cx="1373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РИСУНОК </a:t>
            </a:r>
            <a:endParaRPr lang="ru-RU" altLang="ru-RU"/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658813" y="1989138"/>
            <a:ext cx="666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  Д.  </a:t>
            </a:r>
          </a:p>
          <a:p>
            <a:pPr eaLnBrk="1" hangingPunct="1"/>
            <a:r>
              <a:rPr lang="ru-RU" altLang="ru-RU"/>
              <a:t>П.</a:t>
            </a:r>
          </a:p>
        </p:txBody>
      </p:sp>
      <p:sp>
        <p:nvSpPr>
          <p:cNvPr id="17414" name="Прямоугольник 16"/>
          <p:cNvSpPr>
            <a:spLocks noChangeArrowheads="1"/>
          </p:cNvSpPr>
          <p:nvPr/>
        </p:nvSpPr>
        <p:spPr bwMode="auto">
          <a:xfrm>
            <a:off x="4448175" y="3244850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 </a:t>
            </a:r>
          </a:p>
        </p:txBody>
      </p:sp>
      <p:sp>
        <p:nvSpPr>
          <p:cNvPr id="18" name="Правая круглая скобка 17"/>
          <p:cNvSpPr/>
          <p:nvPr/>
        </p:nvSpPr>
        <p:spPr>
          <a:xfrm rot="5400000">
            <a:off x="2200275" y="1662113"/>
            <a:ext cx="134938" cy="2227262"/>
          </a:xfrm>
          <a:prstGeom prst="righ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7416" name="Прямоугольник 18"/>
          <p:cNvSpPr>
            <a:spLocks noChangeArrowheads="1"/>
          </p:cNvSpPr>
          <p:nvPr/>
        </p:nvSpPr>
        <p:spPr bwMode="auto">
          <a:xfrm>
            <a:off x="2014538" y="2881313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? </a:t>
            </a:r>
          </a:p>
        </p:txBody>
      </p:sp>
      <p:sp>
        <p:nvSpPr>
          <p:cNvPr id="17417" name="Прямоугольник 19"/>
          <p:cNvSpPr>
            <a:spLocks noChangeArrowheads="1"/>
          </p:cNvSpPr>
          <p:nvPr/>
        </p:nvSpPr>
        <p:spPr bwMode="auto">
          <a:xfrm>
            <a:off x="4687888" y="1400175"/>
            <a:ext cx="2765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УСЛОВНЫЙ РИСУНОК</a:t>
            </a:r>
            <a:endParaRPr lang="ru-RU" altLang="ru-RU"/>
          </a:p>
        </p:txBody>
      </p:sp>
      <p:sp>
        <p:nvSpPr>
          <p:cNvPr id="17418" name="TextBox 20"/>
          <p:cNvSpPr txBox="1">
            <a:spLocks noChangeArrowheads="1"/>
          </p:cNvSpPr>
          <p:nvPr/>
        </p:nvSpPr>
        <p:spPr bwMode="auto">
          <a:xfrm>
            <a:off x="4354513" y="2022475"/>
            <a:ext cx="666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  Д.  </a:t>
            </a:r>
          </a:p>
          <a:p>
            <a:pPr eaLnBrk="1" hangingPunct="1"/>
            <a:r>
              <a:rPr lang="ru-RU" altLang="ru-RU"/>
              <a:t>П.</a:t>
            </a: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4913313" y="2130425"/>
            <a:ext cx="214312" cy="21431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5219700" y="2130425"/>
            <a:ext cx="214313" cy="21431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505450" y="2130425"/>
            <a:ext cx="214313" cy="21431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913313" y="2465388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23" name="Прямоугольник 29"/>
          <p:cNvSpPr>
            <a:spLocks noChangeArrowheads="1"/>
          </p:cNvSpPr>
          <p:nvPr/>
        </p:nvSpPr>
        <p:spPr bwMode="auto">
          <a:xfrm>
            <a:off x="6000750" y="2917825"/>
            <a:ext cx="376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? </a:t>
            </a:r>
          </a:p>
        </p:txBody>
      </p:sp>
      <p:sp>
        <p:nvSpPr>
          <p:cNvPr id="31" name="Правая круглая скобка 30"/>
          <p:cNvSpPr/>
          <p:nvPr/>
        </p:nvSpPr>
        <p:spPr>
          <a:xfrm rot="5400000">
            <a:off x="5910263" y="1662112"/>
            <a:ext cx="134938" cy="2227263"/>
          </a:xfrm>
          <a:prstGeom prst="righ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7425" name="Прямоугольник 31"/>
          <p:cNvSpPr>
            <a:spLocks noChangeArrowheads="1"/>
          </p:cNvSpPr>
          <p:nvPr/>
        </p:nvSpPr>
        <p:spPr bwMode="auto">
          <a:xfrm>
            <a:off x="1046163" y="4076700"/>
            <a:ext cx="122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ЧЕРТЁЖ </a:t>
            </a:r>
            <a:endParaRPr lang="ru-RU" alt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373188" y="4943475"/>
            <a:ext cx="428625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7" name="TextBox 33"/>
          <p:cNvSpPr txBox="1">
            <a:spLocks noChangeArrowheads="1"/>
          </p:cNvSpPr>
          <p:nvPr/>
        </p:nvSpPr>
        <p:spPr bwMode="auto">
          <a:xfrm>
            <a:off x="666750" y="5048250"/>
            <a:ext cx="5397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Д.  </a:t>
            </a:r>
          </a:p>
          <a:p>
            <a:pPr eaLnBrk="1" hangingPunct="1"/>
            <a:r>
              <a:rPr lang="ru-RU" altLang="ru-RU"/>
              <a:t>П.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336675" y="5262563"/>
            <a:ext cx="11128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311275" y="5584825"/>
            <a:ext cx="2714625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0" name="Прямоугольник 36"/>
          <p:cNvSpPr>
            <a:spLocks noChangeArrowheads="1"/>
          </p:cNvSpPr>
          <p:nvPr/>
        </p:nvSpPr>
        <p:spPr bwMode="auto">
          <a:xfrm>
            <a:off x="2295525" y="5778500"/>
            <a:ext cx="376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? </a:t>
            </a:r>
          </a:p>
        </p:txBody>
      </p:sp>
      <p:sp>
        <p:nvSpPr>
          <p:cNvPr id="17431" name="Прямоугольник 37"/>
          <p:cNvSpPr>
            <a:spLocks noChangeArrowheads="1"/>
          </p:cNvSpPr>
          <p:nvPr/>
        </p:nvSpPr>
        <p:spPr bwMode="auto">
          <a:xfrm>
            <a:off x="4824413" y="3962400"/>
            <a:ext cx="3295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СХЕМАТИЧЕСКИЙ ЧЕРТЁЖ</a:t>
            </a:r>
            <a:endParaRPr lang="ru-RU" altLang="ru-RU"/>
          </a:p>
        </p:txBody>
      </p:sp>
      <p:sp>
        <p:nvSpPr>
          <p:cNvPr id="39" name="Дуга 38"/>
          <p:cNvSpPr/>
          <p:nvPr/>
        </p:nvSpPr>
        <p:spPr>
          <a:xfrm>
            <a:off x="6472238" y="4833938"/>
            <a:ext cx="1928812" cy="428625"/>
          </a:xfrm>
          <a:prstGeom prst="arc">
            <a:avLst>
              <a:gd name="adj1" fmla="val 10942050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Дуга 39"/>
          <p:cNvSpPr/>
          <p:nvPr/>
        </p:nvSpPr>
        <p:spPr>
          <a:xfrm>
            <a:off x="4972050" y="4833938"/>
            <a:ext cx="1500188" cy="428625"/>
          </a:xfrm>
          <a:prstGeom prst="arc">
            <a:avLst>
              <a:gd name="adj1" fmla="val 10942050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Дуга 40"/>
          <p:cNvSpPr/>
          <p:nvPr/>
        </p:nvSpPr>
        <p:spPr>
          <a:xfrm rot="10800000">
            <a:off x="5038725" y="4784725"/>
            <a:ext cx="3357563" cy="714375"/>
          </a:xfrm>
          <a:prstGeom prst="arc">
            <a:avLst>
              <a:gd name="adj1" fmla="val 10942050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35" name="TextBox 41"/>
          <p:cNvSpPr txBox="1">
            <a:spLocks noChangeArrowheads="1"/>
          </p:cNvSpPr>
          <p:nvPr/>
        </p:nvSpPr>
        <p:spPr bwMode="auto">
          <a:xfrm>
            <a:off x="4238625" y="4724400"/>
            <a:ext cx="6667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  Д.  </a:t>
            </a:r>
          </a:p>
          <a:p>
            <a:pPr eaLnBrk="1" hangingPunct="1"/>
            <a:r>
              <a:rPr lang="ru-RU" altLang="ru-RU"/>
              <a:t>П.</a:t>
            </a:r>
          </a:p>
        </p:txBody>
      </p:sp>
      <p:sp>
        <p:nvSpPr>
          <p:cNvPr id="17436" name="Прямоугольник 42"/>
          <p:cNvSpPr>
            <a:spLocks noChangeArrowheads="1"/>
          </p:cNvSpPr>
          <p:nvPr/>
        </p:nvSpPr>
        <p:spPr bwMode="auto">
          <a:xfrm>
            <a:off x="6886575" y="4356100"/>
            <a:ext cx="72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4яб. </a:t>
            </a:r>
            <a:endParaRPr lang="ru-RU" altLang="ru-RU"/>
          </a:p>
        </p:txBody>
      </p:sp>
      <p:sp>
        <p:nvSpPr>
          <p:cNvPr id="17437" name="Прямоугольник 43"/>
          <p:cNvSpPr>
            <a:spLocks noChangeArrowheads="1"/>
          </p:cNvSpPr>
          <p:nvPr/>
        </p:nvSpPr>
        <p:spPr bwMode="auto">
          <a:xfrm>
            <a:off x="5537200" y="4357688"/>
            <a:ext cx="655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3яб.</a:t>
            </a:r>
          </a:p>
        </p:txBody>
      </p:sp>
      <p:sp>
        <p:nvSpPr>
          <p:cNvPr id="17438" name="Прямоугольник 44"/>
          <p:cNvSpPr>
            <a:spLocks noChangeArrowheads="1"/>
          </p:cNvSpPr>
          <p:nvPr/>
        </p:nvSpPr>
        <p:spPr bwMode="auto">
          <a:xfrm>
            <a:off x="6780213" y="577373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? 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219700" y="2455863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516563" y="2459038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5799138" y="2463800"/>
            <a:ext cx="203200" cy="252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088063" y="2455863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615113" y="2465388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350000" y="2465388"/>
            <a:ext cx="203200" cy="252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45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3" y="19446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6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19446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7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19446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8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2260600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9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2260600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0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8" y="22875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1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2279650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2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63" y="2260600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3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22748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4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2748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123238" y="5670550"/>
            <a:ext cx="555625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pic>
        <p:nvPicPr>
          <p:cNvPr id="17456" name="Рисунок 2" descr="j02082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4446588"/>
            <a:ext cx="2762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2449513" y="5494338"/>
            <a:ext cx="0" cy="2174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1335088" y="5494338"/>
            <a:ext cx="1587" cy="2174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4024313" y="5476875"/>
            <a:ext cx="1587" cy="2174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2455863" y="5154613"/>
            <a:ext cx="0" cy="2174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1322388" y="5159375"/>
            <a:ext cx="0" cy="2174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6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412875"/>
            <a:ext cx="8186738" cy="1728788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None/>
              <a:defRPr/>
            </a:pPr>
            <a:r>
              <a:rPr lang="ru-RU" i="1" dirty="0" smtClean="0">
                <a:latin typeface="+mj-lt"/>
              </a:rPr>
              <a:t>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Задача: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«На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двух полках одинаковое количество книг. С первой полки переложили на вторую 4 книги. На сколько книг стало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больше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на второй полке, чем на первой?»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500063" y="3643313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0850" algn="just"/>
            <a:endParaRPr lang="ru-RU" altLang="ru-RU" sz="3200" i="0">
              <a:cs typeface="Arial" charset="0"/>
            </a:endParaRPr>
          </a:p>
        </p:txBody>
      </p:sp>
      <p:pic>
        <p:nvPicPr>
          <p:cNvPr id="29699" name="Рисунок 18" descr="рис 17.png"/>
          <p:cNvPicPr>
            <a:picLocks noChangeAspect="1" noChangeArrowheads="1"/>
          </p:cNvPicPr>
          <p:nvPr/>
        </p:nvPicPr>
        <p:blipFill>
          <a:blip r:embed="rId2" cstate="print"/>
          <a:srcRect t="-250" r="64272" b="89000"/>
          <a:stretch>
            <a:fillRect/>
          </a:stretch>
        </p:blipFill>
        <p:spPr bwMode="auto">
          <a:xfrm>
            <a:off x="748711" y="3618244"/>
            <a:ext cx="7429552" cy="21431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27088" y="274638"/>
            <a:ext cx="7273925" cy="8509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eaLnBrk="0" hangingPunct="0">
              <a:defRPr/>
            </a:pPr>
            <a:r>
              <a:rPr lang="ru-RU" sz="36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     нестандартные </a:t>
            </a:r>
            <a:r>
              <a:rPr lang="ru-RU" sz="3600" b="1" cap="small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задачи</a:t>
            </a:r>
            <a:endParaRPr lang="ru-RU" sz="3600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3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6"/>
            <a:ext cx="7740784" cy="222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395177" y="3180670"/>
            <a:ext cx="3168352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06820" y="3083508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553960" y="3072658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85608" y="3717032"/>
            <a:ext cx="3906472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96560" y="3593237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53960" y="3593237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291795" y="3593237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385323" y="4221088"/>
            <a:ext cx="5058885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390854" y="4113076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553960" y="4113076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91795" y="4113076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444208" y="4113076"/>
            <a:ext cx="0" cy="216024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79807" y="2674640"/>
            <a:ext cx="999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? кн.</a:t>
            </a:r>
            <a:endParaRPr lang="ru-RU" sz="24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44008" y="3136305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3 кн.</a:t>
            </a:r>
            <a:endParaRPr lang="ru-RU" sz="24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4563529" y="375942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3 кн.</a:t>
            </a:r>
            <a:endParaRPr lang="ru-RU" sz="24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396645" y="3724188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6 кн.</a:t>
            </a:r>
            <a:endParaRPr lang="ru-RU" sz="2400" i="1" dirty="0"/>
          </a:p>
        </p:txBody>
      </p:sp>
      <p:sp>
        <p:nvSpPr>
          <p:cNvPr id="25" name="Правая фигурная скобка 24"/>
          <p:cNvSpPr/>
          <p:nvPr/>
        </p:nvSpPr>
        <p:spPr>
          <a:xfrm>
            <a:off x="7002032" y="2979676"/>
            <a:ext cx="216024" cy="1245592"/>
          </a:xfrm>
          <a:prstGeom prst="rightBrac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452320" y="337851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48 кн.</a:t>
            </a:r>
            <a:endParaRPr lang="ru-RU" sz="2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755576" y="479715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1) 3 + 3 + 6 = 12 (книг)</a:t>
            </a:r>
            <a:endParaRPr lang="ru-RU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755576" y="522920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2</a:t>
            </a:r>
            <a:r>
              <a:rPr lang="ru-RU" i="1" dirty="0" smtClean="0"/>
              <a:t>) 48 – 12 = 36 (книг)</a:t>
            </a:r>
            <a:endParaRPr lang="ru-RU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755576" y="57332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3) 36 : 3 = 12 (книг)</a:t>
            </a:r>
            <a:endParaRPr lang="ru-RU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3236404" y="4797152"/>
            <a:ext cx="565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- на столько больше книг на 2 и 3 полках</a:t>
            </a:r>
            <a:endParaRPr lang="ru-RU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36404" y="5229200"/>
            <a:ext cx="565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- столько на трёх полках, если убрать разницу</a:t>
            </a:r>
            <a:endParaRPr lang="ru-RU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3271630" y="5714769"/>
            <a:ext cx="565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- столько на первой полке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22835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3" grpId="0"/>
      <p:bldP spid="26" grpId="0"/>
      <p:bldP spid="25" grpId="0" animBg="1"/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91992"/>
              </p:ext>
            </p:extLst>
          </p:nvPr>
        </p:nvGraphicFramePr>
        <p:xfrm>
          <a:off x="1115616" y="2636912"/>
          <a:ext cx="7344815" cy="2523327"/>
        </p:xfrm>
        <a:graphic>
          <a:graphicData uri="http://schemas.openxmlformats.org/drawingml/2006/table">
            <a:tbl>
              <a:tblPr/>
              <a:tblGrid>
                <a:gridCol w="1022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3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72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72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722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842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223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223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1857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36508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участников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«5»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«4»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«3»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«2»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Уровень усвоения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Качество знаний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Средний балл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5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Ноябрь 2022г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24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96%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63%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55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Январь 2023г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61%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66850" y="3141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4445" y="987789"/>
            <a:ext cx="6429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Результаты контрольных работ по математике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22887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342979"/>
              </p:ext>
            </p:extLst>
          </p:nvPr>
        </p:nvGraphicFramePr>
        <p:xfrm>
          <a:off x="539552" y="1052736"/>
          <a:ext cx="7573888" cy="566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0140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449178"/>
              </p:ext>
            </p:extLst>
          </p:nvPr>
        </p:nvGraphicFramePr>
        <p:xfrm>
          <a:off x="539552" y="1484784"/>
          <a:ext cx="7573888" cy="566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5804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H="1" flipV="1">
            <a:off x="539552" y="32772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Значение математики в современном мире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6360" y="1268760"/>
            <a:ext cx="51125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Форсированное развитие математического образования и науки обеспечивает прорыв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информационных технологиях;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моделировании;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машиностроении;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энергетике;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экономике; </a:t>
            </a:r>
            <a:endParaRPr lang="ru-RU" sz="2400" dirty="0" smtClean="0"/>
          </a:p>
          <a:p>
            <a:r>
              <a:rPr lang="ru-RU" sz="2400" dirty="0" smtClean="0"/>
              <a:t>• </a:t>
            </a:r>
            <a:r>
              <a:rPr lang="ru-RU" sz="2400" dirty="0"/>
              <a:t>в биомедицине.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Достижения </a:t>
            </a:r>
            <a:r>
              <a:rPr lang="ru-RU" sz="2400" dirty="0"/>
              <a:t>в данных областях способствуют повышению престижа России в мире. </a:t>
            </a:r>
          </a:p>
        </p:txBody>
      </p:sp>
    </p:spTree>
    <p:extLst>
      <p:ext uri="{BB962C8B-B14F-4D97-AF65-F5344CB8AC3E}">
        <p14:creationId xmlns:p14="http://schemas.microsoft.com/office/powerpoint/2010/main" val="162815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ФГОС НОО о формировании математической грамотности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101189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IV. Требования к результатам освоения программы начального общего образования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2348880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43.4. Предметные результаты по учебному предмету "Математика" предметной области "Математика и информатика" должны обеспечивать: </a:t>
            </a:r>
            <a:endParaRPr lang="ru-RU" sz="2000" dirty="0" smtClean="0"/>
          </a:p>
          <a:p>
            <a:r>
              <a:rPr lang="ru-RU" sz="2000" dirty="0" smtClean="0"/>
              <a:t>… </a:t>
            </a:r>
          </a:p>
          <a:p>
            <a:r>
              <a:rPr lang="ru-RU" sz="2000" dirty="0" smtClean="0"/>
              <a:t>7</a:t>
            </a:r>
            <a:r>
              <a:rPr lang="ru-RU" sz="2000" dirty="0"/>
              <a:t>) использование начальных математических знаний при решении учебных и практических задач и в повседневных ситуациях для описания и объяснения окружающих предметов, процессов и явлений, оценки их количественных и пространственных отношений, в том числе в сфере личных и семейных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814046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Международное исследование TIMMS по математической грамотности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532621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Результаты учащихся 4 класса по математике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254414"/>
              </p:ext>
            </p:extLst>
          </p:nvPr>
        </p:nvGraphicFramePr>
        <p:xfrm>
          <a:off x="1331640" y="2060848"/>
          <a:ext cx="6192688" cy="33324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56487"/>
                <a:gridCol w="3320717"/>
                <a:gridCol w="16154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Сингапур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625</a:t>
                      </a:r>
                      <a:endParaRPr lang="ru-RU" dirty="0"/>
                    </a:p>
                  </a:txBody>
                  <a:tcPr/>
                </a:tc>
              </a:tr>
              <a:tr h="3384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Гонконг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Корея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Тайвань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Япония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Российская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Федерация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Северная Ирландия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2" y="573325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2019 году в международном исследовании участвовали 58 стран.</a:t>
            </a:r>
          </a:p>
        </p:txBody>
      </p:sp>
    </p:spTree>
    <p:extLst>
      <p:ext uri="{BB962C8B-B14F-4D97-AF65-F5344CB8AC3E}">
        <p14:creationId xmlns:p14="http://schemas.microsoft.com/office/powerpoint/2010/main" val="29861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1885437"/>
              </p:ext>
            </p:extLst>
          </p:nvPr>
        </p:nvGraphicFramePr>
        <p:xfrm>
          <a:off x="1043608" y="1484784"/>
          <a:ext cx="7069832" cy="566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6532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D10743-3CDF-4AA6-8E2D-87A5AF9275C4}" type="slidenum">
              <a:rPr lang="ru-RU" smtClean="0">
                <a:solidFill>
                  <a:srgbClr val="FFFFFF"/>
                </a:solidFill>
              </a:rPr>
              <a:pPr eaLnBrk="1" hangingPunct="1"/>
              <a:t>6</a:t>
            </a:fld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764704"/>
            <a:ext cx="813690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>
              <a:defRPr/>
            </a:pPr>
            <a:endParaRPr lang="ru-RU" sz="2400" b="1" dirty="0" smtClean="0">
              <a:solidFill>
                <a:srgbClr val="800000"/>
              </a:solidFill>
              <a:cs typeface="Arial" charset="0"/>
            </a:endParaRPr>
          </a:p>
          <a:p>
            <a:pPr marL="45720">
              <a:defRPr/>
            </a:pPr>
            <a:r>
              <a:rPr lang="ru-RU" sz="3600" b="1" dirty="0" smtClean="0">
                <a:solidFill>
                  <a:srgbClr val="800000"/>
                </a:solidFill>
                <a:cs typeface="Arial" charset="0"/>
              </a:rPr>
              <a:t>Проблема:</a:t>
            </a:r>
            <a:endParaRPr lang="ru-RU" sz="3600" b="1" dirty="0">
              <a:solidFill>
                <a:srgbClr val="800000"/>
              </a:solidFill>
              <a:cs typeface="Arial" charset="0"/>
            </a:endParaRPr>
          </a:p>
          <a:p>
            <a:pPr marL="45720" algn="l">
              <a:defRPr/>
            </a:pPr>
            <a:endParaRPr lang="ru-RU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000" dirty="0" smtClean="0"/>
              <a:t>большой </a:t>
            </a:r>
            <a:r>
              <a:rPr lang="ru-RU" sz="4000" dirty="0"/>
              <a:t>процент детей не умеют решать задачи, не воспринимают условия, правила решения, порядок действий, смысла и содержание задач.</a:t>
            </a:r>
          </a:p>
        </p:txBody>
      </p:sp>
    </p:spTree>
    <p:extLst>
      <p:ext uri="{BB962C8B-B14F-4D97-AF65-F5344CB8AC3E}">
        <p14:creationId xmlns:p14="http://schemas.microsoft.com/office/powerpoint/2010/main" val="12589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0361" y="2564904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68400" lvl="0" indent="-1168400" fontAlgn="base">
              <a:spcBef>
                <a:spcPct val="20000"/>
              </a:spcBef>
              <a:spcAft>
                <a:spcPct val="0"/>
              </a:spcAft>
              <a:buClr>
                <a:srgbClr val="9EB1DD"/>
              </a:buClr>
              <a:buSzPct val="65000"/>
              <a:tabLst>
                <a:tab pos="1079500" algn="l"/>
              </a:tabLst>
              <a:defRPr/>
            </a:pPr>
            <a:r>
              <a:rPr lang="ru-RU" alt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Цель:  </a:t>
            </a:r>
            <a:r>
              <a:rPr lang="ru-RU" altLang="ru-RU" sz="3200" dirty="0" smtClean="0">
                <a:solidFill>
                  <a:prstClr val="black"/>
                </a:solidFill>
                <a:ea typeface="Cambria" panose="02040503050406030204" pitchFamily="18" charset="0"/>
              </a:rPr>
              <a:t>формирование умений решения задач с помощью моделирования</a:t>
            </a:r>
            <a:endParaRPr lang="ru-RU" altLang="ru-RU" sz="3200" dirty="0">
              <a:solidFill>
                <a:prstClr val="black"/>
              </a:solidFill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1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15" name="WordArt 13"/>
          <p:cNvSpPr>
            <a:spLocks noChangeArrowheads="1" noChangeShapeType="1" noTextEdit="1"/>
          </p:cNvSpPr>
          <p:nvPr/>
        </p:nvSpPr>
        <p:spPr bwMode="auto">
          <a:xfrm>
            <a:off x="3635375" y="1773238"/>
            <a:ext cx="504825" cy="576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3676"/>
              </a:avLst>
            </a:prstTxWarp>
          </a:bodyPr>
          <a:lstStyle/>
          <a:p>
            <a:endParaRPr lang="ru-RU" sz="3600" b="1" kern="10">
              <a:solidFill>
                <a:srgbClr val="BD1337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316" name="WordArt 12"/>
          <p:cNvSpPr>
            <a:spLocks noChangeArrowheads="1" noChangeShapeType="1" noTextEdit="1"/>
          </p:cNvSpPr>
          <p:nvPr/>
        </p:nvSpPr>
        <p:spPr bwMode="auto">
          <a:xfrm>
            <a:off x="2627313" y="4149725"/>
            <a:ext cx="504825" cy="7191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kern="10">
              <a:solidFill>
                <a:srgbClr val="BD1337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317" name="Прямоугольник 19"/>
          <p:cNvSpPr>
            <a:spLocks noChangeArrowheads="1"/>
          </p:cNvSpPr>
          <p:nvPr/>
        </p:nvSpPr>
        <p:spPr bwMode="auto">
          <a:xfrm>
            <a:off x="827088" y="333375"/>
            <a:ext cx="7345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C00000"/>
                </a:solidFill>
                <a:ea typeface="Arial Unicode MS" pitchFamily="34" charset="-128"/>
                <a:cs typeface="Arial" charset="0"/>
              </a:rPr>
              <a:t>Подготовительная работа</a:t>
            </a:r>
          </a:p>
        </p:txBody>
      </p:sp>
      <p:sp>
        <p:nvSpPr>
          <p:cNvPr id="26" name="Овал 25"/>
          <p:cNvSpPr/>
          <p:nvPr/>
        </p:nvSpPr>
        <p:spPr>
          <a:xfrm>
            <a:off x="611188" y="1196975"/>
            <a:ext cx="1081087" cy="1008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611188" y="2565400"/>
            <a:ext cx="1368425" cy="9350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320" name="Прямоугольник 28"/>
          <p:cNvSpPr>
            <a:spLocks noChangeArrowheads="1"/>
          </p:cNvSpPr>
          <p:nvPr/>
        </p:nvSpPr>
        <p:spPr bwMode="auto">
          <a:xfrm>
            <a:off x="2339975" y="1341438"/>
            <a:ext cx="28082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5400" b="1"/>
              <a:t>- целое</a:t>
            </a:r>
          </a:p>
        </p:txBody>
      </p:sp>
      <p:sp>
        <p:nvSpPr>
          <p:cNvPr id="13321" name="Прямоугольник 29"/>
          <p:cNvSpPr>
            <a:spLocks noChangeArrowheads="1"/>
          </p:cNvSpPr>
          <p:nvPr/>
        </p:nvSpPr>
        <p:spPr bwMode="auto">
          <a:xfrm>
            <a:off x="2492375" y="2781300"/>
            <a:ext cx="28082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5400" b="1"/>
              <a:t>- часть</a:t>
            </a:r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468313" y="3933825"/>
            <a:ext cx="1366837" cy="9350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2987675" y="3933825"/>
            <a:ext cx="1368425" cy="9350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84213" y="5300663"/>
            <a:ext cx="1079500" cy="1008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435600" y="3860800"/>
            <a:ext cx="1081088" cy="1008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3132138" y="5157788"/>
            <a:ext cx="1368425" cy="9350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5364163" y="5084763"/>
            <a:ext cx="1368425" cy="10810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328" name="Прямоугольник 37"/>
          <p:cNvSpPr>
            <a:spLocks noChangeArrowheads="1"/>
          </p:cNvSpPr>
          <p:nvPr/>
        </p:nvSpPr>
        <p:spPr bwMode="auto">
          <a:xfrm>
            <a:off x="1692275" y="3716338"/>
            <a:ext cx="12239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8800" b="1"/>
              <a:t>+</a:t>
            </a:r>
          </a:p>
        </p:txBody>
      </p:sp>
      <p:sp>
        <p:nvSpPr>
          <p:cNvPr id="13329" name="Прямоугольник 38"/>
          <p:cNvSpPr>
            <a:spLocks noChangeArrowheads="1"/>
          </p:cNvSpPr>
          <p:nvPr/>
        </p:nvSpPr>
        <p:spPr bwMode="auto">
          <a:xfrm>
            <a:off x="1692275" y="4797425"/>
            <a:ext cx="1295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8800" b="1" i="0"/>
              <a:t>-</a:t>
            </a:r>
          </a:p>
        </p:txBody>
      </p:sp>
      <p:sp>
        <p:nvSpPr>
          <p:cNvPr id="13330" name="Прямоугольник 39"/>
          <p:cNvSpPr>
            <a:spLocks noChangeArrowheads="1"/>
          </p:cNvSpPr>
          <p:nvPr/>
        </p:nvSpPr>
        <p:spPr bwMode="auto">
          <a:xfrm>
            <a:off x="4284663" y="3644900"/>
            <a:ext cx="1295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8800" b="1"/>
              <a:t>=</a:t>
            </a:r>
          </a:p>
        </p:txBody>
      </p:sp>
      <p:sp>
        <p:nvSpPr>
          <p:cNvPr id="13331" name="Прямоугольник 40"/>
          <p:cNvSpPr>
            <a:spLocks noChangeArrowheads="1"/>
          </p:cNvSpPr>
          <p:nvPr/>
        </p:nvSpPr>
        <p:spPr bwMode="auto">
          <a:xfrm>
            <a:off x="4284663" y="4868863"/>
            <a:ext cx="115093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8800" b="1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92570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E2F905-EE64-41D6-BE3B-578F0AB3B16B}" type="slidenum">
              <a:rPr lang="ru-RU" altLang="ru-RU" smtClean="0">
                <a:solidFill>
                  <a:srgbClr val="FFFFFF"/>
                </a:solidFill>
              </a:rPr>
              <a:pPr eaLnBrk="1" hangingPunct="1"/>
              <a:t>9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789040"/>
              </p:ext>
            </p:extLst>
          </p:nvPr>
        </p:nvGraphicFramePr>
        <p:xfrm>
          <a:off x="323850" y="260350"/>
          <a:ext cx="8424864" cy="6696039"/>
        </p:xfrm>
        <a:graphic>
          <a:graphicData uri="http://schemas.openxmlformats.org/drawingml/2006/table">
            <a:tbl>
              <a:tblPr/>
              <a:tblGrid>
                <a:gridCol w="421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1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278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Алгоритм построения схематического чертежа</a:t>
                      </a:r>
                      <a:endParaRPr lang="ru-RU" sz="2400" b="1" i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78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Шаг 1.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Прочитай задачу, перескажи её.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78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2.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Посмотри, есть ли в задаче слова «больше», «меньше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».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2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ЕСТЬ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18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Шаг 3.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Читай по предложениям и постепенно строй чертёж.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Шаг 3.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Определи, в каком случае большее количество, а в каком меньшее, и начерти два отрезка.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18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4.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Сделай обозначения и определи, что в задаче неизвестно: целое или часть.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4.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Отметь на отрезках известное и вопрос задачи.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18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5.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Запиши выражение,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действуя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 правилу.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Шаг 5.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 Определи, что в задаче неизвестно: большая (меньшая) величина или разница между ними.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45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Шаг 6.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Сформулируй ответ на вопрос задачи.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6.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Запиши выражение,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действуя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 правилу.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45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Шаг 7.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Сформулируй ответ на вопрос задачи.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2" marR="6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35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732</Words>
  <Application>Microsoft Office PowerPoint</Application>
  <PresentationFormat>Экран (4:3)</PresentationFormat>
  <Paragraphs>192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64</cp:revision>
  <dcterms:created xsi:type="dcterms:W3CDTF">2023-02-05T05:59:14Z</dcterms:created>
  <dcterms:modified xsi:type="dcterms:W3CDTF">2023-02-13T23:17:16Z</dcterms:modified>
</cp:coreProperties>
</file>