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70" r:id="rId2"/>
    <p:sldId id="274" r:id="rId3"/>
    <p:sldId id="276" r:id="rId4"/>
    <p:sldId id="283" r:id="rId5"/>
    <p:sldId id="260" r:id="rId6"/>
    <p:sldId id="259" r:id="rId7"/>
    <p:sldId id="278" r:id="rId8"/>
    <p:sldId id="277" r:id="rId9"/>
    <p:sldId id="280" r:id="rId10"/>
    <p:sldId id="279" r:id="rId11"/>
    <p:sldId id="282" r:id="rId12"/>
    <p:sldId id="261" r:id="rId13"/>
    <p:sldId id="284" r:id="rId14"/>
    <p:sldId id="271" r:id="rId15"/>
    <p:sldId id="273" r:id="rId1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505" autoAdjust="0"/>
  </p:normalViewPr>
  <p:slideViewPr>
    <p:cSldViewPr snapToGrid="0">
      <p:cViewPr varScale="1">
        <p:scale>
          <a:sx n="67" d="100"/>
          <a:sy n="67" d="100"/>
        </p:scale>
        <p:origin x="-84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227" y="680311"/>
            <a:ext cx="10994760" cy="763525"/>
          </a:xfrm>
          <a:effectLst>
            <a:outerShdw blurRad="50800" dist="25400" dir="2700000" algn="tl" rotWithShape="0">
              <a:srgbClr val="002060">
                <a:alpha val="56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227" y="1443835"/>
            <a:ext cx="85344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750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0729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169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733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20" y="1291130"/>
            <a:ext cx="10994760" cy="610820"/>
          </a:xfrm>
          <a:effectLst>
            <a:outerShdw blurRad="50800" dist="25400" dir="2700000" algn="ctr" rotWithShape="0">
              <a:srgbClr val="002060">
                <a:alpha val="82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620" y="2054656"/>
            <a:ext cx="10994760" cy="412303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3058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474" y="527606"/>
            <a:ext cx="9558533" cy="684885"/>
          </a:xfrm>
          <a:effectLst>
            <a:outerShdw blurRad="50800" dist="25400" dir="2700000" algn="ctr" rotWithShape="0">
              <a:srgbClr val="002060">
                <a:alpha val="60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7474" y="1443835"/>
            <a:ext cx="9558533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225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9948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009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228" y="1369770"/>
            <a:ext cx="10769193" cy="532180"/>
          </a:xfrm>
          <a:effectLst>
            <a:outerShdw blurRad="50800" dist="25400" dir="2700000" algn="ctr" rotWithShape="0">
              <a:srgbClr val="002060">
                <a:alpha val="75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227" y="2054655"/>
            <a:ext cx="5090167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227" y="2818180"/>
            <a:ext cx="5090167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214" y="2054655"/>
            <a:ext cx="5090167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214" y="2818180"/>
            <a:ext cx="5090167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0512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618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9976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956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1178F17-CE02-4551-8154-27896AADAF67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9BDFE7D-3AAC-4C58-AD62-A884AF191B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19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.wav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65125"/>
            <a:ext cx="10240108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92" y="1477108"/>
            <a:ext cx="11668858" cy="50951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                        </a:t>
            </a:r>
            <a:r>
              <a:rPr lang="ru-RU" sz="3300" dirty="0" smtClean="0">
                <a:solidFill>
                  <a:srgbClr val="002060"/>
                </a:solidFill>
              </a:rPr>
              <a:t>Непосредственно образовательная деятельность</a:t>
            </a:r>
          </a:p>
          <a:p>
            <a:pPr marL="0" indent="0" algn="ctr">
              <a:buNone/>
            </a:pPr>
            <a:r>
              <a:rPr lang="ru-RU" sz="71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Кто живёт в реке и в озере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</a:t>
            </a:r>
            <a:r>
              <a:rPr lang="ru-RU" dirty="0" err="1" smtClean="0">
                <a:solidFill>
                  <a:srgbClr val="002060"/>
                </a:solidFill>
              </a:rPr>
              <a:t>Жумаева</a:t>
            </a:r>
            <a:r>
              <a:rPr lang="ru-RU" dirty="0" smtClean="0">
                <a:solidFill>
                  <a:srgbClr val="002060"/>
                </a:solidFill>
              </a:rPr>
              <a:t> Г.Т.</a:t>
            </a:r>
          </a:p>
          <a:p>
            <a:pPr marL="0" indent="0">
              <a:buNone/>
            </a:pPr>
            <a:r>
              <a:rPr lang="ru-RU" smtClean="0">
                <a:solidFill>
                  <a:srgbClr val="002060"/>
                </a:solidFill>
              </a:rPr>
              <a:t>                                                                                    МБОУ </a:t>
            </a: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smtClean="0">
                <a:solidFill>
                  <a:srgbClr val="002060"/>
                </a:solidFill>
              </a:rPr>
              <a:t>Школа развития №24»                                                                   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388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69" y="1376855"/>
            <a:ext cx="10994760" cy="610820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</a:rPr>
              <a:t>карась</a:t>
            </a:r>
            <a:endParaRPr lang="uk-UA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7" descr="карась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0288" y="2343150"/>
            <a:ext cx="7758112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0" y="1"/>
            <a:ext cx="1219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8000" b="1">
                <a:solidFill>
                  <a:srgbClr val="FF0000"/>
                </a:solidFill>
              </a:rPr>
              <a:t>сом</a:t>
            </a:r>
          </a:p>
        </p:txBody>
      </p:sp>
      <p:pic>
        <p:nvPicPr>
          <p:cNvPr id="5123" name="Picture 7" descr="Картинка 54 из 728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1" y="1314450"/>
            <a:ext cx="11165417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2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537951" y="6367463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190500"/>
            <a:ext cx="10455519" cy="1933721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-Какие птицы гнездятся по берегам рек и озёр?</a:t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Красные лапки , </a:t>
            </a:r>
            <a:br>
              <a:rPr lang="ru-RU" sz="3100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щиплют за пятки.(Гуси</a:t>
            </a: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)</a:t>
            </a:r>
            <a:endParaRPr lang="ru-RU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8246" y="2293034"/>
            <a:ext cx="3620085" cy="2208628"/>
          </a:xfrm>
          <a:prstGeom prst="rect">
            <a:avLst/>
          </a:prstGeom>
        </p:spPr>
      </p:pic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7322" y="762199"/>
            <a:ext cx="3491967" cy="306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046806" y="1968921"/>
            <a:ext cx="3901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Пестрая </a:t>
            </a:r>
            <a:r>
              <a:rPr lang="ru-RU" sz="2400" dirty="0" err="1"/>
              <a:t>крякушка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ловит лягушек. (Утка)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1134" y="3902642"/>
            <a:ext cx="3799544" cy="26858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7322" y="4262510"/>
            <a:ext cx="3653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Улетали с севера на юг</a:t>
            </a:r>
            <a:br>
              <a:rPr lang="ru-RU" sz="2400" dirty="0"/>
            </a:br>
            <a:r>
              <a:rPr lang="ru-RU" sz="2400" dirty="0"/>
              <a:t>И теряли белый, </a:t>
            </a:r>
            <a:endParaRPr lang="ru-RU" sz="2400" dirty="0" smtClean="0"/>
          </a:p>
          <a:p>
            <a:r>
              <a:rPr lang="ru-RU" sz="2400" dirty="0" smtClean="0"/>
              <a:t>белый </a:t>
            </a:r>
            <a:r>
              <a:rPr lang="ru-RU" sz="2400" dirty="0"/>
              <a:t>пух. (Лебеди)</a:t>
            </a:r>
          </a:p>
        </p:txBody>
      </p:sp>
      <p:pic>
        <p:nvPicPr>
          <p:cNvPr id="8" name="Содержимое 3" descr="C:\Users\м.видео\Desktop\14185_e5c61b04cf84a22a5197a32a3554327d.jpg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671512"/>
            <a:ext cx="3457576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4946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32688"/>
            <a:ext cx="11458575" cy="60395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244" y="338509"/>
            <a:ext cx="11098556" cy="1917803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                Рогоз                                                                                                          Камыш                                                  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Тростник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18" y="1012389"/>
            <a:ext cx="3621974" cy="4467102"/>
          </a:xfr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878" y="2930192"/>
            <a:ext cx="5237077" cy="392780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247" y="1012389"/>
            <a:ext cx="4301753" cy="34643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76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Запомни!!!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 нарушайте природного равновесия в водоёмах!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ловите раков и моллюсков!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Берегите лягушек и их головастиков!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Никогда не рвите кувшинки и кубышки!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ловите стрекоз!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разоряйте гнезда птиц!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875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455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Цели: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-Закрепить знания о пресноводных обитателях рек и озер.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-Развивать умение классифицировать рыб, водоплавающих птиц, гнездящихся на берегах рек и озёр.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-Совершенствовать устную речь.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-активизировать словарный запас детей</a:t>
            </a:r>
            <a:r>
              <a:rPr lang="ru-RU" sz="2800" dirty="0" smtClean="0"/>
              <a:t>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5695"/>
            <a:ext cx="10515600" cy="41919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Задачи: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Социально-коммуникативное развитие: формирование основ безопасного поведения в быту, социуме, природе.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Познавательное развитие: формирование первичных представлений о свойствах и отношениях объектов окружающего мира.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Речевое развитие: развитие связной, грамматически правильной монологической речи.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Художественно-эстетическое развитие: становление эстетического отношения к окружающему миру.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10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" y="242888"/>
            <a:ext cx="4998306" cy="51863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75" y="294526"/>
            <a:ext cx="6905625" cy="51792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93256" y="410876"/>
            <a:ext cx="1006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Река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8773" y="703263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Озеро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31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C:\Users\м.видео\Desktop\1327_bigpic_original-1r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5035" y="2211388"/>
            <a:ext cx="6184107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.видео\Desktop\река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775096"/>
            <a:ext cx="5172075" cy="387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tx1"/>
                </a:solidFill>
              </a:rPr>
              <a:t>-Какие же рыбы живут в реке и озере?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-Это рыбы все пресноводные.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26" y="2666200"/>
            <a:ext cx="2737027" cy="181713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305" y="457200"/>
            <a:ext cx="2865877" cy="13657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909" y="3332528"/>
            <a:ext cx="2454673" cy="16354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428" y="4927513"/>
            <a:ext cx="3722211" cy="17189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6066" y="3629286"/>
            <a:ext cx="917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Сом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41316" y="4131236"/>
            <a:ext cx="2445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Красноперка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8348" y="6061723"/>
            <a:ext cx="1005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Лещ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9832" y="1356851"/>
            <a:ext cx="2205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Окунь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8015" y="2896511"/>
            <a:ext cx="1594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Уклейка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099" y="4421605"/>
            <a:ext cx="2925007" cy="195000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047996" y="5780869"/>
            <a:ext cx="1382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Карась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0" y="4630236"/>
            <a:ext cx="2912229" cy="193674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flipH="1">
            <a:off x="316066" y="4594542"/>
            <a:ext cx="1296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Сазан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9933" y="1063385"/>
            <a:ext cx="3278336" cy="229483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719420" y="1057420"/>
            <a:ext cx="1606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Пескарь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98" y="0"/>
            <a:ext cx="2923037" cy="197205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95295" y="1412014"/>
            <a:ext cx="1032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Карп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351" y="4421605"/>
            <a:ext cx="2925007" cy="195000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200396" y="5933269"/>
            <a:ext cx="1382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Карась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flipH="1" flipV="1">
            <a:off x="5764403" y="2227006"/>
            <a:ext cx="14328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" name="Picture 2" descr="Файл:Trüsche Walchense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35328" y="825909"/>
            <a:ext cx="2452629" cy="239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7020232" y="2462981"/>
            <a:ext cx="14600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налим</a:t>
            </a:r>
            <a:endParaRPr lang="ru-RU" dirty="0"/>
          </a:p>
        </p:txBody>
      </p:sp>
      <p:pic>
        <p:nvPicPr>
          <p:cNvPr id="32" name="Рисунок 31" descr="C:\Users\м.видео\Desktop\14185_5c892ffc28e190da9c6abdceb6a06301.jpg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99810" y="2256504"/>
            <a:ext cx="2725803" cy="21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>
          <a:xfrm>
            <a:off x="4116221" y="3726548"/>
            <a:ext cx="1056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щука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800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362" y="0"/>
            <a:ext cx="11742126" cy="6858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-Кто ещё живёт в реке и в озере?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По дну реки гулять идёт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И ножницы с собой несёт.(Рак)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У лошадки-жеребёнок,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А у свинки-поросёнок,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У собаки-щенок,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А у рыбки-…(Малёк)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Пузырёк </a:t>
            </a:r>
            <a:r>
              <a:rPr lang="ru-RU" sz="2200" dirty="0">
                <a:solidFill>
                  <a:schemeClr val="tx1"/>
                </a:solidFill>
              </a:rPr>
              <a:t>в воде резвился,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В лягушонка превратился. (Головастик)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Сидит Арина,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Не говорит-терпима,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А речь начнёт-досада возьмёт.(Лягушка)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963" y="3706924"/>
            <a:ext cx="3657917" cy="27434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4350"/>
            <a:ext cx="3314700" cy="2486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55829"/>
            <a:ext cx="3240602" cy="2430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935" y="806903"/>
            <a:ext cx="3501075" cy="25788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88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895" y="405305"/>
            <a:ext cx="1099476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Какие рыбы мирные?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0" y="1177133"/>
            <a:ext cx="5238750" cy="24193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71900" y="2871787"/>
            <a:ext cx="14716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Лещ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1264" y="4114800"/>
            <a:ext cx="3482575" cy="24717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426" y="1157288"/>
            <a:ext cx="4793420" cy="24003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458200" y="2886076"/>
            <a:ext cx="25431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Красноперка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860" y="4143375"/>
            <a:ext cx="3743778" cy="248075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00126" y="5634461"/>
            <a:ext cx="1457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white"/>
                </a:solidFill>
              </a:rPr>
              <a:t>С</a:t>
            </a:r>
            <a:r>
              <a:rPr lang="ru-RU" dirty="0" smtClean="0">
                <a:solidFill>
                  <a:prstClr val="white"/>
                </a:solidFill>
              </a:rPr>
              <a:t>азан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04945" y="5475711"/>
            <a:ext cx="13821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Карась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748" y="4071938"/>
            <a:ext cx="3779590" cy="242887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8858250" y="5475711"/>
            <a:ext cx="19002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Карп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070" y="276717"/>
            <a:ext cx="10994760" cy="6108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Какие рыбы -хищники?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14564" y="936490"/>
            <a:ext cx="3037064" cy="212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14699" y="2307939"/>
            <a:ext cx="18573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Сом</a:t>
            </a:r>
            <a:endParaRPr lang="ru-RU" b="1" dirty="0"/>
          </a:p>
        </p:txBody>
      </p:sp>
      <p:pic>
        <p:nvPicPr>
          <p:cNvPr id="10" name="Содержимое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577" y="985838"/>
            <a:ext cx="3337107" cy="201453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543924" y="2057400"/>
            <a:ext cx="15859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Окунь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2" name="Picture 7" descr="щу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3400425"/>
            <a:ext cx="4343400" cy="297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7958138" y="5772150"/>
            <a:ext cx="1200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щука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5645" y="3455865"/>
            <a:ext cx="4559268" cy="288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365667" y="5400675"/>
            <a:ext cx="1634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Ерш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Файл:Trüsche Walchense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20928" y="3471863"/>
            <a:ext cx="2452629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5786438" y="5794088"/>
            <a:ext cx="1585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err="1" smtClean="0">
                <a:solidFill>
                  <a:schemeClr val="bg1"/>
                </a:solidFill>
              </a:rPr>
              <a:t>налим</a:t>
            </a:r>
            <a:endParaRPr lang="uk-U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0" y="1"/>
            <a:ext cx="1219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8000" b="1">
                <a:solidFill>
                  <a:srgbClr val="FF0000"/>
                </a:solidFill>
              </a:rPr>
              <a:t>щука</a:t>
            </a:r>
          </a:p>
        </p:txBody>
      </p:sp>
      <p:pic>
        <p:nvPicPr>
          <p:cNvPr id="6147" name="Picture 7" descr="щу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1" y="1928813"/>
            <a:ext cx="11233151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4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537951" y="6367463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1" id="{3B4E4913-C6CA-4DAD-8BAE-AB6818983889}" vid="{3C087C21-AF68-47C6-9C98-521EBE810E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592</TotalTime>
  <Words>185</Words>
  <Application>Microsoft Office PowerPoint</Application>
  <PresentationFormat>Произвольный</PresentationFormat>
  <Paragraphs>56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                                                  </vt:lpstr>
      <vt:lpstr>Цели:  -Закрепить знания о пресноводных обитателях рек и озер. -Развивать умение классифицировать рыб, водоплавающих птиц, гнездящихся на берегах рек и озёр. -Совершенствовать устную речь. -активизировать словарный запас детей.</vt:lpstr>
      <vt:lpstr>Слайд 3</vt:lpstr>
      <vt:lpstr>Слайд 4</vt:lpstr>
      <vt:lpstr> -Какие же рыбы живут в реке и озере?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-Это рыбы все пресноводные.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 -Кто ещё живёт в реке и в озере?  По дну реки гулять идёт И ножницы с собой несёт.(Рак)  У лошадки-жеребёнок, А у свинки-поросёнок, У собаки-щенок, А у рыбки-…(Малёк)  Пузырёк в воде резвился, В лягушонка превратился. (Головастик)   Сидит Арина, Не говорит-терпима, А речь начнёт-досада возьмёт.(Лягушка)  </vt:lpstr>
      <vt:lpstr>Какие рыбы мирные?</vt:lpstr>
      <vt:lpstr>Какие рыбы -хищники? </vt:lpstr>
      <vt:lpstr>Слайд 9</vt:lpstr>
      <vt:lpstr>карась</vt:lpstr>
      <vt:lpstr>Слайд 11</vt:lpstr>
      <vt:lpstr>-Какие птицы гнездятся по берегам рек и озёр?  Красные лапки ,  щиплют за пятки.(Гуси)</vt:lpstr>
      <vt:lpstr>Слайд 13</vt:lpstr>
      <vt:lpstr>                Рогоз                                                                                                          Камыш                                                                                                                    Тростник</vt:lpstr>
      <vt:lpstr>                        Запомни!!!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живёт в реке и в озере</dc:title>
  <dc:creator>лывра</dc:creator>
  <cp:lastModifiedBy>м.видео</cp:lastModifiedBy>
  <cp:revision>78</cp:revision>
  <dcterms:created xsi:type="dcterms:W3CDTF">2015-05-15T20:05:09Z</dcterms:created>
  <dcterms:modified xsi:type="dcterms:W3CDTF">2019-11-22T04:55:20Z</dcterms:modified>
</cp:coreProperties>
</file>