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3" r:id="rId5"/>
    <p:sldId id="258" r:id="rId6"/>
    <p:sldId id="295" r:id="rId7"/>
    <p:sldId id="260" r:id="rId8"/>
    <p:sldId id="268" r:id="rId9"/>
    <p:sldId id="269" r:id="rId10"/>
    <p:sldId id="270" r:id="rId11"/>
    <p:sldId id="271" r:id="rId12"/>
    <p:sldId id="272" r:id="rId13"/>
    <p:sldId id="267" r:id="rId14"/>
    <p:sldId id="290" r:id="rId15"/>
    <p:sldId id="291" r:id="rId16"/>
    <p:sldId id="273" r:id="rId17"/>
    <p:sldId id="274" r:id="rId18"/>
    <p:sldId id="275" r:id="rId19"/>
    <p:sldId id="292" r:id="rId20"/>
    <p:sldId id="293" r:id="rId21"/>
    <p:sldId id="294" r:id="rId22"/>
    <p:sldId id="285" r:id="rId23"/>
    <p:sldId id="287" r:id="rId24"/>
    <p:sldId id="297" r:id="rId25"/>
    <p:sldId id="288" r:id="rId26"/>
    <p:sldId id="289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990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966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69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2343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966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9780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254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07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5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48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391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167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11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91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69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039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AC4C7-2603-4F7F-AD02-703C9AEA39B0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455F25C-3314-4175-957A-1054B8BFE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71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alpha-parenting.ru/" TargetMode="External"/><Relationship Id="rId7" Type="http://schemas.openxmlformats.org/officeDocument/2006/relationships/hyperlink" Target="http://www.ya-roditel.ru/parents/" TargetMode="External"/><Relationship Id="rId2" Type="http://schemas.openxmlformats.org/officeDocument/2006/relationships/hyperlink" Target="https://www.psychologies.ru/themes/teenager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oob.ru/ciporkina/truth_about_drugs" TargetMode="External"/><Relationship Id="rId5" Type="http://schemas.openxmlformats.org/officeDocument/2006/relationships/hyperlink" Target="http://rideo.tv/video/59488/" TargetMode="External"/><Relationship Id="rId4" Type="http://schemas.openxmlformats.org/officeDocument/2006/relationships/hyperlink" Target="http://www.koob.ru/bayards_j_and_b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psigrad" TargetMode="External"/><Relationship Id="rId2" Type="http://schemas.openxmlformats.org/officeDocument/2006/relationships/hyperlink" Target="http://detionlin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&#1090;&#1074;&#1086;&#1103;&#1090;&#1077;&#1088;&#1088;&#1080;&#1090;&#1086;&#1088;&#1080;&#1103;.&#1086;&#1085;&#1083;&#1072;&#1081;&#1085;/" TargetMode="External"/><Relationship Id="rId4" Type="http://schemas.openxmlformats.org/officeDocument/2006/relationships/hyperlink" Target="mailto:psigrad@bk.r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047751"/>
            <a:ext cx="8915399" cy="3086100"/>
          </a:xfrm>
        </p:spPr>
        <p:txBody>
          <a:bodyPr>
            <a:normAutofit/>
          </a:bodyPr>
          <a:lstStyle/>
          <a:p>
            <a:r>
              <a:rPr lang="ru-RU" dirty="0" smtClean="0"/>
              <a:t>Значение поддержки </a:t>
            </a:r>
            <a:r>
              <a:rPr lang="ru-RU" dirty="0" smtClean="0"/>
              <a:t>родителей на разных этапах взросления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Железнякова</a:t>
            </a:r>
            <a:r>
              <a:rPr lang="ru-RU" b="1" dirty="0" smtClean="0"/>
              <a:t> Марина Егоровна, </a:t>
            </a:r>
            <a:r>
              <a:rPr lang="ru-RU" b="1" dirty="0" err="1" smtClean="0"/>
              <a:t>к.псих.н</a:t>
            </a:r>
            <a:r>
              <a:rPr lang="ru-RU" b="1" dirty="0" smtClean="0"/>
              <a:t>., педагог-психолог МБОУ «СОШ№18»;</a:t>
            </a:r>
          </a:p>
          <a:p>
            <a:r>
              <a:rPr lang="ru-RU" b="1" dirty="0" smtClean="0"/>
              <a:t>Тарасенко Наталья Николаевна, педагог-психолог МБОУ «СОШ№18», психолог-консультант (центр «</a:t>
            </a:r>
            <a:r>
              <a:rPr lang="ru-RU" b="1" dirty="0" err="1" smtClean="0"/>
              <a:t>Псиград</a:t>
            </a:r>
            <a:r>
              <a:rPr lang="ru-RU" b="1" dirty="0" smtClean="0"/>
              <a:t>»)</a:t>
            </a:r>
            <a:br>
              <a:rPr lang="ru-RU" b="1" dirty="0" smtClean="0"/>
            </a:br>
            <a:r>
              <a:rPr lang="ru-RU" b="1" dirty="0" err="1" smtClean="0"/>
              <a:t>г.Коломна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14352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Анатомо-физиологические особенности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Бурный физический рост</a:t>
            </a:r>
          </a:p>
          <a:p>
            <a:r>
              <a:rPr lang="ru-RU" sz="2400" dirty="0" smtClean="0"/>
              <a:t>Изменение пропорций тела</a:t>
            </a:r>
          </a:p>
          <a:p>
            <a:r>
              <a:rPr lang="ru-RU" sz="2400" dirty="0" smtClean="0"/>
              <a:t>Рост скелета опережает развитие мускулатуры – угловатость, неуклюжесть</a:t>
            </a:r>
          </a:p>
          <a:p>
            <a:r>
              <a:rPr lang="ru-RU" sz="2400" dirty="0" smtClean="0"/>
              <a:t>Половое созревание, появление вторичных половых признаков</a:t>
            </a:r>
          </a:p>
          <a:p>
            <a:r>
              <a:rPr lang="ru-RU" sz="2400" dirty="0" smtClean="0"/>
              <a:t>Трудности с функционированием внутренних органов – сердца, легких, кровоснабжения мозга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737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Нейропсихологические особенности развития подростка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Неравномерность развития разных зон мозга</a:t>
            </a:r>
          </a:p>
          <a:p>
            <a:r>
              <a:rPr lang="ru-RU" sz="2400" dirty="0" smtClean="0"/>
              <a:t>Созревание  лобных долей мозга (ответственных за контроль над поведением) происходит у современных детей только к 18-20 годам</a:t>
            </a:r>
          </a:p>
          <a:p>
            <a:r>
              <a:rPr lang="ru-RU" sz="2400" dirty="0" smtClean="0"/>
              <a:t> становление и усовершенствование управляющих функций префронтальной коры, завершается только к 18 годам</a:t>
            </a:r>
          </a:p>
          <a:p>
            <a:r>
              <a:rPr lang="ru-RU" sz="2400" dirty="0" smtClean="0"/>
              <a:t>Повышенная эмоциональная реактивность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81974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Неравномерность созревания разных участков мозга</a:t>
            </a:r>
            <a:endParaRPr lang="ru-RU" b="1" dirty="0"/>
          </a:p>
        </p:txBody>
      </p:sp>
      <p:pic>
        <p:nvPicPr>
          <p:cNvPr id="1026" name="Picture 2" descr="https://html1-f.scribdassets.com/8h15feds1s5qtsu2/images/5-217c7df79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1082" y="2160588"/>
            <a:ext cx="4249873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18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беспокоит: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Подростков</a:t>
            </a:r>
            <a:endParaRPr lang="ru-RU" b="1" dirty="0"/>
          </a:p>
          <a:p>
            <a:r>
              <a:rPr lang="ru-RU" dirty="0" smtClean="0"/>
              <a:t>Не нравится свое тело, внешность</a:t>
            </a:r>
            <a:endParaRPr lang="ru-RU" dirty="0"/>
          </a:p>
          <a:p>
            <a:r>
              <a:rPr lang="ru-RU" dirty="0" smtClean="0"/>
              <a:t>Родители не понимают, они другие</a:t>
            </a:r>
          </a:p>
          <a:p>
            <a:r>
              <a:rPr lang="ru-RU" dirty="0" smtClean="0"/>
              <a:t>Взрослые контролируют во всем, не признают взросления</a:t>
            </a:r>
          </a:p>
          <a:p>
            <a:r>
              <a:rPr lang="ru-RU" dirty="0" smtClean="0"/>
              <a:t>Нет настоящих друзей</a:t>
            </a:r>
          </a:p>
          <a:p>
            <a:r>
              <a:rPr lang="ru-RU" dirty="0" smtClean="0"/>
              <a:t>Негативное отношение к себе</a:t>
            </a:r>
          </a:p>
          <a:p>
            <a:r>
              <a:rPr lang="ru-RU" dirty="0" smtClean="0"/>
              <a:t>Трудности в школе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Родителей</a:t>
            </a:r>
          </a:p>
          <a:p>
            <a:r>
              <a:rPr lang="ru-RU" dirty="0" smtClean="0"/>
              <a:t>Он ничего не хочет</a:t>
            </a:r>
          </a:p>
          <a:p>
            <a:r>
              <a:rPr lang="ru-RU" dirty="0" smtClean="0"/>
              <a:t>Не отвечает на вопросы</a:t>
            </a:r>
          </a:p>
          <a:p>
            <a:r>
              <a:rPr lang="ru-RU" dirty="0" smtClean="0"/>
              <a:t>Он ничего мне не рассказывает</a:t>
            </a:r>
          </a:p>
          <a:p>
            <a:r>
              <a:rPr lang="ru-RU" dirty="0" smtClean="0"/>
              <a:t>Стал грубым, вспыльчивым</a:t>
            </a:r>
          </a:p>
          <a:p>
            <a:r>
              <a:rPr lang="ru-RU" dirty="0" smtClean="0"/>
              <a:t>Сопротивляется любым требованиям</a:t>
            </a:r>
          </a:p>
          <a:p>
            <a:r>
              <a:rPr lang="ru-RU" dirty="0" smtClean="0"/>
              <a:t>Ничего не хочет делать дома, даже посуду за собой не моет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500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Взрослые нас не понимают…</a:t>
            </a:r>
            <a:endParaRPr lang="ru-RU" dirty="0"/>
          </a:p>
        </p:txBody>
      </p:sp>
      <p:pic>
        <p:nvPicPr>
          <p:cNvPr id="3074" name="Picture 2" descr="родители: Подросток стоял между родителями, которые игнорируют друг друга Фото со сто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656" y="2189408"/>
            <a:ext cx="6194738" cy="412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57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Они нас не слышат…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Родители</a:t>
            </a:r>
            <a:endParaRPr lang="ru-RU" dirty="0"/>
          </a:p>
        </p:txBody>
      </p:sp>
      <p:pic>
        <p:nvPicPr>
          <p:cNvPr id="4098" name="Picture 2" descr="родители: Твин сын в наушниках смотрит на цифровом дисплее планшета в то время как его отец кричит на него через мегафон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023" y="2150772"/>
            <a:ext cx="6890197" cy="386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14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Современный подросток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Последовательное снижение </a:t>
            </a:r>
            <a:r>
              <a:rPr lang="ru-RU" dirty="0" err="1"/>
              <a:t>рефлексивности</a:t>
            </a:r>
            <a:r>
              <a:rPr lang="ru-RU" dirty="0"/>
              <a:t> у российских </a:t>
            </a:r>
            <a:r>
              <a:rPr lang="ru-RU" dirty="0" smtClean="0"/>
              <a:t>подростков</a:t>
            </a:r>
          </a:p>
          <a:p>
            <a:r>
              <a:rPr lang="ru-RU" dirty="0"/>
              <a:t>коллективистические мотивы не только не являются «реально действующими», но вряд ли являются и «только </a:t>
            </a:r>
            <a:r>
              <a:rPr lang="ru-RU" dirty="0" smtClean="0"/>
              <a:t>знаемыми»</a:t>
            </a:r>
          </a:p>
          <a:p>
            <a:r>
              <a:rPr lang="ru-RU" dirty="0"/>
              <a:t>современное общение в социальных сетях — </a:t>
            </a:r>
            <a:r>
              <a:rPr lang="ru-RU" dirty="0" smtClean="0"/>
              <a:t> </a:t>
            </a:r>
            <a:r>
              <a:rPr lang="ru-RU" dirty="0"/>
              <a:t>способ никогда не оставаться наедине с самим </a:t>
            </a:r>
            <a:r>
              <a:rPr lang="ru-RU" dirty="0" smtClean="0"/>
              <a:t>собой</a:t>
            </a:r>
          </a:p>
          <a:p>
            <a:r>
              <a:rPr lang="ru-RU" dirty="0"/>
              <a:t> </a:t>
            </a:r>
            <a:r>
              <a:rPr lang="ru-RU" dirty="0" smtClean="0"/>
              <a:t>Доминирование того, </a:t>
            </a:r>
            <a:r>
              <a:rPr lang="ru-RU" dirty="0"/>
              <a:t>что А.В. Толстых назвал в свое время «зрелищным общением», в котором «Я» заменяется на «Мы», обращенность к собственной личности — поглощенностью восприятием </a:t>
            </a:r>
            <a:r>
              <a:rPr lang="ru-RU" dirty="0" smtClean="0"/>
              <a:t>зрелища</a:t>
            </a:r>
          </a:p>
          <a:p>
            <a:r>
              <a:rPr lang="ru-RU" dirty="0"/>
              <a:t>физический </a:t>
            </a:r>
            <a:r>
              <a:rPr lang="ru-RU" dirty="0" err="1"/>
              <a:t>перфекционизм</a:t>
            </a:r>
            <a:r>
              <a:rPr lang="ru-RU" dirty="0"/>
              <a:t> -  стремление соответствовать высоким телесным стандартам, готовность бороться за идеальную фигуру </a:t>
            </a:r>
          </a:p>
        </p:txBody>
      </p:sp>
    </p:spTree>
    <p:extLst>
      <p:ext uri="{BB962C8B-B14F-4D97-AF65-F5344CB8AC3E}">
        <p14:creationId xmlns:p14="http://schemas.microsoft.com/office/powerpoint/2010/main" val="619742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основные потребности подростка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Во внимании и поддержке </a:t>
            </a:r>
          </a:p>
          <a:p>
            <a:r>
              <a:rPr lang="ru-RU" dirty="0"/>
              <a:t> В удовольствии </a:t>
            </a:r>
            <a:endParaRPr lang="ru-RU" dirty="0" smtClean="0"/>
          </a:p>
          <a:p>
            <a:r>
              <a:rPr lang="ru-RU" dirty="0"/>
              <a:t>В жизненной </a:t>
            </a:r>
            <a:r>
              <a:rPr lang="ru-RU" dirty="0" smtClean="0"/>
              <a:t>практике</a:t>
            </a:r>
          </a:p>
          <a:p>
            <a:r>
              <a:rPr lang="ru-RU" dirty="0"/>
              <a:t>В интересных жизненных </a:t>
            </a:r>
            <a:r>
              <a:rPr lang="ru-RU" dirty="0" smtClean="0"/>
              <a:t>событиях</a:t>
            </a:r>
          </a:p>
          <a:p>
            <a:r>
              <a:rPr lang="ru-RU" dirty="0"/>
              <a:t>В уважении и признании </a:t>
            </a:r>
            <a:endParaRPr lang="ru-RU" dirty="0" smtClean="0"/>
          </a:p>
          <a:p>
            <a:r>
              <a:rPr lang="ru-RU" dirty="0"/>
              <a:t>В четких (но не тесных)  правилах и границах, которые должны удерживать взрослые,  несмотря на бунт и  сопротивление </a:t>
            </a:r>
            <a:endParaRPr lang="ru-RU" dirty="0" smtClean="0"/>
          </a:p>
          <a:p>
            <a:r>
              <a:rPr lang="ru-RU" dirty="0"/>
              <a:t>В постановке жизненных </a:t>
            </a:r>
            <a:r>
              <a:rPr lang="ru-RU" dirty="0" smtClean="0"/>
              <a:t> </a:t>
            </a:r>
            <a:r>
              <a:rPr lang="ru-RU" dirty="0"/>
              <a:t>целей </a:t>
            </a:r>
            <a:endParaRPr lang="ru-RU" dirty="0" smtClean="0"/>
          </a:p>
          <a:p>
            <a:r>
              <a:rPr lang="ru-RU" dirty="0"/>
              <a:t>В творческом самовыражении и </a:t>
            </a:r>
            <a:r>
              <a:rPr lang="ru-RU" dirty="0" smtClean="0"/>
              <a:t>самореализации</a:t>
            </a:r>
          </a:p>
          <a:p>
            <a:r>
              <a:rPr lang="ru-RU" dirty="0"/>
              <a:t>В умении уверенно отстаивать свое мнение </a:t>
            </a:r>
          </a:p>
        </p:txBody>
      </p:sp>
    </p:spTree>
    <p:extLst>
      <p:ext uri="{BB962C8B-B14F-4D97-AF65-F5344CB8AC3E}">
        <p14:creationId xmlns:p14="http://schemas.microsoft.com/office/powerpoint/2010/main" val="2327399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7709"/>
            <a:ext cx="10515600" cy="14929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7 </a:t>
            </a:r>
            <a:r>
              <a:rPr lang="ru-RU" b="1" dirty="0"/>
              <a:t>навыков, которыми стоит овладеть любому современному подростку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/>
              <a:t>1. Умение брать на себя </a:t>
            </a:r>
            <a:r>
              <a:rPr lang="ru-RU" dirty="0" smtClean="0"/>
              <a:t>ответственность</a:t>
            </a:r>
          </a:p>
          <a:p>
            <a:pPr marL="0" indent="0" fontAlgn="base">
              <a:buNone/>
            </a:pPr>
            <a:r>
              <a:rPr lang="ru-RU" dirty="0"/>
              <a:t>2. Важно понимать собственные эмоции и уметь управлять ими</a:t>
            </a:r>
          </a:p>
          <a:p>
            <a:pPr marL="0" indent="0" fontAlgn="base">
              <a:buNone/>
            </a:pPr>
            <a:r>
              <a:rPr lang="ru-RU" dirty="0"/>
              <a:t>3. Умение делать осознанный выбор и следовать ему</a:t>
            </a:r>
          </a:p>
          <a:p>
            <a:pPr marL="0" indent="0" fontAlgn="base">
              <a:buNone/>
            </a:pPr>
            <a:r>
              <a:rPr lang="ru-RU" dirty="0"/>
              <a:t>4. Умение позиционировать и презентовать себя в обществе</a:t>
            </a:r>
          </a:p>
          <a:p>
            <a:pPr marL="0" indent="0" fontAlgn="base">
              <a:buNone/>
            </a:pPr>
            <a:r>
              <a:rPr lang="ru-RU" dirty="0"/>
              <a:t>5. Умение ставить перед собой цели и достигать их</a:t>
            </a:r>
          </a:p>
          <a:p>
            <a:pPr marL="0" indent="0" fontAlgn="base">
              <a:buNone/>
            </a:pPr>
            <a:r>
              <a:rPr lang="ru-RU" dirty="0"/>
              <a:t>6. Финансовая </a:t>
            </a:r>
            <a:r>
              <a:rPr lang="ru-RU" dirty="0" smtClean="0"/>
              <a:t>грамотность</a:t>
            </a:r>
          </a:p>
          <a:p>
            <a:pPr marL="0" indent="0" fontAlgn="base">
              <a:buNone/>
            </a:pPr>
            <a:r>
              <a:rPr lang="ru-RU" dirty="0"/>
              <a:t>7. Умение управлять своим вниманием и работать с информацией</a:t>
            </a:r>
          </a:p>
          <a:p>
            <a:pPr marL="0" indent="0" fontAlgn="base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146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Ранняя юность.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Гармонизация физического и психического развития</a:t>
            </a:r>
          </a:p>
          <a:p>
            <a:r>
              <a:rPr lang="ru-RU" dirty="0" smtClean="0"/>
              <a:t>Формирование личностной идентичности, открытие своего Я</a:t>
            </a:r>
          </a:p>
          <a:p>
            <a:r>
              <a:rPr lang="ru-RU" dirty="0" smtClean="0"/>
              <a:t>Развитие рефлексии, самосознания</a:t>
            </a:r>
          </a:p>
          <a:p>
            <a:r>
              <a:rPr lang="ru-RU" dirty="0" smtClean="0"/>
              <a:t>Совершенствование умственного развития</a:t>
            </a:r>
          </a:p>
          <a:p>
            <a:r>
              <a:rPr lang="ru-RU" dirty="0" smtClean="0"/>
              <a:t>Улучшается самоконтроль в разных сферах жизни</a:t>
            </a:r>
          </a:p>
          <a:p>
            <a:r>
              <a:rPr lang="ru-RU" dirty="0" smtClean="0"/>
              <a:t>Самосознание устремлено в будущее</a:t>
            </a:r>
          </a:p>
          <a:p>
            <a:r>
              <a:rPr lang="ru-RU" dirty="0" smtClean="0"/>
              <a:t>Возникновение относительно устойчивой системы ценностей</a:t>
            </a:r>
          </a:p>
          <a:p>
            <a:r>
              <a:rPr lang="ru-RU" dirty="0" smtClean="0"/>
              <a:t>Друзья как единомышленники</a:t>
            </a:r>
          </a:p>
          <a:p>
            <a:r>
              <a:rPr lang="ru-RU" dirty="0" smtClean="0"/>
              <a:t>Проблемы пола, первый сексуальный опыт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031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600" dirty="0" smtClean="0"/>
              <a:t>Изменения в социальной ситуации </a:t>
            </a:r>
            <a:r>
              <a:rPr lang="ru-RU" sz="3600" dirty="0" smtClean="0"/>
              <a:t>развития современных детей</a:t>
            </a:r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Младший школьник. Учебная деятельность и проблемы с ней связанные</a:t>
            </a:r>
          </a:p>
          <a:p>
            <a:endParaRPr lang="ru-RU" sz="3600" dirty="0" smtClean="0"/>
          </a:p>
          <a:p>
            <a:r>
              <a:rPr lang="ru-RU" sz="3600" dirty="0" smtClean="0"/>
              <a:t>Подросток. Общение с ровесниками и взрослыми.</a:t>
            </a:r>
          </a:p>
          <a:p>
            <a:endParaRPr lang="ru-RU" sz="3600" dirty="0" smtClean="0"/>
          </a:p>
          <a:p>
            <a:r>
              <a:rPr lang="ru-RU" sz="3600" dirty="0" smtClean="0"/>
              <a:t>Старший школьник. Куда пойти? Кем быть?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280801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Старший школьник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Проблема выбора профессии</a:t>
            </a:r>
          </a:p>
          <a:p>
            <a:pPr marL="0" indent="0">
              <a:buNone/>
            </a:pPr>
            <a:r>
              <a:rPr lang="ru-RU" dirty="0" smtClean="0"/>
              <a:t>Учитывать:</a:t>
            </a:r>
          </a:p>
          <a:p>
            <a:pPr marL="0" indent="0">
              <a:buNone/>
            </a:pPr>
            <a:r>
              <a:rPr lang="ru-RU" dirty="0" smtClean="0"/>
              <a:t>Свои индивидуальные особенности, способности</a:t>
            </a:r>
          </a:p>
          <a:p>
            <a:pPr marL="0" indent="0">
              <a:buNone/>
            </a:pPr>
            <a:r>
              <a:rPr lang="ru-RU" dirty="0" smtClean="0"/>
              <a:t>Требования, предъявляемые профессией</a:t>
            </a:r>
          </a:p>
          <a:p>
            <a:pPr marL="0" indent="0">
              <a:buNone/>
            </a:pPr>
            <a:r>
              <a:rPr lang="ru-RU" dirty="0" smtClean="0"/>
              <a:t>Возможность получения образования</a:t>
            </a:r>
          </a:p>
          <a:p>
            <a:pPr marL="0" indent="0">
              <a:buNone/>
            </a:pPr>
            <a:r>
              <a:rPr lang="ru-RU" dirty="0" smtClean="0"/>
              <a:t>Востребованность профессии</a:t>
            </a:r>
          </a:p>
          <a:p>
            <a:pPr marL="0" indent="0">
              <a:buNone/>
            </a:pPr>
            <a:r>
              <a:rPr lang="ru-RU" dirty="0" smtClean="0"/>
              <a:t>Семейные традиции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349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394" y="700289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6357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8175" y="690785"/>
            <a:ext cx="8911687" cy="128089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Что могут сделать родители, чтобы взросление ребенка проходило успешно?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9713" y="1760113"/>
            <a:ext cx="9134899" cy="4885386"/>
          </a:xfrm>
        </p:spPr>
        <p:txBody>
          <a:bodyPr>
            <a:normAutofit fontScale="32500" lnSpcReduction="20000"/>
          </a:bodyPr>
          <a:lstStyle/>
          <a:p>
            <a:pPr algn="just">
              <a:spcAft>
                <a:spcPts val="500"/>
              </a:spcAft>
            </a:pPr>
            <a:r>
              <a:rPr lang="ru-RU" sz="7400" dirty="0" smtClean="0"/>
              <a:t>Быть внимательными к ребенку, его настроению</a:t>
            </a:r>
          </a:p>
          <a:p>
            <a:pPr algn="just">
              <a:spcAft>
                <a:spcPts val="500"/>
              </a:spcAft>
            </a:pPr>
            <a:r>
              <a:rPr lang="ru-RU" sz="7400" dirty="0" smtClean="0"/>
              <a:t>Показывать любовь к нему</a:t>
            </a:r>
          </a:p>
          <a:p>
            <a:pPr algn="just">
              <a:spcAft>
                <a:spcPts val="500"/>
              </a:spcAft>
            </a:pPr>
            <a:r>
              <a:rPr lang="ru-RU" sz="7400" dirty="0" smtClean="0"/>
              <a:t>Откровенно разговаривать, уметь его слышать</a:t>
            </a:r>
          </a:p>
          <a:p>
            <a:pPr algn="just">
              <a:spcAft>
                <a:spcPts val="500"/>
              </a:spcAft>
            </a:pPr>
            <a:r>
              <a:rPr lang="ru-RU" sz="7400" dirty="0" smtClean="0"/>
              <a:t>Не оставлять один на один с проблемой, предлагать конструктивные способы разрешения проблемы</a:t>
            </a:r>
          </a:p>
          <a:p>
            <a:pPr algn="just">
              <a:spcAft>
                <a:spcPts val="500"/>
              </a:spcAft>
            </a:pPr>
            <a:r>
              <a:rPr lang="ru-RU" sz="7400" dirty="0" smtClean="0"/>
              <a:t>Вселять надежду, что любую проблему можно решить конструктивно</a:t>
            </a:r>
          </a:p>
          <a:p>
            <a:pPr algn="just">
              <a:spcAft>
                <a:spcPts val="500"/>
              </a:spcAft>
            </a:pPr>
            <a:r>
              <a:rPr lang="ru-RU" sz="7400" dirty="0" smtClean="0"/>
              <a:t>Ни в коем случае не насмехаться, когда ребенок рассказывает о своих проблемах, особенно, если ребенок влюбился</a:t>
            </a:r>
          </a:p>
          <a:p>
            <a:pPr algn="just">
              <a:spcAft>
                <a:spcPts val="500"/>
              </a:spcAft>
            </a:pPr>
            <a:r>
              <a:rPr lang="ru-RU" sz="7400" dirty="0" smtClean="0"/>
              <a:t>В трудных случаях обращаться к специалисту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726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496" y="309093"/>
            <a:ext cx="9929611" cy="1257768"/>
          </a:xfrm>
        </p:spPr>
        <p:txBody>
          <a:bodyPr>
            <a:noAutofit/>
          </a:bodyPr>
          <a:lstStyle/>
          <a:p>
            <a:pPr lvl="0"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solidFill>
                  <a:srgbClr val="262626"/>
                </a:solidFill>
                <a:latin typeface="PT Serif"/>
                <a:ea typeface="+mn-ea"/>
                <a:cs typeface="+mn-cs"/>
              </a:rPr>
              <a:t>Ребенок нуждается в эмоциональной привязанности к своим родителям. Именно в ней залог его психологического благополучия и будущих успехов. В этом смысле </a:t>
            </a:r>
            <a:r>
              <a:rPr lang="ru-RU" sz="2400" b="1" dirty="0">
                <a:solidFill>
                  <a:srgbClr val="262626"/>
                </a:solidFill>
                <a:latin typeface="PT Serif"/>
                <a:ea typeface="+mn-ea"/>
                <a:cs typeface="+mn-cs"/>
              </a:rPr>
              <a:t>привязанность важнее </a:t>
            </a:r>
            <a:r>
              <a:rPr lang="ru-RU" sz="2400" b="1" dirty="0" smtClean="0">
                <a:solidFill>
                  <a:srgbClr val="262626"/>
                </a:solidFill>
                <a:latin typeface="PT Serif"/>
                <a:ea typeface="+mn-ea"/>
                <a:cs typeface="+mn-cs"/>
              </a:rPr>
              <a:t>дисциплины</a:t>
            </a:r>
            <a:r>
              <a:rPr lang="ru-RU" sz="2400" dirty="0" smtClean="0">
                <a:solidFill>
                  <a:srgbClr val="262626"/>
                </a:solidFill>
                <a:latin typeface="PT Serif"/>
                <a:ea typeface="+mn-ea"/>
                <a:cs typeface="+mn-cs"/>
              </a:rPr>
              <a:t>.</a:t>
            </a:r>
            <a:endParaRPr lang="ru-RU" sz="2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3225" y="2133600"/>
            <a:ext cx="5667375" cy="37782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328186" y="1687268"/>
            <a:ext cx="2035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rgbClr val="262626"/>
                </a:solidFill>
                <a:latin typeface="PT Serif"/>
              </a:rPr>
              <a:t>Гордон </a:t>
            </a:r>
            <a:r>
              <a:rPr lang="ru-RU" i="1" dirty="0" err="1">
                <a:solidFill>
                  <a:srgbClr val="262626"/>
                </a:solidFill>
                <a:latin typeface="PT Serif"/>
              </a:rPr>
              <a:t>Ньюфелд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62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Помните: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Вы – прекрасные родители.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У Вас прекрасные дети</a:t>
            </a:r>
          </a:p>
          <a:p>
            <a:pPr marL="0" indent="0" algn="ctr">
              <a:buNone/>
            </a:pPr>
            <a:endParaRPr lang="ru-RU" sz="4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9514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помощь родителям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0700" y="1447800"/>
            <a:ext cx="9469213" cy="4917584"/>
          </a:xfrm>
        </p:spPr>
        <p:txBody>
          <a:bodyPr>
            <a:normAutofit fontScale="92500"/>
          </a:bodyPr>
          <a:lstStyle/>
          <a:p>
            <a:r>
              <a:rPr lang="en-US" sz="2400" b="1" dirty="0">
                <a:solidFill>
                  <a:srgbClr val="002060"/>
                </a:solidFill>
                <a:hlinkClick r:id="rId2"/>
              </a:rPr>
              <a:t>https://www.psychologies.ru/themes/teenagers</a:t>
            </a:r>
            <a:r>
              <a:rPr lang="en-US" sz="2400" b="1" dirty="0" smtClean="0">
                <a:solidFill>
                  <a:srgbClr val="002060"/>
                </a:solidFill>
                <a:hlinkClick r:id="rId2"/>
              </a:rPr>
              <a:t>/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/>
              <a:t>Проект журнала  «Психология»: «</a:t>
            </a:r>
            <a:r>
              <a:rPr lang="en-US" sz="2400" dirty="0" smtClean="0"/>
              <a:t>Teens</a:t>
            </a:r>
            <a:r>
              <a:rPr lang="ru-RU" sz="2400" dirty="0" smtClean="0"/>
              <a:t>: путеводитель для родителей подростков»</a:t>
            </a:r>
          </a:p>
          <a:p>
            <a:r>
              <a:rPr lang="en-US" sz="2400" b="1" dirty="0">
                <a:hlinkClick r:id="rId3"/>
              </a:rPr>
              <a:t>http://alpha-parenting.ru</a:t>
            </a:r>
            <a:r>
              <a:rPr lang="en-US" sz="2400" b="1" dirty="0" smtClean="0">
                <a:hlinkClick r:id="rId3"/>
              </a:rPr>
              <a:t>/</a:t>
            </a:r>
            <a:r>
              <a:rPr lang="ru-RU" sz="2400" b="1" dirty="0" smtClean="0"/>
              <a:t>  </a:t>
            </a:r>
            <a:r>
              <a:rPr lang="ru-RU" sz="2400" dirty="0" smtClean="0"/>
              <a:t>Сообщество «Заботливая альфа», как сохранить привязанность</a:t>
            </a:r>
          </a:p>
          <a:p>
            <a:r>
              <a:rPr lang="en-US" sz="2400" b="1" dirty="0">
                <a:hlinkClick r:id="rId4"/>
              </a:rPr>
              <a:t>http://www.koob.ru/bayards_j_and_b</a:t>
            </a:r>
            <a:r>
              <a:rPr lang="en-US" sz="2400" b="1" dirty="0" smtClean="0">
                <a:hlinkClick r:id="rId4"/>
              </a:rPr>
              <a:t>/</a:t>
            </a:r>
            <a:r>
              <a:rPr lang="en-US" sz="2400" b="1" dirty="0" smtClean="0"/>
              <a:t> </a:t>
            </a:r>
            <a:r>
              <a:rPr lang="ru-RU" sz="2400" dirty="0" err="1" smtClean="0"/>
              <a:t>Байярд</a:t>
            </a:r>
            <a:r>
              <a:rPr lang="ru-RU" sz="2400" dirty="0" smtClean="0"/>
              <a:t> Дж. И Б. Ваш беспокойный подросток</a:t>
            </a:r>
          </a:p>
          <a:p>
            <a:r>
              <a:rPr lang="en-US" sz="2400" b="1" dirty="0">
                <a:hlinkClick r:id="rId5"/>
              </a:rPr>
              <a:t>http://rideo.tv/video/59488</a:t>
            </a:r>
            <a:r>
              <a:rPr lang="en-US" sz="2400" b="1" dirty="0" smtClean="0">
                <a:hlinkClick r:id="rId5"/>
              </a:rPr>
              <a:t>/</a:t>
            </a:r>
            <a:r>
              <a:rPr lang="ru-RU" sz="2400" b="1" dirty="0" smtClean="0"/>
              <a:t> </a:t>
            </a:r>
            <a:r>
              <a:rPr lang="ru-RU" sz="2400" dirty="0" smtClean="0"/>
              <a:t>Психология подростка. Видео с </a:t>
            </a:r>
            <a:r>
              <a:rPr lang="ru-RU" sz="2400" dirty="0" err="1" smtClean="0"/>
              <a:t>Е.В.Мурашовой</a:t>
            </a:r>
            <a:endParaRPr lang="ru-RU" sz="2400" dirty="0" smtClean="0"/>
          </a:p>
          <a:p>
            <a:r>
              <a:rPr lang="en-US" sz="2400" b="1" dirty="0">
                <a:hlinkClick r:id="rId6"/>
              </a:rPr>
              <a:t>http://</a:t>
            </a:r>
            <a:r>
              <a:rPr lang="en-US" sz="2400" b="1" dirty="0" smtClean="0">
                <a:hlinkClick r:id="rId6"/>
              </a:rPr>
              <a:t>www.koob.ru/ciporkina/truth_about_drugs</a:t>
            </a:r>
            <a:r>
              <a:rPr lang="ru-RU" sz="2400" b="1" dirty="0"/>
              <a:t> </a:t>
            </a:r>
            <a:r>
              <a:rPr lang="ru-RU" sz="2400" dirty="0"/>
              <a:t>Практическая психология для подростков, или Вся правда о наркотиках</a:t>
            </a:r>
            <a:endParaRPr lang="ru-RU" sz="2400" dirty="0" smtClean="0"/>
          </a:p>
          <a:p>
            <a:r>
              <a:rPr lang="en-US" sz="2200" b="1" dirty="0">
                <a:hlinkClick r:id="rId7"/>
              </a:rPr>
              <a:t>http://www.ya-roditel.ru/parents</a:t>
            </a:r>
            <a:r>
              <a:rPr lang="en-US" sz="2200" b="1" dirty="0" smtClean="0">
                <a:hlinkClick r:id="rId7"/>
              </a:rPr>
              <a:t>/</a:t>
            </a:r>
            <a:r>
              <a:rPr lang="ru-RU" sz="2200" b="1" dirty="0" smtClean="0"/>
              <a:t> </a:t>
            </a:r>
            <a:r>
              <a:rPr lang="ru-RU" sz="2200" dirty="0" smtClean="0"/>
              <a:t>портал «Я – родитель»</a:t>
            </a:r>
          </a:p>
          <a:p>
            <a:endParaRPr lang="ru-RU" sz="2200" dirty="0" smtClean="0"/>
          </a:p>
          <a:p>
            <a:endParaRPr lang="ru-RU" sz="2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51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Контакты специалистов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47800"/>
            <a:ext cx="89154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sz="3600" b="1" dirty="0">
                <a:hlinkClick r:id="rId2"/>
              </a:rPr>
              <a:t>http://detionline.com</a:t>
            </a:r>
            <a:r>
              <a:rPr lang="en-US" sz="3600" b="1" dirty="0" smtClean="0">
                <a:hlinkClick r:id="rId2"/>
              </a:rPr>
              <a:t>/</a:t>
            </a:r>
            <a:r>
              <a:rPr lang="ru-RU" sz="3600" b="1" dirty="0" smtClean="0"/>
              <a:t> сайт проектов Фонда развития Интернет</a:t>
            </a:r>
          </a:p>
          <a:p>
            <a:r>
              <a:rPr lang="ru-RU" sz="3600" b="1" dirty="0" smtClean="0"/>
              <a:t>8(4966)180-777 </a:t>
            </a:r>
            <a:r>
              <a:rPr lang="ru-RU" sz="3600" dirty="0" smtClean="0"/>
              <a:t> телефон доверия в Коломне работает с 8.00 до 20.00 ежедневно</a:t>
            </a:r>
          </a:p>
          <a:p>
            <a:r>
              <a:rPr lang="ru-RU" sz="3600" b="1" dirty="0" smtClean="0"/>
              <a:t>8 800 200-01-22 </a:t>
            </a:r>
            <a:r>
              <a:rPr lang="ru-RU" sz="3600" dirty="0" smtClean="0"/>
              <a:t>общероссийский круглосуточный детский телефон доверия</a:t>
            </a:r>
          </a:p>
          <a:p>
            <a:r>
              <a:rPr lang="en-US" sz="3600" b="1" dirty="0">
                <a:hlinkClick r:id="rId3"/>
              </a:rPr>
              <a:t>https://</a:t>
            </a:r>
            <a:r>
              <a:rPr lang="en-US" sz="3600" b="1" dirty="0" smtClean="0">
                <a:hlinkClick r:id="rId3"/>
              </a:rPr>
              <a:t>vk.com/psigrad</a:t>
            </a:r>
            <a:r>
              <a:rPr lang="ru-RU" sz="3600" b="1" dirty="0" smtClean="0"/>
              <a:t> 8-915-050-56-07</a:t>
            </a:r>
            <a:r>
              <a:rPr lang="ru-RU" sz="3600" dirty="0" smtClean="0"/>
              <a:t> центр «</a:t>
            </a:r>
            <a:r>
              <a:rPr lang="ru-RU" sz="3600" dirty="0" err="1" smtClean="0"/>
              <a:t>Псиград</a:t>
            </a:r>
            <a:r>
              <a:rPr lang="ru-RU" sz="3600" dirty="0" smtClean="0"/>
              <a:t>» в Коломне, </a:t>
            </a:r>
            <a:r>
              <a:rPr lang="en-US" sz="3600" dirty="0" smtClean="0"/>
              <a:t>e-mail: </a:t>
            </a:r>
            <a:r>
              <a:rPr lang="en-US" sz="3600" b="1" dirty="0" smtClean="0">
                <a:hlinkClick r:id="rId4"/>
              </a:rPr>
              <a:t>psigrad@bk.ru</a:t>
            </a:r>
            <a:endParaRPr lang="ru-RU" sz="3600" b="1" dirty="0" smtClean="0"/>
          </a:p>
          <a:p>
            <a:r>
              <a:rPr lang="en-US" sz="3600" b="1" dirty="0">
                <a:hlinkClick r:id="rId5"/>
              </a:rPr>
              <a:t>http://xn--b1agja1acmacmce7nj.xn--80asehdb</a:t>
            </a:r>
            <a:r>
              <a:rPr lang="en-US" sz="3600" b="1" dirty="0" smtClean="0">
                <a:hlinkClick r:id="rId5"/>
              </a:rPr>
              <a:t>/</a:t>
            </a:r>
            <a:r>
              <a:rPr lang="ru-RU" sz="3600" b="1" dirty="0" smtClean="0"/>
              <a:t> </a:t>
            </a:r>
            <a:r>
              <a:rPr lang="ru-RU" sz="3600" dirty="0" smtClean="0"/>
              <a:t>Твоя территория. Онлайн. Можно обратиться через </a:t>
            </a:r>
            <a:r>
              <a:rPr lang="ru-RU" sz="3600" dirty="0" smtClean="0"/>
              <a:t>сайт и получить консультацию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0350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7504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Взрослые и дети – два разных народа, вот почему они всегда воюют между собой.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err="1" smtClean="0"/>
              <a:t>Рэй</a:t>
            </a:r>
            <a:r>
              <a:rPr lang="ru-RU" sz="2200" dirty="0" smtClean="0"/>
              <a:t> </a:t>
            </a:r>
            <a:r>
              <a:rPr lang="ru-RU" sz="2200" dirty="0" err="1" smtClean="0"/>
              <a:t>Бредбери</a:t>
            </a:r>
            <a:r>
              <a:rPr lang="ru-RU" sz="2200" dirty="0" smtClean="0"/>
              <a:t> «Вино из одуванчиков»</a:t>
            </a:r>
            <a:endParaRPr lang="ru-RU" sz="2200" dirty="0"/>
          </a:p>
        </p:txBody>
      </p:sp>
      <p:pic>
        <p:nvPicPr>
          <p:cNvPr id="1028" name="Picture 4" descr="родители: Мать ругает ребенка Фото со сто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628" y="2936383"/>
            <a:ext cx="5241701" cy="328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68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Изменения социальной ситуации развития в настоящее </a:t>
            </a:r>
            <a:r>
              <a:rPr lang="ru-RU" sz="4000" dirty="0" smtClean="0"/>
              <a:t>время: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/>
              <a:t>Т</a:t>
            </a:r>
            <a:r>
              <a:rPr lang="ru-RU" sz="2800" b="1" dirty="0" smtClean="0"/>
              <a:t>радиционно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Нормативность детства и взрослости</a:t>
            </a:r>
          </a:p>
          <a:p>
            <a:r>
              <a:rPr lang="ru-RU" b="1" dirty="0" smtClean="0"/>
              <a:t>Нормативность семьи</a:t>
            </a:r>
          </a:p>
          <a:p>
            <a:endParaRPr lang="ru-RU" b="1" dirty="0" smtClean="0"/>
          </a:p>
          <a:p>
            <a:r>
              <a:rPr lang="ru-RU" b="1" dirty="0" smtClean="0"/>
              <a:t>Четкий стандарт школьного образования</a:t>
            </a:r>
          </a:p>
          <a:p>
            <a:endParaRPr lang="ru-RU" b="1" dirty="0" smtClean="0"/>
          </a:p>
          <a:p>
            <a:r>
              <a:rPr lang="ru-RU" b="1" dirty="0" smtClean="0"/>
              <a:t>Наличие свободного пространства общения (улица, двор)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2800" b="1" dirty="0"/>
              <a:t>С</a:t>
            </a:r>
            <a:r>
              <a:rPr lang="ru-RU" sz="2800" b="1" dirty="0" smtClean="0"/>
              <a:t>ейчас</a:t>
            </a: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748530" y="2517954"/>
            <a:ext cx="4606858" cy="368458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Границы размыты</a:t>
            </a:r>
          </a:p>
          <a:p>
            <a:endParaRPr lang="ru-RU" b="1" dirty="0"/>
          </a:p>
          <a:p>
            <a:r>
              <a:rPr lang="ru-RU" b="1" dirty="0" smtClean="0"/>
              <a:t>Вариативность семей</a:t>
            </a:r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Многообразие школьных программ, вариантов обучения</a:t>
            </a:r>
          </a:p>
          <a:p>
            <a:endParaRPr lang="ru-RU" b="1" dirty="0" smtClean="0"/>
          </a:p>
          <a:p>
            <a:r>
              <a:rPr lang="ru-RU" b="1" dirty="0" smtClean="0"/>
              <a:t>Исчезновение свободных пространств в реальности и появление виртуальных пространств общения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2669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Младший школьник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400" dirty="0" smtClean="0"/>
              <a:t>Адаптация к условиям обучения. </a:t>
            </a:r>
            <a:endParaRPr lang="ru-RU" sz="2400" dirty="0" smtClean="0"/>
          </a:p>
          <a:p>
            <a:r>
              <a:rPr lang="ru-RU" sz="2400" dirty="0" smtClean="0"/>
              <a:t>Психологическая готовность к школе и ее связь с успешностью адаптации.</a:t>
            </a:r>
            <a:endParaRPr lang="ru-RU" sz="2400" dirty="0" smtClean="0"/>
          </a:p>
          <a:p>
            <a:r>
              <a:rPr lang="ru-RU" sz="2400" dirty="0" smtClean="0"/>
              <a:t>Основные изменения в развитии:</a:t>
            </a:r>
          </a:p>
          <a:p>
            <a:pPr lvl="1"/>
            <a:r>
              <a:rPr lang="ru-RU" sz="2400" dirty="0" smtClean="0"/>
              <a:t>Овладение учебной деятельностью, основными учебными умениями</a:t>
            </a:r>
          </a:p>
          <a:p>
            <a:pPr lvl="1"/>
            <a:r>
              <a:rPr lang="ru-RU" sz="2400" dirty="0" smtClean="0"/>
              <a:t>Развитие произвольности поведения, эмоциональной </a:t>
            </a:r>
            <a:r>
              <a:rPr lang="ru-RU" sz="2400" dirty="0" err="1" smtClean="0"/>
              <a:t>саморегуляции</a:t>
            </a:r>
            <a:endParaRPr lang="ru-RU" sz="2400" dirty="0" smtClean="0"/>
          </a:p>
          <a:p>
            <a:pPr lvl="1"/>
            <a:r>
              <a:rPr lang="ru-RU" sz="2400" dirty="0" smtClean="0"/>
              <a:t>Развитие теоретического мышления, интеллектуализация всех познавательных процессов</a:t>
            </a:r>
          </a:p>
          <a:p>
            <a:pPr lvl="1"/>
            <a:r>
              <a:rPr lang="ru-RU" sz="2400" dirty="0" smtClean="0"/>
              <a:t>Развитие внутреннего плана действий</a:t>
            </a:r>
          </a:p>
          <a:p>
            <a:pPr lvl="1"/>
            <a:r>
              <a:rPr lang="ru-RU" sz="2400" dirty="0" smtClean="0"/>
              <a:t>Развитие самосознания, самооценки, рефлексии</a:t>
            </a:r>
          </a:p>
          <a:p>
            <a:pPr marL="594900" lvl="1" indent="-342900"/>
            <a:r>
              <a:rPr lang="ru-RU" sz="2400" dirty="0" smtClean="0"/>
              <a:t>Готовность к переходу в среднее звено</a:t>
            </a:r>
          </a:p>
          <a:p>
            <a:pPr marL="457200" lvl="1" indent="0">
              <a:buNone/>
            </a:pPr>
            <a:endParaRPr lang="ru-RU" dirty="0" smtClean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606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родителей: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период адаптации к школе (1 класс) заботиться о соблюдении режима, ребенку важно высыпаться, хорошо питаться, получать психологическую поддержку.</a:t>
            </a:r>
          </a:p>
          <a:p>
            <a:r>
              <a:rPr lang="ru-RU" dirty="0" smtClean="0"/>
              <a:t>Если наблюдаются трудности, с которыми ребенок не может справиться даже с помощью родителей – обратиться к специалистам</a:t>
            </a:r>
          </a:p>
          <a:p>
            <a:r>
              <a:rPr lang="ru-RU" dirty="0" smtClean="0"/>
              <a:t>Сохранять доброжелательное отношение к ребенку, особенно если у ребенка много трудностей</a:t>
            </a:r>
          </a:p>
          <a:p>
            <a:r>
              <a:rPr lang="ru-RU" dirty="0" smtClean="0"/>
              <a:t>Трудности ребенка – это не его вина, а его беда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2329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Подросток: уже не ребенок, но еще не взрослый</a:t>
            </a:r>
            <a:endParaRPr lang="ru-RU" dirty="0"/>
          </a:p>
        </p:txBody>
      </p:sp>
      <p:pic>
        <p:nvPicPr>
          <p:cNvPr id="1026" name="Picture 2" descr="http://www.arnapress.kz/i/Posts/820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89213" y="2397522"/>
            <a:ext cx="8915400" cy="325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3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Переходный возраст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мифы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Во всём виноваты гормоны!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реальность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 </a:t>
            </a:r>
            <a:r>
              <a:rPr lang="ru-RU" dirty="0"/>
              <a:t>они определяют поведение молодых </a:t>
            </a:r>
            <a:r>
              <a:rPr lang="ru-RU" dirty="0" smtClean="0"/>
              <a:t>людей, </a:t>
            </a:r>
            <a:r>
              <a:rPr lang="ru-RU" dirty="0"/>
              <a:t>подростковое восприятие в первую очередь является результатом изменений в развитии мозга. порождая поведение гораздо более сложное и – по крайней мере, в некоторых  случаях – более разумное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7954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Переходный возраст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мифы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Подростковый возраст нужно </a:t>
            </a:r>
            <a:r>
              <a:rPr lang="ru-RU" dirty="0" smtClean="0"/>
              <a:t>просто </a:t>
            </a:r>
            <a:r>
              <a:rPr lang="ru-RU" dirty="0"/>
              <a:t>«пережить</a:t>
            </a:r>
            <a:r>
              <a:rPr lang="ru-RU" dirty="0" smtClean="0"/>
              <a:t>»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Подросткам </a:t>
            </a:r>
            <a:r>
              <a:rPr lang="ru-RU" dirty="0"/>
              <a:t>не важны  отношения с родителями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реальность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/>
              <a:t> “не пережить” переходный возраст, а прожить его с пользой, потому что это очень важный и ценный этап</a:t>
            </a:r>
            <a:r>
              <a:rPr lang="ru-RU" dirty="0" smtClean="0"/>
              <a:t>.</a:t>
            </a:r>
          </a:p>
          <a:p>
            <a:r>
              <a:rPr lang="ru-RU" dirty="0"/>
              <a:t>действительно испытывают  естественное стремление к независимости, однако отношения со взрослыми  все равно имеют для них существенное значение</a:t>
            </a:r>
          </a:p>
        </p:txBody>
      </p:sp>
    </p:spTree>
    <p:extLst>
      <p:ext uri="{BB962C8B-B14F-4D97-AF65-F5344CB8AC3E}">
        <p14:creationId xmlns:p14="http://schemas.microsoft.com/office/powerpoint/2010/main" val="207773982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1843</TotalTime>
  <Words>1022</Words>
  <Application>Microsoft Office PowerPoint</Application>
  <PresentationFormat>Произвольный</PresentationFormat>
  <Paragraphs>156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Легкий дым</vt:lpstr>
      <vt:lpstr>Значение поддержки родителей на разных этапах взросления детей</vt:lpstr>
      <vt:lpstr>план</vt:lpstr>
      <vt:lpstr>Взрослые и дети – два разных народа, вот почему они всегда воюют между собой.  Рэй Бредбери «Вино из одуванчиков»</vt:lpstr>
      <vt:lpstr>Изменения социальной ситуации развития в настоящее время:</vt:lpstr>
      <vt:lpstr>Младший школьник</vt:lpstr>
      <vt:lpstr>Задачи родителей:</vt:lpstr>
      <vt:lpstr>Подросток: уже не ребенок, но еще не взрослый</vt:lpstr>
      <vt:lpstr>Переходный возраст</vt:lpstr>
      <vt:lpstr>Переходный возраст</vt:lpstr>
      <vt:lpstr>Анатомо-физиологические особенности.</vt:lpstr>
      <vt:lpstr>Нейропсихологические особенности развития подростка</vt:lpstr>
      <vt:lpstr>Неравномерность созревания разных участков мозга</vt:lpstr>
      <vt:lpstr>Что беспокоит:</vt:lpstr>
      <vt:lpstr>Взрослые нас не понимают…</vt:lpstr>
      <vt:lpstr>Они нас не слышат…                                Родители</vt:lpstr>
      <vt:lpstr>Современный подросток</vt:lpstr>
      <vt:lpstr> основные потребности подростка</vt:lpstr>
      <vt:lpstr> 7 навыков, которыми стоит овладеть любому современному подростку </vt:lpstr>
      <vt:lpstr>Ранняя юность.</vt:lpstr>
      <vt:lpstr>Старший школьник</vt:lpstr>
      <vt:lpstr>Презентация PowerPoint</vt:lpstr>
      <vt:lpstr>Что могут сделать родители, чтобы взросление ребенка проходило успешно?</vt:lpstr>
      <vt:lpstr>Ребенок нуждается в эмоциональной привязанности к своим родителям. Именно в ней залог его психологического благополучия и будущих успехов. В этом смысле привязанность важнее дисциплины.</vt:lpstr>
      <vt:lpstr>Помните:</vt:lpstr>
      <vt:lpstr>В помощь родителям</vt:lpstr>
      <vt:lpstr>Контакты специалистов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Поддержка родителей на разных этапах взросления детей</dc:title>
  <dc:creator>nataly</dc:creator>
  <cp:lastModifiedBy>user</cp:lastModifiedBy>
  <cp:revision>36</cp:revision>
  <dcterms:created xsi:type="dcterms:W3CDTF">2018-04-14T10:56:54Z</dcterms:created>
  <dcterms:modified xsi:type="dcterms:W3CDTF">2022-06-29T18:28:42Z</dcterms:modified>
</cp:coreProperties>
</file>