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75" r:id="rId5"/>
    <p:sldId id="265" r:id="rId6"/>
    <p:sldId id="267" r:id="rId7"/>
    <p:sldId id="264" r:id="rId8"/>
    <p:sldId id="266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60" r:id="rId17"/>
    <p:sldId id="276" r:id="rId18"/>
    <p:sldId id="277" r:id="rId19"/>
    <p:sldId id="278" r:id="rId20"/>
    <p:sldId id="259" r:id="rId21"/>
    <p:sldId id="261" r:id="rId22"/>
    <p:sldId id="262" r:id="rId23"/>
    <p:sldId id="26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Считаете ли вы, что в вашей семье есть взаимопонимание с родителями?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  <c:pt idx="3">
                  <c:v>отчасти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axId val="69236224"/>
        <c:axId val="69237760"/>
      </c:barChart>
      <c:catAx>
        <c:axId val="69236224"/>
        <c:scaling>
          <c:orientation val="minMax"/>
        </c:scaling>
        <c:axPos val="b"/>
        <c:tickLblPos val="nextTo"/>
        <c:crossAx val="69237760"/>
        <c:crosses val="autoZero"/>
        <c:auto val="1"/>
        <c:lblAlgn val="ctr"/>
        <c:lblOffset val="100"/>
      </c:catAx>
      <c:valAx>
        <c:axId val="69237760"/>
        <c:scaling>
          <c:orientation val="minMax"/>
        </c:scaling>
        <c:axPos val="l"/>
        <c:majorGridlines/>
        <c:numFmt formatCode="General" sourceLinked="1"/>
        <c:tickLblPos val="nextTo"/>
        <c:crossAx val="692362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Обсуждаете ли вы с родителями  телевизионные передачи, фильмы?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</c:v>
                </c:pt>
                <c:pt idx="1">
                  <c:v>6</c:v>
                </c:pt>
                <c:pt idx="2">
                  <c:v>4</c:v>
                </c:pt>
              </c:numCache>
            </c:numRef>
          </c:val>
        </c:ser>
        <c:axId val="98196096"/>
        <c:axId val="98197888"/>
      </c:barChart>
      <c:catAx>
        <c:axId val="98196096"/>
        <c:scaling>
          <c:orientation val="minMax"/>
        </c:scaling>
        <c:axPos val="b"/>
        <c:tickLblPos val="nextTo"/>
        <c:crossAx val="98197888"/>
        <c:crosses val="autoZero"/>
        <c:auto val="1"/>
        <c:lblAlgn val="ctr"/>
        <c:lblOffset val="100"/>
      </c:catAx>
      <c:valAx>
        <c:axId val="98197888"/>
        <c:scaling>
          <c:orientation val="minMax"/>
        </c:scaling>
        <c:axPos val="l"/>
        <c:majorGridlines/>
        <c:numFmt formatCode="General" sourceLinked="1"/>
        <c:tickLblPos val="nextTo"/>
        <c:crossAx val="981960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Говорят </a:t>
            </a:r>
            <a:r>
              <a:rPr lang="ru-RU" dirty="0"/>
              <a:t>ли с </a:t>
            </a:r>
            <a:r>
              <a:rPr lang="ru-RU" dirty="0" smtClean="0"/>
              <a:t>вами </a:t>
            </a:r>
            <a:r>
              <a:rPr lang="ru-RU" dirty="0"/>
              <a:t>ваши родители по душам, советуются ли с вами по своим личным делам?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Говоря ли с вам ваши родители по душам, советуются ли с вами по своим личным делам?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  <c:pt idx="3">
                  <c:v>отчасти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0</c:v>
                </c:pt>
              </c:numCache>
            </c:numRef>
          </c:val>
        </c:ser>
        <c:axId val="79043584"/>
        <c:axId val="79053568"/>
      </c:barChart>
      <c:catAx>
        <c:axId val="79043584"/>
        <c:scaling>
          <c:orientation val="minMax"/>
        </c:scaling>
        <c:axPos val="b"/>
        <c:tickLblPos val="nextTo"/>
        <c:crossAx val="79053568"/>
        <c:crosses val="autoZero"/>
        <c:auto val="1"/>
        <c:lblAlgn val="ctr"/>
        <c:lblOffset val="100"/>
      </c:catAx>
      <c:valAx>
        <c:axId val="79053568"/>
        <c:scaling>
          <c:orientation val="minMax"/>
        </c:scaling>
        <c:axPos val="l"/>
        <c:majorGridlines/>
        <c:numFmt formatCode="General" sourceLinked="1"/>
        <c:tickLblPos val="nextTo"/>
        <c:crossAx val="790435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Интересуются  ли  родители  вашей учебой,  проблемами   по отдельным предметам, проблемами с учителями и одноклассниками?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  <c:pt idx="3">
                  <c:v>отчасти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</c:v>
                </c:pt>
                <c:pt idx="1">
                  <c:v>0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  <c:axId val="80413440"/>
        <c:axId val="80414976"/>
      </c:barChart>
      <c:catAx>
        <c:axId val="80413440"/>
        <c:scaling>
          <c:orientation val="minMax"/>
        </c:scaling>
        <c:axPos val="b"/>
        <c:tickLblPos val="nextTo"/>
        <c:crossAx val="80414976"/>
        <c:crosses val="autoZero"/>
        <c:auto val="1"/>
        <c:lblAlgn val="ctr"/>
        <c:lblOffset val="100"/>
      </c:catAx>
      <c:valAx>
        <c:axId val="80414976"/>
        <c:scaling>
          <c:orientation val="minMax"/>
        </c:scaling>
        <c:axPos val="l"/>
        <c:majorGridlines/>
        <c:numFmt formatCode="General" sourceLinked="1"/>
        <c:tickLblPos val="nextTo"/>
        <c:crossAx val="804134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Знают ли родители ваших друзей?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отчасти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</c:v>
                </c:pt>
                <c:pt idx="1">
                  <c:v>0</c:v>
                </c:pt>
                <c:pt idx="2">
                  <c:v>2</c:v>
                </c:pt>
              </c:numCache>
            </c:numRef>
          </c:val>
        </c:ser>
        <c:axId val="86143360"/>
        <c:axId val="86144896"/>
      </c:barChart>
      <c:catAx>
        <c:axId val="86143360"/>
        <c:scaling>
          <c:orientation val="minMax"/>
        </c:scaling>
        <c:axPos val="b"/>
        <c:tickLblPos val="nextTo"/>
        <c:crossAx val="86144896"/>
        <c:crosses val="autoZero"/>
        <c:auto val="1"/>
        <c:lblAlgn val="ctr"/>
        <c:lblOffset val="100"/>
      </c:catAx>
      <c:valAx>
        <c:axId val="86144896"/>
        <c:scaling>
          <c:orientation val="minMax"/>
        </c:scaling>
        <c:axPos val="l"/>
        <c:majorGridlines/>
        <c:numFmt formatCode="General" sourceLinked="1"/>
        <c:tickLblPos val="nextTo"/>
        <c:crossAx val="861433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Участвуете ли вы в хозяйственных делах вместе с родителями?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  <c:pt idx="3">
                  <c:v>отчасти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</c:numCache>
            </c:numRef>
          </c:val>
        </c:ser>
        <c:axId val="85846656"/>
        <c:axId val="86151936"/>
      </c:barChart>
      <c:catAx>
        <c:axId val="85846656"/>
        <c:scaling>
          <c:orientation val="minMax"/>
        </c:scaling>
        <c:axPos val="b"/>
        <c:tickLblPos val="nextTo"/>
        <c:crossAx val="86151936"/>
        <c:crosses val="autoZero"/>
        <c:auto val="1"/>
        <c:lblAlgn val="ctr"/>
        <c:lblOffset val="100"/>
      </c:catAx>
      <c:valAx>
        <c:axId val="86151936"/>
        <c:scaling>
          <c:orientation val="minMax"/>
        </c:scaling>
        <c:axPos val="l"/>
        <c:majorGridlines/>
        <c:numFmt formatCode="General" sourceLinked="1"/>
        <c:tickLblPos val="nextTo"/>
        <c:crossAx val="858466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Проверяют ли постоянно ваши родители, как вы готовите уроки?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  <c:pt idx="3">
                  <c:v>отчасти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</c:ser>
        <c:axId val="90374144"/>
        <c:axId val="90375680"/>
      </c:barChart>
      <c:catAx>
        <c:axId val="90374144"/>
        <c:scaling>
          <c:orientation val="minMax"/>
        </c:scaling>
        <c:axPos val="b"/>
        <c:tickLblPos val="nextTo"/>
        <c:crossAx val="90375680"/>
        <c:crosses val="autoZero"/>
        <c:auto val="1"/>
        <c:lblAlgn val="ctr"/>
        <c:lblOffset val="100"/>
      </c:catAx>
      <c:valAx>
        <c:axId val="90375680"/>
        <c:scaling>
          <c:orientation val="minMax"/>
        </c:scaling>
        <c:axPos val="l"/>
        <c:majorGridlines/>
        <c:numFmt formatCode="General" sourceLinked="1"/>
        <c:tickLblPos val="nextTo"/>
        <c:crossAx val="903741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Есть ли у вас и ваших родителей общие занятия, увлечения?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</c:ser>
        <c:axId val="90392064"/>
        <c:axId val="90393600"/>
      </c:barChart>
      <c:catAx>
        <c:axId val="90392064"/>
        <c:scaling>
          <c:orientation val="minMax"/>
        </c:scaling>
        <c:axPos val="b"/>
        <c:tickLblPos val="nextTo"/>
        <c:crossAx val="90393600"/>
        <c:crosses val="autoZero"/>
        <c:auto val="1"/>
        <c:lblAlgn val="ctr"/>
        <c:lblOffset val="100"/>
      </c:catAx>
      <c:valAx>
        <c:axId val="90393600"/>
        <c:scaling>
          <c:orientation val="minMax"/>
        </c:scaling>
        <c:axPos val="l"/>
        <c:majorGridlines/>
        <c:numFmt formatCode="General" sourceLinked="1"/>
        <c:tickLblPos val="nextTo"/>
        <c:crossAx val="903920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Хотите ли вы всегда проводить свои праздники без взрослых?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</c:v>
                </c:pt>
                <c:pt idx="1">
                  <c:v>13</c:v>
                </c:pt>
                <c:pt idx="2">
                  <c:v>4</c:v>
                </c:pt>
              </c:numCache>
            </c:numRef>
          </c:val>
        </c:ser>
        <c:axId val="90466560"/>
        <c:axId val="90480640"/>
      </c:barChart>
      <c:catAx>
        <c:axId val="90466560"/>
        <c:scaling>
          <c:orientation val="minMax"/>
        </c:scaling>
        <c:axPos val="b"/>
        <c:tickLblPos val="nextTo"/>
        <c:crossAx val="90480640"/>
        <c:crosses val="autoZero"/>
        <c:auto val="1"/>
        <c:lblAlgn val="ctr"/>
        <c:lblOffset val="100"/>
      </c:catAx>
      <c:valAx>
        <c:axId val="90480640"/>
        <c:scaling>
          <c:orientation val="minMax"/>
        </c:scaling>
        <c:axPos val="l"/>
        <c:majorGridlines/>
        <c:numFmt formatCode="General" sourceLinked="1"/>
        <c:tickLblPos val="nextTo"/>
        <c:crossAx val="904665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Обсуждаете ли вы с родителями прочитанные книги, газеты?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</c:v>
                </c:pt>
                <c:pt idx="1">
                  <c:v>8</c:v>
                </c:pt>
                <c:pt idx="2">
                  <c:v>5</c:v>
                </c:pt>
              </c:numCache>
            </c:numRef>
          </c:val>
        </c:ser>
        <c:axId val="96354304"/>
        <c:axId val="96355840"/>
      </c:barChart>
      <c:catAx>
        <c:axId val="96354304"/>
        <c:scaling>
          <c:orientation val="minMax"/>
        </c:scaling>
        <c:axPos val="b"/>
        <c:tickLblPos val="nextTo"/>
        <c:crossAx val="96355840"/>
        <c:crosses val="autoZero"/>
        <c:auto val="1"/>
        <c:lblAlgn val="ctr"/>
        <c:lblOffset val="100"/>
      </c:catAx>
      <c:valAx>
        <c:axId val="96355840"/>
        <c:scaling>
          <c:orientation val="minMax"/>
        </c:scaling>
        <c:axPos val="l"/>
        <c:majorGridlines/>
        <c:numFmt formatCode="General" sourceLinked="1"/>
        <c:tickLblPos val="nextTo"/>
        <c:crossAx val="963543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6125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опроса детей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опроса детей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опроса детей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опроса детей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опроса детей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опроса детей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332656"/>
          <a:ext cx="8424936" cy="6360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2468"/>
                <a:gridCol w="4212468"/>
              </a:tblGrid>
              <a:tr h="15481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MS Mincho"/>
                          <a:cs typeface="Times New Roman"/>
                        </a:rPr>
                        <a:t>Ты выполнил все домашние задания?</a:t>
                      </a:r>
                      <a:endParaRPr lang="ru-RU" sz="2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481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MS Mincho"/>
                          <a:cs typeface="Times New Roman"/>
                        </a:rPr>
                        <a:t>Почему за твоё поведение в школе я должна краснеть?</a:t>
                      </a:r>
                      <a:endParaRPr lang="ru-RU" sz="2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222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MS Mincho"/>
                          <a:cs typeface="Times New Roman"/>
                        </a:rPr>
                        <a:t>Почему ты собираешься на улицу? Ты уже выучил уроки?</a:t>
                      </a:r>
                      <a:endParaRPr lang="ru-RU" sz="24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40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MS Mincho"/>
                          <a:cs typeface="Times New Roman"/>
                        </a:rPr>
                        <a:t>Когда ты вернешься домой?</a:t>
                      </a:r>
                      <a:endParaRPr lang="ru-RU" sz="2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395536" y="116632"/>
          <a:ext cx="8579296" cy="6574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9648"/>
                <a:gridCol w="4289648"/>
              </a:tblGrid>
              <a:tr h="18766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MS Mincho"/>
                          <a:cs typeface="Times New Roman"/>
                        </a:rPr>
                        <a:t>Ты выполнил все домашние задания?</a:t>
                      </a:r>
                      <a:endParaRPr lang="ru-RU" sz="2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Мне бы хотелось знать, что все уроки уже выполнены.</a:t>
                      </a:r>
                      <a:endParaRPr lang="ru-RU" sz="3200" dirty="0"/>
                    </a:p>
                  </a:txBody>
                  <a:tcPr/>
                </a:tc>
              </a:tr>
              <a:tr h="14866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MS Mincho"/>
                          <a:cs typeface="Times New Roman"/>
                        </a:rPr>
                        <a:t>Почему за твоё поведение в школе я должна краснеть?</a:t>
                      </a:r>
                      <a:endParaRPr lang="ru-RU" sz="2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2300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MS Mincho"/>
                          <a:cs typeface="Times New Roman"/>
                        </a:rPr>
                        <a:t>Почему ты собираешься на улицу? Ты уже выучил уроки?</a:t>
                      </a:r>
                      <a:endParaRPr lang="ru-RU" sz="24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33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MS Mincho"/>
                          <a:cs typeface="Times New Roman"/>
                        </a:rPr>
                        <a:t>Когда ты вернешься домой?</a:t>
                      </a:r>
                      <a:endParaRPr lang="ru-RU" sz="2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79512" y="188640"/>
          <a:ext cx="8579296" cy="6736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9648"/>
                <a:gridCol w="4289648"/>
              </a:tblGrid>
              <a:tr h="18766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MS Mincho"/>
                          <a:cs typeface="Times New Roman"/>
                        </a:rPr>
                        <a:t>Ты выполнил все домашние задания?</a:t>
                      </a:r>
                      <a:endParaRPr lang="ru-RU" sz="2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/>
                          <a:ea typeface="MS Mincho"/>
                          <a:cs typeface="Times New Roman"/>
                        </a:rPr>
                        <a:t>Мне бы хотелось знать, что все уроки уже </a:t>
                      </a:r>
                      <a:r>
                        <a:rPr lang="ru-RU" sz="2400" i="1" dirty="0" smtClean="0">
                          <a:latin typeface="Times New Roman"/>
                          <a:ea typeface="MS Mincho"/>
                          <a:cs typeface="Times New Roman"/>
                        </a:rPr>
                        <a:t>выполнены.</a:t>
                      </a:r>
                      <a:endParaRPr lang="ru-RU" sz="2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866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MS Mincho"/>
                          <a:cs typeface="Times New Roman"/>
                        </a:rPr>
                        <a:t>Почему за твоё поведение в школе я должна краснеть?</a:t>
                      </a:r>
                      <a:endParaRPr lang="ru-RU" sz="2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/>
                          <a:ea typeface="MS Mincho"/>
                          <a:cs typeface="Times New Roman"/>
                        </a:rPr>
                        <a:t>Я очень расстроилась сегодня узнав, какое у тебя поведение в школе. Меня это очень расстраивает.</a:t>
                      </a:r>
                      <a:endParaRPr lang="ru-RU" sz="2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300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MS Mincho"/>
                          <a:cs typeface="Times New Roman"/>
                        </a:rPr>
                        <a:t>Почему ты собираешься на улицу? Ты уже выучил уроки?</a:t>
                      </a:r>
                      <a:endParaRPr lang="ru-RU" sz="24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33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MS Mincho"/>
                          <a:cs typeface="Times New Roman"/>
                        </a:rPr>
                        <a:t>Когда ты вернешься домой?</a:t>
                      </a:r>
                      <a:endParaRPr lang="ru-RU" sz="2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79512" y="116632"/>
          <a:ext cx="8579296" cy="6736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9648"/>
                <a:gridCol w="4289648"/>
              </a:tblGrid>
              <a:tr h="18766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MS Mincho"/>
                          <a:cs typeface="Times New Roman"/>
                        </a:rPr>
                        <a:t>Ты выполнил все домашние задания?</a:t>
                      </a:r>
                      <a:endParaRPr lang="ru-RU" sz="2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/>
                          <a:ea typeface="MS Mincho"/>
                          <a:cs typeface="Times New Roman"/>
                        </a:rPr>
                        <a:t>Мне бы хотелось знать, что все </a:t>
                      </a:r>
                      <a:r>
                        <a:rPr lang="ru-RU" sz="2400" i="1" dirty="0" err="1" smtClean="0">
                          <a:latin typeface="Times New Roman"/>
                          <a:ea typeface="MS Mincho"/>
                          <a:cs typeface="Times New Roman"/>
                        </a:rPr>
                        <a:t>у.роки</a:t>
                      </a:r>
                      <a:r>
                        <a:rPr lang="ru-RU" sz="2400" i="1" dirty="0" smtClean="0">
                          <a:latin typeface="Times New Roman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ru-RU" sz="2400" i="1" dirty="0">
                          <a:latin typeface="Times New Roman"/>
                          <a:ea typeface="MS Mincho"/>
                          <a:cs typeface="Times New Roman"/>
                        </a:rPr>
                        <a:t>уже выполнены</a:t>
                      </a:r>
                      <a:endParaRPr lang="ru-RU" sz="2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866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MS Mincho"/>
                          <a:cs typeface="Times New Roman"/>
                        </a:rPr>
                        <a:t>Почему за твоё поведение в школе я должна краснеть?</a:t>
                      </a:r>
                      <a:endParaRPr lang="ru-RU" sz="2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>
                          <a:latin typeface="Times New Roman"/>
                          <a:ea typeface="MS Mincho"/>
                          <a:cs typeface="Times New Roman"/>
                        </a:rPr>
                        <a:t>Я очень расстроилась сегодня узнав, какое у тебя поведение в школе. Меня это очень расстраивает.</a:t>
                      </a:r>
                      <a:endParaRPr lang="ru-RU" sz="2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300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MS Mincho"/>
                          <a:cs typeface="Times New Roman"/>
                        </a:rPr>
                        <a:t>Почему ты собираешься на улицу? Ты уже выучил уроки?</a:t>
                      </a:r>
                      <a:endParaRPr lang="ru-RU" sz="24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/>
                          <a:ea typeface="MS Mincho"/>
                          <a:cs typeface="Times New Roman"/>
                        </a:rPr>
                        <a:t>Мне бы хотелось знать, что ты сделал все уроки и собираешься на улицу.</a:t>
                      </a:r>
                      <a:endParaRPr lang="ru-RU" sz="2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433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MS Mincho"/>
                          <a:cs typeface="Times New Roman"/>
                        </a:rPr>
                        <a:t>Когда ты вернешься домой?</a:t>
                      </a:r>
                      <a:endParaRPr lang="ru-RU" sz="2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58924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ru-RU" sz="3200" dirty="0" smtClean="0"/>
              <a:t>В.А. Сухомлинский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6632"/>
            <a:ext cx="8553128" cy="488600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«Не опекайте меня, не ходите за мной, не связывайте каждый мой шаг... Я самостоятельный человек. Я не хочу, чтобы меня вели за руку. Передо мной высокая гора. Это цель моей жизни. Я вижу ее, думаю о ней, хочу достичь ее, но взойти на эту вершину хочу самостоятельно. Я уже поднимаюсь, делаю первые шаги; и чем выше ступает моя нога, тем более широкий горизонт открывается мне, тем больше я вижу людей, тем больше познаю их, тем больше людей видят меня. От величия и безграничности того, что мне открывается, делается страшно. Мне необходима поддержка старшего,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наставника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моем жизненном пути. Я достигну своей вершины, если буду опираться на плечо сильного и мудрого человека. Но мне стыдно и боязно сказать об этом. Мне хочется, чтобы все считали, что я самостоятельно, своими силами доберусь до вершины».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23528" y="332656"/>
          <a:ext cx="8496944" cy="65221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13551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MS Mincho"/>
                          <a:cs typeface="Times New Roman"/>
                        </a:rPr>
                        <a:t>Ты выполнил все домашние задания?</a:t>
                      </a:r>
                      <a:endParaRPr lang="ru-RU" sz="2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/>
                          <a:ea typeface="MS Mincho"/>
                          <a:cs typeface="Times New Roman"/>
                        </a:rPr>
                        <a:t>Мне бы хотелось знать, что все уроки уже </a:t>
                      </a:r>
                      <a:r>
                        <a:rPr lang="ru-RU" sz="2400" i="1" dirty="0" smtClean="0">
                          <a:latin typeface="Times New Roman"/>
                          <a:ea typeface="MS Mincho"/>
                          <a:cs typeface="Times New Roman"/>
                        </a:rPr>
                        <a:t>выполнены.</a:t>
                      </a:r>
                      <a:endParaRPr lang="ru-RU" sz="2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3193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MS Mincho"/>
                          <a:cs typeface="Times New Roman"/>
                        </a:rPr>
                        <a:t>Почему за твоё поведение в школе я должна краснеть?</a:t>
                      </a:r>
                      <a:endParaRPr lang="ru-RU" sz="2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>
                          <a:latin typeface="Times New Roman"/>
                          <a:ea typeface="MS Mincho"/>
                          <a:cs typeface="Times New Roman"/>
                        </a:rPr>
                        <a:t>Я очень расстроилась сегодня узнав, какое у тебя поведение в школе. Меня это очень расстраивает.</a:t>
                      </a:r>
                      <a:endParaRPr lang="ru-RU" sz="2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7591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MS Mincho"/>
                          <a:cs typeface="Times New Roman"/>
                        </a:rPr>
                        <a:t>Почему ты собираешься на улицу? Ты уже выучил уроки?</a:t>
                      </a:r>
                      <a:endParaRPr lang="ru-RU" sz="24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>
                          <a:latin typeface="Times New Roman"/>
                          <a:ea typeface="MS Mincho"/>
                          <a:cs typeface="Times New Roman"/>
                        </a:rPr>
                        <a:t>Мне бы хотелось знать, что ты сделал все уроки и собираешься на улицу.</a:t>
                      </a:r>
                      <a:endParaRPr lang="ru-RU" sz="2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7591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MS Mincho"/>
                          <a:cs typeface="Times New Roman"/>
                        </a:rPr>
                        <a:t>Когда ты вернешься домой?</a:t>
                      </a:r>
                      <a:endParaRPr lang="ru-RU" sz="2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/>
                          <a:ea typeface="MS Mincho"/>
                          <a:cs typeface="Times New Roman"/>
                        </a:rPr>
                        <a:t>Мне бы хотелось знать, что все уроки уже </a:t>
                      </a:r>
                      <a:r>
                        <a:rPr lang="ru-RU" sz="2400" i="1" dirty="0" smtClean="0">
                          <a:latin typeface="Times New Roman"/>
                          <a:ea typeface="MS Mincho"/>
                          <a:cs typeface="Times New Roman"/>
                        </a:rPr>
                        <a:t>выполнены.</a:t>
                      </a:r>
                      <a:endParaRPr lang="ru-RU" sz="2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3312368" cy="1647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356992"/>
            <a:ext cx="3779912" cy="1790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157192"/>
            <a:ext cx="3694003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188640"/>
            <a:ext cx="1813147" cy="1731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067944" y="476672"/>
            <a:ext cx="4923656" cy="818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Всё понятно и всё понравилось</a:t>
            </a:r>
            <a:endParaRPr lang="ru-RU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067944" y="2204864"/>
            <a:ext cx="4923656" cy="818728"/>
          </a:xfrm>
          <a:prstGeom prst="rect">
            <a:avLst/>
          </a:prstGeom>
        </p:spPr>
        <p:txBody>
          <a:bodyPr vert="horz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Есть над чем подумать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067944" y="3789040"/>
            <a:ext cx="4923656" cy="818728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Остались вопросы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067944" y="5445224"/>
            <a:ext cx="4923656" cy="818728"/>
          </a:xfrm>
          <a:prstGeom prst="rect">
            <a:avLst/>
          </a:prstGeom>
        </p:spPr>
        <p:txBody>
          <a:bodyPr vert="horz" anchor="ctr">
            <a:normAutofit fontScale="7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Больше не хочется разговаривать на эту тему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Родитель - наставник.</a:t>
            </a:r>
            <a:endParaRPr lang="ru-RU" sz="5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00808"/>
            <a:ext cx="6660232" cy="4693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 каждое «да» - 2 балла, </a:t>
            </a:r>
          </a:p>
          <a:p>
            <a:endParaRPr lang="ru-RU" dirty="0" smtClean="0"/>
          </a:p>
          <a:p>
            <a:r>
              <a:rPr lang="ru-RU" dirty="0" smtClean="0"/>
              <a:t>«отчасти, иногда» - I балл,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«нет» - 0 баллов.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552728"/>
          </a:xfrm>
        </p:spPr>
        <p:txBody>
          <a:bodyPr>
            <a:noAutofit/>
          </a:bodyPr>
          <a:lstStyle/>
          <a:p>
            <a:r>
              <a:rPr lang="ru-RU" sz="3600" dirty="0" smtClean="0"/>
              <a:t>Более 20 баллов. Ваши отношения с детьми можно считать благополучными.</a:t>
            </a:r>
          </a:p>
          <a:p>
            <a:pPr>
              <a:buNone/>
            </a:pPr>
            <a:r>
              <a:rPr lang="ru-RU" sz="3600" dirty="0" smtClean="0"/>
              <a:t> </a:t>
            </a:r>
          </a:p>
          <a:p>
            <a:r>
              <a:rPr lang="ru-RU" sz="3600" dirty="0" smtClean="0"/>
              <a:t>От 10 до 20 баллов. Отношения оцениваются как удовлетворительные и недостаточно многосторонние.</a:t>
            </a:r>
          </a:p>
          <a:p>
            <a:pPr>
              <a:buNone/>
            </a:pPr>
            <a:r>
              <a:rPr lang="ru-RU" sz="3600" dirty="0" smtClean="0"/>
              <a:t> </a:t>
            </a:r>
          </a:p>
          <a:p>
            <a:r>
              <a:rPr lang="ru-RU" sz="3600" dirty="0" smtClean="0"/>
              <a:t>Менее 10 баллов. Контакты с детьми явно недостаточные. Необходимо принимать срочные меры для их улучшения.</a:t>
            </a:r>
          </a:p>
          <a:p>
            <a:pPr>
              <a:buNone/>
            </a:pPr>
            <a:r>
              <a:rPr lang="ru-RU" sz="2800" dirty="0" smtClean="0"/>
              <a:t> </a:t>
            </a:r>
            <a:r>
              <a:rPr lang="ru-RU" sz="2400" dirty="0" smtClean="0"/>
              <a:t> 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опроса детей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опроса детей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196752"/>
          <a:ext cx="868680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опроса детей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124744"/>
          <a:ext cx="8686800" cy="4955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опроса детей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126</TotalTime>
  <Words>513</Words>
  <Application>Microsoft Office PowerPoint</Application>
  <PresentationFormat>Экран (4:3)</PresentationFormat>
  <Paragraphs>68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Трек</vt:lpstr>
      <vt:lpstr>Слайд 1</vt:lpstr>
      <vt:lpstr>В.А. Сухомлинский</vt:lpstr>
      <vt:lpstr>Родитель - наставник.</vt:lpstr>
      <vt:lpstr>Слайд 4</vt:lpstr>
      <vt:lpstr>Слайд 5</vt:lpstr>
      <vt:lpstr>Результаты опроса детей</vt:lpstr>
      <vt:lpstr>Результаты опроса детей</vt:lpstr>
      <vt:lpstr>Результаты опроса детей</vt:lpstr>
      <vt:lpstr>Результаты опроса детей</vt:lpstr>
      <vt:lpstr>Результаты опроса детей</vt:lpstr>
      <vt:lpstr>Результаты опроса детей</vt:lpstr>
      <vt:lpstr>Результаты опроса детей</vt:lpstr>
      <vt:lpstr>Результаты опроса детей</vt:lpstr>
      <vt:lpstr>Результаты опроса детей</vt:lpstr>
      <vt:lpstr>Результаты опроса детей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Всё понятно и всё понравилось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egorova</dc:creator>
  <cp:lastModifiedBy>Егорова</cp:lastModifiedBy>
  <cp:revision>19</cp:revision>
  <dcterms:created xsi:type="dcterms:W3CDTF">2023-04-10T05:15:25Z</dcterms:created>
  <dcterms:modified xsi:type="dcterms:W3CDTF">2023-04-21T03:46:04Z</dcterms:modified>
</cp:coreProperties>
</file>