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41" r:id="rId2"/>
    <p:sldId id="256" r:id="rId3"/>
    <p:sldId id="327" r:id="rId4"/>
    <p:sldId id="343" r:id="rId5"/>
    <p:sldId id="367" r:id="rId6"/>
    <p:sldId id="363" r:id="rId7"/>
    <p:sldId id="325" r:id="rId8"/>
    <p:sldId id="328" r:id="rId9"/>
    <p:sldId id="342" r:id="rId10"/>
    <p:sldId id="359" r:id="rId11"/>
    <p:sldId id="346" r:id="rId12"/>
    <p:sldId id="360" r:id="rId13"/>
    <p:sldId id="364" r:id="rId14"/>
    <p:sldId id="321" r:id="rId15"/>
    <p:sldId id="344" r:id="rId16"/>
    <p:sldId id="345" r:id="rId17"/>
    <p:sldId id="326" r:id="rId18"/>
    <p:sldId id="350" r:id="rId19"/>
    <p:sldId id="361" r:id="rId20"/>
    <p:sldId id="348" r:id="rId21"/>
    <p:sldId id="362" r:id="rId22"/>
    <p:sldId id="340" r:id="rId23"/>
    <p:sldId id="365" r:id="rId24"/>
    <p:sldId id="366" r:id="rId25"/>
    <p:sldId id="257" r:id="rId26"/>
    <p:sldId id="34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AEE1"/>
    <a:srgbClr val="FF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86127" autoAdjust="0"/>
  </p:normalViewPr>
  <p:slideViewPr>
    <p:cSldViewPr showGuides="1">
      <p:cViewPr>
        <p:scale>
          <a:sx n="60" d="100"/>
          <a:sy n="60" d="100"/>
        </p:scale>
        <p:origin x="-15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5CA07-9AFA-4D41-A484-5E9E5570B795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9CAA3-B63B-4722-925F-CCAA8D84BD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58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>
                <a:solidFill>
                  <a:prstClr val="black"/>
                </a:solidFill>
              </a:r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>
                <a:solidFill>
                  <a:prstClr val="black"/>
                </a:solidFill>
              </a:r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nkaa.ru/wp-content/uploads/2018/02/empty12.jp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7272" y="0"/>
            <a:ext cx="9291272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5805264"/>
            <a:ext cx="478802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Каратанова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Николаевна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№256</a:t>
            </a:r>
            <a:r>
              <a:rPr lang="ru-RU" b="1" baseline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 ЗАТО г.Фокино</a:t>
            </a:r>
          </a:p>
          <a:p>
            <a:pPr algn="ctr"/>
            <a:r>
              <a:rPr lang="ru-RU" b="1" baseline="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211960" y="188640"/>
            <a:ext cx="4788024" cy="936104"/>
          </a:xfrm>
          <a:prstGeom prst="rect">
            <a:avLst/>
          </a:prstGeom>
          <a:solidFill>
            <a:srgbClr val="FFCDCD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– 2020</a:t>
            </a:r>
            <a:r>
              <a:rPr lang="ru-RU" sz="6600" b="1" baseline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211960" y="1268760"/>
            <a:ext cx="4788024" cy="936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6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211960" y="2348880"/>
            <a:ext cx="4788024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№14 (7)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211960" y="3429000"/>
            <a:ext cx="4788024" cy="9361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08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email"/>
          <a:srcRect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267744" y="155679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 отсутствует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ДЕМО-ВЕРСИИ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email"/>
          <a:srcRect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email"/>
          <a:srcRect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6DE92-BC64-4360-9651-63D1410B8D21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AC7C-13CC-452A-A2D7-E6AFC20C07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8.wmf"/><Relationship Id="rId4" Type="http://schemas.openxmlformats.org/officeDocument/2006/relationships/image" Target="../media/image20.jpeg"/><Relationship Id="rId9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0.wmf"/><Relationship Id="rId10" Type="http://schemas.openxmlformats.org/officeDocument/2006/relationships/image" Target="../media/image33.jpeg"/><Relationship Id="rId4" Type="http://schemas.openxmlformats.org/officeDocument/2006/relationships/oleObject" Target="../embeddings/oleObject5.bin"/><Relationship Id="rId9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8066" name="Picture 2" descr="C:\Users\Администратор\Desktop\2024-05-14_23-22-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0"/>
            <a:ext cx="9301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avatars.mds.yandex.net/i?id=54aa995d6d2d0dc3a4a66bcc3a0910d1b471d917-12434127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7" name="AutoShape 6" descr="https://avatars.mds.yandex.net/i?id=54aa995d6d2d0dc3a4a66bcc3a0910d1b471d917-12434127-images-thumbs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8" descr="https://avatars.mds.yandex.net/i?id=54aa995d6d2d0dc3a4a66bcc3a0910d1b471d917-12434127-images-thumbs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10" descr="Picture backgroun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88075" name="Picture 11" descr="C:\Users\Администратор\Desktop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20888"/>
            <a:ext cx="4176464" cy="417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132474" y="344968"/>
            <a:ext cx="4104456" cy="3057644"/>
          </a:xfrm>
          <a:prstGeom prst="cloudCallout">
            <a:avLst>
              <a:gd name="adj1" fmla="val 48498"/>
              <a:gd name="adj2" fmla="val 4402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Буквенное равенство, показывающее зависимость между величинами</a:t>
            </a:r>
            <a:endParaRPr lang="ru-RU" sz="2400" b="1" dirty="0">
              <a:latin typeface="Georgia" panose="02040502050405020303" pitchFamily="18" charset="0"/>
            </a:endParaRPr>
          </a:p>
        </p:txBody>
      </p:sp>
      <p:sp>
        <p:nvSpPr>
          <p:cNvPr id="4" name="Овальная выноска 3"/>
          <p:cNvSpPr/>
          <p:nvPr/>
        </p:nvSpPr>
        <p:spPr>
          <a:xfrm>
            <a:off x="5292080" y="404664"/>
            <a:ext cx="3384376" cy="2304256"/>
          </a:xfrm>
          <a:prstGeom prst="wedgeEllipseCallou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Georgia" panose="02040502050405020303" pitchFamily="18" charset="0"/>
              </a:rPr>
              <a:t>Запись какого либо правила на языке букв</a:t>
            </a:r>
            <a:endParaRPr lang="ru-RU" sz="2400" b="1" dirty="0">
              <a:latin typeface="Georgia" panose="02040502050405020303" pitchFamily="18" charset="0"/>
            </a:endParaRPr>
          </a:p>
        </p:txBody>
      </p:sp>
      <p:sp>
        <p:nvSpPr>
          <p:cNvPr id="10" name="AutoShape 13" descr="Picture background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88078" name="Picture 14" descr="C:\Users\Администратор\Desktop\AID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401108"/>
            <a:ext cx="8210524" cy="299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030" y="260985"/>
            <a:ext cx="5395595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altLang="en-US" b="1"/>
              <a:t>Взаимопроверка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395605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260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7,5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/>
          <p:nvPr/>
        </p:nvGraphicFramePr>
        <p:xfrm>
          <a:off x="4644390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26500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7,4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650" y="1772920"/>
            <a:ext cx="2448560" cy="5041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Группа 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90" y="1772920"/>
            <a:ext cx="2448560" cy="5041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Группа 2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6390" y="515683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C:\Users\Администратор\Desktop\4905c5b78f00a3666e56ab5901224474-800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192688" cy="46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4437112"/>
          <a:ext cx="7992888" cy="21031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996444"/>
                <a:gridCol w="39964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Вариант  1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Вариант  2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i="1" u="sng" dirty="0" smtClean="0">
                          <a:latin typeface="Georgia" panose="02040502050405020303" pitchFamily="18" charset="0"/>
                        </a:rPr>
                        <a:t>Работаем с  тренажером !!!</a:t>
                      </a:r>
                      <a:endParaRPr lang="ru-RU" sz="3600" b="1" i="1" u="sng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4, 20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5, 23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030" y="260985"/>
            <a:ext cx="5395595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altLang="en-US" b="1"/>
              <a:t>Самопроверка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395605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183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/>
          <p:nvPr/>
        </p:nvGraphicFramePr>
        <p:xfrm>
          <a:off x="4644390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60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231,8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650" y="1772920"/>
            <a:ext cx="2448560" cy="5041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Вариант 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90" y="1772920"/>
            <a:ext cx="2448560" cy="5041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Вариант 2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6390" y="515683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en-US" i="1"/>
              <a:t>Физминутка </a:t>
            </a:r>
            <a:r>
              <a:rPr lang="ru-RU" altLang="en-US" b="1" u="sng"/>
              <a:t>«Знаю формулы!»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95605" y="573341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  <p:pic>
        <p:nvPicPr>
          <p:cNvPr id="101" name="Изображение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39750" y="1521460"/>
            <a:ext cx="8160385" cy="4103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7655" name="AutoShape 7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7657" name="AutoShape 9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3" name="Picture 16" descr="https://thumbs.dreamstime.com/b/%D1%82%D0%B5%D1%80%D0%BC%D0%BE%D0%BC%D0%B5%D1%82%D1%80-%D0%B3%D1%80%D0%B0-%D1%83%D1%81-%D1%84%D0%B0%D1%80%D0%B5%D0%BD%D0%B3%D0%B5%D0%B9%D1%82%D0%B0-%D0%B8-%D0%B3%D1%80%D0%B0-%D1%83%D1%81-%D1%86%D0%B5-%D1%8C%D1%81%D0%B8%D1%8F-%D1%8F-%D0%B8%D0%B7%D0%BC%D0%B5%D1%80%D1%8F%D1%8F-%D0%B6%D0%B0%D1%80%D1%8B-%D0%B8-%D1%85%D0%BE-%D0%BE-%D0%B0-901458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975" y="3521825"/>
            <a:ext cx="2802883" cy="2449623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251520" y="1196752"/>
            <a:ext cx="87129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55575" y="230812"/>
            <a:ext cx="88008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Чтобы перевести значение температуры по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шкале Цельсия в шкалу Фаренгейта, пользуются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формулой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,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где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температура в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градусах Цельсия,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температура градусах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Фаренгейта. Какая температура по шкале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Цельсия соответствует 50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шкале Фаренгейта?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26410" y="2996953"/>
            <a:ext cx="5838077" cy="297636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307975" y="2945761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Object 2"/>
          <p:cNvGraphicFramePr>
            <a:graphicFrameLocks noChangeAspect="1"/>
          </p:cNvGraphicFramePr>
          <p:nvPr/>
        </p:nvGraphicFramePr>
        <p:xfrm>
          <a:off x="4876800" y="2960688"/>
          <a:ext cx="26320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9" name="Формула" r:id="rId5" imgW="21336000" imgH="5486400" progId="Equation.3">
                  <p:embed/>
                </p:oleObj>
              </mc:Choice>
              <mc:Fallback>
                <p:oleObj name="Формула" r:id="rId5" imgW="21336000" imgH="5486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960688"/>
                        <a:ext cx="2632075" cy="668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4889500" y="3500438"/>
          <a:ext cx="25209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0" name="Формула" r:id="rId7" imgW="17983200" imgH="10058400" progId="Equation.3">
                  <p:embed/>
                </p:oleObj>
              </mc:Choice>
              <mc:Fallback>
                <p:oleObj name="Формула" r:id="rId7" imgW="17983200" imgH="10058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3500438"/>
                        <a:ext cx="2520950" cy="1225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307975" y="5992265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Object 6"/>
          <p:cNvGraphicFramePr>
            <a:graphicFrameLocks noChangeAspect="1"/>
          </p:cNvGraphicFramePr>
          <p:nvPr/>
        </p:nvGraphicFramePr>
        <p:xfrm>
          <a:off x="4131512" y="4615904"/>
          <a:ext cx="2606675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1" name="Формула" r:id="rId9" imgW="18592800" imgH="10058400" progId="Equation.3">
                  <p:embed/>
                </p:oleObj>
              </mc:Choice>
              <mc:Fallback>
                <p:oleObj name="Формула" r:id="rId9" imgW="18592800" imgH="100584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1512" y="4615904"/>
                        <a:ext cx="2606675" cy="1227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7"/>
          <p:cNvGraphicFramePr>
            <a:graphicFrameLocks noChangeAspect="1"/>
          </p:cNvGraphicFramePr>
          <p:nvPr/>
        </p:nvGraphicFramePr>
        <p:xfrm>
          <a:off x="7020272" y="5085184"/>
          <a:ext cx="9620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2" name="Формула" r:id="rId11" imgW="304165" imgH="177800" progId="Equation.3">
                  <p:embed/>
                </p:oleObj>
              </mc:Choice>
              <mc:Fallback>
                <p:oleObj name="Формула" r:id="rId11" imgW="304165" imgH="177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5085184"/>
                        <a:ext cx="962025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043231" y="1070276"/>
            <a:ext cx="2412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1,8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28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384120" y="5971449"/>
            <a:ext cx="720080" cy="70991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104200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21004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533308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8238881" y="5971449"/>
            <a:ext cx="720080" cy="70991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7655" name="AutoShape 7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7657" name="AutoShape 9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" name="Picture 16" descr="https://thumbs.dreamstime.com/b/%D1%82%D0%B5%D1%80%D0%BC%D0%BE%D0%BC%D0%B5%D1%82%D1%80-%D0%B3%D1%80%D0%B0-%D1%83%D1%81-%D1%84%D0%B0%D1%80%D0%B5%D0%BD%D0%B3%D0%B5%D0%B9%D1%82%D0%B0-%D0%B8-%D0%B3%D1%80%D0%B0-%D1%83%D1%81-%D1%86%D0%B5-%D1%8C%D1%81%D0%B8%D1%8F-%D1%8F-%D0%B8%D0%B7%D0%BC%D0%B5%D1%80%D1%8F%D1%8F-%D0%B6%D0%B0%D1%80%D1%8B-%D0%B8-%D1%85%D0%BE-%D0%BE-%D0%B0-901458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975" y="3521825"/>
            <a:ext cx="2802883" cy="2449623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251520" y="1196752"/>
            <a:ext cx="87129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5575" y="230812"/>
            <a:ext cx="88008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Чтобы перевести значение температуры по </a:t>
            </a: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шкале Цельсия в шкалу Фаренгейта, пользуются </a:t>
            </a: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формулой 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,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где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температура в </a:t>
            </a: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градусах Цельсия,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температура градусах 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Фаренгейта. Какая температура по шкале </a:t>
            </a: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Цельсия соответствует 50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шкале Фаренгейта?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26410" y="2996953"/>
            <a:ext cx="5838077" cy="297636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307975" y="2945761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307975" y="5992265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43231" y="1070276"/>
            <a:ext cx="2412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1,8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84120" y="5971449"/>
            <a:ext cx="720080" cy="70991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104200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6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21004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533308" y="5971448"/>
            <a:ext cx="720080" cy="70991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238881" y="5971449"/>
            <a:ext cx="720080" cy="70991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01584" y="3204301"/>
            <a:ext cx="2412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 1,8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401584" y="3728736"/>
            <a:ext cx="24016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50=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1,8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2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454131" y="4224340"/>
            <a:ext cx="2316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1,8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50-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32</a:t>
            </a:r>
            <a:endParaRPr lang="ru-RU" sz="28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499742" y="4790817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1,8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18</a:t>
            </a:r>
            <a:endParaRPr lang="ru-RU" sz="28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582274" y="5314037"/>
            <a:ext cx="2161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18 : 1,8</a:t>
            </a:r>
            <a:endParaRPr lang="ru-RU" sz="28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175841" y="5200630"/>
            <a:ext cx="2161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endParaRPr lang="ru-RU" sz="28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5744160" y="5462240"/>
            <a:ext cx="431681" cy="261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  <p:bldP spid="37" grpId="0" animBg="1"/>
      <p:bldP spid="38" grpId="0" animBg="1"/>
      <p:bldP spid="39" grpId="0" animBg="1"/>
      <p:bldP spid="40" grpId="0" animBg="1"/>
      <p:bldP spid="27" grpId="0"/>
      <p:bldP spid="32" grpId="0"/>
      <p:bldP spid="34" grpId="0"/>
      <p:bldP spid="41" grpId="0"/>
      <p:bldP spid="42" grpId="0"/>
      <p:bldP spid="4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№7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AutoShape 7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7657" name="AutoShape 9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196752"/>
            <a:ext cx="87129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0179" y="404158"/>
            <a:ext cx="88008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Длину окружности 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можно вычислить по формуле 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2π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 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радиус окружности (в метрах). Пользуясь этой формулой, найдите радиус окружности, если её длина равна 78 м. 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 π = 3).</a:t>
            </a:r>
          </a:p>
          <a:p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68687" y="3015897"/>
            <a:ext cx="5676165" cy="297636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>
              <a:solidFill>
                <a:prstClr val="white"/>
              </a:solidFill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307975" y="2945761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Object 2"/>
          <p:cNvGraphicFramePr>
            <a:graphicFrameLocks noChangeAspect="1"/>
          </p:cNvGraphicFramePr>
          <p:nvPr/>
        </p:nvGraphicFramePr>
        <p:xfrm>
          <a:off x="6611113" y="3214097"/>
          <a:ext cx="1987808" cy="153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6" name="Формула" r:id="rId4" imgW="12192000" imgH="9448800" progId="Equation.3">
                  <p:embed/>
                </p:oleObj>
              </mc:Choice>
              <mc:Fallback>
                <p:oleObj name="Формула" r:id="rId4" imgW="12192000" imgH="9448800" progId="Equation.3">
                  <p:embed/>
                  <p:pic>
                    <p:nvPicPr>
                      <p:cNvPr id="0" name="Изображение 788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113" y="3214097"/>
                        <a:ext cx="1987808" cy="1535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4564116" y="4424467"/>
          <a:ext cx="2996709" cy="1382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7" name="Формула" r:id="rId6" imgW="19812000" imgH="9448800" progId="Equation.3">
                  <p:embed/>
                </p:oleObj>
              </mc:Choice>
              <mc:Fallback>
                <p:oleObj name="Формула" r:id="rId6" imgW="19812000" imgH="9448800" progId="Equation.3">
                  <p:embed/>
                  <p:pic>
                    <p:nvPicPr>
                      <p:cNvPr id="0" name="Изображение 788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4116" y="4424467"/>
                        <a:ext cx="2996709" cy="1382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307975" y="5992265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Object 6"/>
          <p:cNvGraphicFramePr>
            <a:graphicFrameLocks noChangeAspect="1"/>
          </p:cNvGraphicFramePr>
          <p:nvPr/>
        </p:nvGraphicFramePr>
        <p:xfrm>
          <a:off x="3717057" y="3589201"/>
          <a:ext cx="2147054" cy="74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8" name="Формула" r:id="rId8" imgW="11887200" imgH="4267200" progId="Equation.3">
                  <p:embed/>
                </p:oleObj>
              </mc:Choice>
              <mc:Fallback>
                <p:oleObj name="Формула" r:id="rId8" imgW="11887200" imgH="4267200" progId="Equation.3">
                  <p:embed/>
                  <p:pic>
                    <p:nvPicPr>
                      <p:cNvPr id="0" name="Изображение 788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057" y="3589201"/>
                        <a:ext cx="2147054" cy="744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5384120" y="5981595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104200" y="5981593"/>
            <a:ext cx="720080" cy="6997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821004" y="5981594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533308" y="5981592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238881" y="5981593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73" y="3568238"/>
            <a:ext cx="2907167" cy="237761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№7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AutoShape 7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7657" name="AutoShape 9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196752"/>
            <a:ext cx="87129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90179" y="404158"/>
            <a:ext cx="88008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Длину окружности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можно вычислить по формуле 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2π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радиус окружности (в метрах). Пользуясь этой формулой, найдите радиус окружности, если её длина равна 78 м.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 π = 3).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68687" y="3015897"/>
            <a:ext cx="5676165" cy="297636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2π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 = 2*3*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=78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78:6</a:t>
            </a:r>
          </a:p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=13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9" name="Управляющая кнопка: настраиваемая 28">
            <a:hlinkClick r:id="" action="ppaction://noaction" highlightClick="1"/>
          </p:cNvPr>
          <p:cNvSpPr/>
          <p:nvPr/>
        </p:nvSpPr>
        <p:spPr>
          <a:xfrm>
            <a:off x="307975" y="2945761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Управляющая кнопка: настраиваемая 32">
            <a:hlinkClick r:id="" action="ppaction://noaction" highlightClick="1"/>
          </p:cNvPr>
          <p:cNvSpPr/>
          <p:nvPr/>
        </p:nvSpPr>
        <p:spPr>
          <a:xfrm>
            <a:off x="307975" y="5992265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84120" y="5981595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104200" y="5981593"/>
            <a:ext cx="720080" cy="69976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821004" y="5981594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533308" y="5981592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8238881" y="5981593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73" y="3568238"/>
            <a:ext cx="2907167" cy="237761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" action="ppaction://hlinkshowjump?jump=lastslideviewed" highlightClick="1"/>
          </p:cNvPr>
          <p:cNvSpPr/>
          <p:nvPr/>
        </p:nvSpPr>
        <p:spPr>
          <a:xfrm>
            <a:off x="8172400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9874" name="Picture 2" descr="C:\Users\Администратор\Desktop\3952d5c0539949f722dbe25c813ee7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92" y="260648"/>
            <a:ext cx="433118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5" name="Picture 3" descr="C:\Users\Администратор\Desktop\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332656"/>
            <a:ext cx="46805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35984" y="3861048"/>
          <a:ext cx="7992888" cy="19202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996444"/>
                <a:gridCol w="39964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Группа 1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Группа 2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i="1" u="sng" dirty="0" smtClean="0">
                          <a:latin typeface="Georgia" panose="02040502050405020303" pitchFamily="18" charset="0"/>
                        </a:rPr>
                        <a:t>Работаем с  тренажером !!!</a:t>
                      </a:r>
                      <a:endParaRPr lang="ru-RU" sz="3600" b="1" i="1" u="sng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Georgia" panose="02040502050405020303" pitchFamily="18" charset="0"/>
                        </a:rPr>
                        <a:t>Задания 6, 14</a:t>
                      </a:r>
                      <a:endParaRPr lang="ru-RU" sz="3600" dirty="0">
                        <a:latin typeface="Georgia" panose="020405020504050203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Georgia" panose="02040502050405020303" pitchFamily="18" charset="0"/>
                        </a:rPr>
                        <a:t>Задания 24, 15</a:t>
                      </a:r>
                      <a:endParaRPr lang="ru-RU" sz="3600" dirty="0">
                        <a:latin typeface="Georgia" panose="020405020504050203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030" y="260985"/>
            <a:ext cx="5395595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altLang="en-US" b="1"/>
              <a:t>Взаимопроверка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395605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0,4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/>
          <p:nvPr/>
        </p:nvGraphicFramePr>
        <p:xfrm>
          <a:off x="4644390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-14,4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3,2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650" y="1772920"/>
            <a:ext cx="2448560" cy="5041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Группа 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90" y="1772920"/>
            <a:ext cx="2448560" cy="5041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Группа 2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6390" y="515683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2536" y="188094"/>
            <a:ext cx="4824536" cy="1008112"/>
          </a:xfrm>
          <a:prstGeom prst="rect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889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0" dirty="0" smtClean="0">
                <a:ln>
                  <a:solidFill>
                    <a:schemeClr val="accent2">
                      <a:shade val="95000"/>
                      <a:satMod val="105000"/>
                    </a:schemeClr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 - 2024</a:t>
            </a:r>
            <a:endParaRPr lang="ru-RU" sz="7000" dirty="0">
              <a:ln>
                <a:solidFill>
                  <a:schemeClr val="accent2">
                    <a:shade val="95000"/>
                    <a:satMod val="105000"/>
                  </a:schemeClr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24098"/>
            <a:ext cx="4572000" cy="936104"/>
          </a:xfrm>
          <a:prstGeom prst="rect">
            <a:avLst/>
          </a:prstGeom>
          <a:ln w="889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12</a:t>
            </a:r>
            <a:endParaRPr lang="ru-RU" sz="5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1340768"/>
            <a:ext cx="5989498" cy="5256584"/>
          </a:xfrm>
          <a:prstGeom prst="rect">
            <a:avLst/>
          </a:prstGeom>
          <a:ln w="889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/>
                <a:ea typeface="Calibri"/>
              </a:rPr>
              <a:t>Интегрированный  урок по математике и физике: Готовимся к ОГЭ по математике (задание 12) «Практические расчеты по формулам – это не страшно!»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903893"/>
            <a:ext cx="5184576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Georgia" panose="02040502050405020303" pitchFamily="18" charset="0"/>
              </a:rPr>
              <a:t>Педагоги: </a:t>
            </a:r>
            <a:endParaRPr lang="ru-RU" sz="2800" dirty="0" smtClean="0">
              <a:latin typeface="Georgia" panose="02040502050405020303" pitchFamily="18" charset="0"/>
            </a:endParaRPr>
          </a:p>
          <a:p>
            <a:r>
              <a:rPr lang="ru-RU" sz="2800" dirty="0" smtClean="0">
                <a:latin typeface="Georgia" panose="02040502050405020303" pitchFamily="18" charset="0"/>
              </a:rPr>
              <a:t> </a:t>
            </a:r>
            <a:r>
              <a:rPr lang="ru-RU" sz="2800" dirty="0" smtClean="0">
                <a:latin typeface="Georgia" panose="02040502050405020303" pitchFamily="18" charset="0"/>
              </a:rPr>
              <a:t>Глинова М.М., </a:t>
            </a:r>
            <a:r>
              <a:rPr lang="ru-RU" sz="2800" dirty="0" smtClean="0">
                <a:latin typeface="Georgia" panose="02040502050405020303" pitchFamily="18" charset="0"/>
              </a:rPr>
              <a:t>Озерная </a:t>
            </a:r>
            <a:r>
              <a:rPr lang="ru-RU" sz="2800" dirty="0" smtClean="0">
                <a:latin typeface="Georgia" panose="02040502050405020303" pitchFamily="18" charset="0"/>
              </a:rPr>
              <a:t>Т.П.</a:t>
            </a:r>
            <a:endParaRPr lang="ru-RU" sz="2800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898" name="Picture 2" descr="C:\Users\Администратор\Desktop\4905c5b78f00a3666e56ab5901224474-800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4437112"/>
          <a:ext cx="7992888" cy="21031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996444"/>
                <a:gridCol w="39964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Вариант  1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Вариант  2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i="1" u="sng" dirty="0" smtClean="0">
                          <a:latin typeface="Georgia" panose="02040502050405020303" pitchFamily="18" charset="0"/>
                        </a:rPr>
                        <a:t>Работаем с  тренажером !!!</a:t>
                      </a:r>
                      <a:endParaRPr lang="ru-RU" sz="3600" b="1" i="1" u="sng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9, 7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8, 1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030" y="260985"/>
            <a:ext cx="5395595" cy="114300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altLang="en-US" b="1"/>
              <a:t>Самопроверка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395605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/>
          <p:nvPr/>
        </p:nvGraphicFramePr>
        <p:xfrm>
          <a:off x="4644390" y="2564765"/>
          <a:ext cx="4010025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605"/>
                <a:gridCol w="1402080"/>
                <a:gridCol w="1196340"/>
              </a:tblGrid>
              <a:tr h="7874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Номер задания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Ответ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/>
                        <a:t>М</a:t>
                      </a:r>
                      <a:r>
                        <a:rPr lang="en-US" altLang="ru-RU" sz="2400"/>
                        <a:t>AX</a:t>
                      </a:r>
                      <a:r>
                        <a:rPr lang="ru-RU" altLang="en-US" sz="2400"/>
                        <a:t>.</a:t>
                      </a:r>
                      <a:r>
                        <a:rPr lang="en-US" altLang="ru-RU" sz="2400"/>
                        <a:t> </a:t>
                      </a:r>
                      <a:r>
                        <a:rPr lang="ru-RU" altLang="ru-RU" sz="2400"/>
                        <a:t>балл</a:t>
                      </a: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4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1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2,25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3600"/>
                        <a:t>3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650" y="1772920"/>
            <a:ext cx="2448560" cy="50419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Вариант 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090" y="1772920"/>
            <a:ext cx="2448560" cy="50419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b="1">
                <a:solidFill>
                  <a:schemeClr val="tx1"/>
                </a:solidFill>
              </a:rPr>
              <a:t>Вариант 2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26390" y="515683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b="8321"/>
          <a:stretch>
            <a:fillRect/>
          </a:stretch>
        </p:blipFill>
        <p:spPr bwMode="auto">
          <a:xfrm>
            <a:off x="3059831" y="44625"/>
            <a:ext cx="5940425" cy="33843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t="9231"/>
          <a:stretch>
            <a:fillRect/>
          </a:stretch>
        </p:blipFill>
        <p:spPr bwMode="auto">
          <a:xfrm>
            <a:off x="3059831" y="3429000"/>
            <a:ext cx="5940425" cy="3175506"/>
          </a:xfrm>
          <a:prstGeom prst="rect">
            <a:avLst/>
          </a:prstGeom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3528" y="33265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https://oge.sdamgia.ru/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4959045"/>
            <a:ext cx="1080120" cy="107722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ru-RU" sz="1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1058">
            <a:off x="526469" y="1297705"/>
            <a:ext cx="2972434" cy="4237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Изображение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285750" y="346710"/>
            <a:ext cx="8620125" cy="6084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030" y="692785"/>
            <a:ext cx="6055995" cy="63309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altLang="en-US" b="1"/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en-US"/>
              <a:t>«Подведем итоги»</a:t>
            </a:r>
          </a:p>
        </p:txBody>
      </p:sp>
      <p:graphicFrame>
        <p:nvGraphicFramePr>
          <p:cNvPr id="4" name="Таблица 3"/>
          <p:cNvGraphicFramePr/>
          <p:nvPr/>
        </p:nvGraphicFramePr>
        <p:xfrm>
          <a:off x="1371600" y="2667000"/>
          <a:ext cx="6399530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9765"/>
                <a:gridCol w="31997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19-21 балл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оценка «5»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15-18 баллов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оценка «4»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10-17 баллов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оценка «3»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менее 10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4000" b="1">
                          <a:solidFill>
                            <a:schemeClr val="tx1"/>
                          </a:solidFill>
                        </a:rPr>
                        <a:t>оценка «2»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" action="ppaction://hlinkshowjump?jump=lastslideviewed" highlightClick="1"/>
          </p:cNvPr>
          <p:cNvSpPr/>
          <p:nvPr/>
        </p:nvSpPr>
        <p:spPr>
          <a:xfrm>
            <a:off x="8172400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22" name="Picture 2" descr="C:\Users\Администратор\Desktop\scale_12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54" y="476672"/>
            <a:ext cx="855242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4221088"/>
            <a:ext cx="5904656" cy="144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Georgia" panose="02040502050405020303" pitchFamily="18" charset="0"/>
              </a:rPr>
              <a:t>Отработать тренажер !!!</a:t>
            </a:r>
            <a:endParaRPr lang="ru-RU" sz="4400" b="1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 descr="C:\Users\Администратор\Desktop\2024-05-15_00-32-3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3284984"/>
            <a:ext cx="4932040" cy="28623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Georgia" panose="02040502050405020303" pitchFamily="18" charset="0"/>
              </a:rPr>
              <a:t>УДАЧИ </a:t>
            </a:r>
          </a:p>
          <a:p>
            <a:pPr algn="ctr"/>
            <a:r>
              <a:rPr lang="ru-RU" sz="6000" b="1" dirty="0" smtClean="0">
                <a:latin typeface="Georgia" panose="02040502050405020303" pitchFamily="18" charset="0"/>
              </a:rPr>
              <a:t>на</a:t>
            </a:r>
          </a:p>
          <a:p>
            <a:pPr algn="ctr"/>
            <a:r>
              <a:rPr lang="ru-RU" sz="6000" b="1" dirty="0" smtClean="0">
                <a:latin typeface="Georgia" panose="02040502050405020303" pitchFamily="18" charset="0"/>
              </a:rPr>
              <a:t>  экзамене !</a:t>
            </a:r>
            <a:endParaRPr lang="ru-RU" sz="6000" b="1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442" y="-35949"/>
            <a:ext cx="8229600" cy="193022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Спецификация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контрольных измерительных материалов для проведения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основного государственного экзамена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377" r="4098"/>
          <a:stretch>
            <a:fillRect/>
          </a:stretch>
        </p:blipFill>
        <p:spPr>
          <a:xfrm>
            <a:off x="179512" y="1628800"/>
            <a:ext cx="8784976" cy="50300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6021288"/>
            <a:ext cx="3096343" cy="288032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2102905"/>
            <a:ext cx="72008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  <a:endParaRPr lang="ru-RU" sz="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" action="ppaction://hlinkshowjump?jump=lastslideviewed" highlightClick="1"/>
          </p:cNvPr>
          <p:cNvSpPr/>
          <p:nvPr/>
        </p:nvSpPr>
        <p:spPr>
          <a:xfrm>
            <a:off x="8172400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476672"/>
            <a:ext cx="6768752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Georgia" panose="02040502050405020303" pitchFamily="18" charset="0"/>
              </a:rPr>
              <a:t>Типы заданий</a:t>
            </a:r>
            <a:endParaRPr lang="ru-RU" sz="4000" b="1" dirty="0"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204864"/>
            <a:ext cx="3312368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Прямой расчет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2204864"/>
            <a:ext cx="3312368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Georgia" panose="02040502050405020303" pitchFamily="18" charset="0"/>
              </a:rPr>
              <a:t>Косвенный расчет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 rot="1824420">
            <a:off x="201790" y="546434"/>
            <a:ext cx="1089187" cy="2091256"/>
          </a:xfrm>
          <a:prstGeom prst="curvedRightArrow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rot="20087959">
            <a:off x="7290041" y="538901"/>
            <a:ext cx="1044636" cy="2061728"/>
          </a:xfrm>
          <a:prstGeom prst="curvedLeftArrow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4077072"/>
            <a:ext cx="2016224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Выражаем искомую величину </a:t>
            </a:r>
            <a:r>
              <a:rPr lang="ru-RU" sz="2000" b="1" dirty="0" smtClean="0">
                <a:latin typeface="Georgia" panose="02040502050405020303" pitchFamily="18" charset="0"/>
              </a:rPr>
              <a:t>– находим значение выражения</a:t>
            </a:r>
            <a:endParaRPr lang="ru-RU" sz="2000" b="1" dirty="0"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4077072"/>
            <a:ext cx="2016224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Подставляем известные значения величин</a:t>
            </a:r>
            <a:r>
              <a:rPr lang="ru-RU" sz="2000" b="1" dirty="0" smtClean="0">
                <a:latin typeface="Georgia" panose="02040502050405020303" pitchFamily="18" charset="0"/>
              </a:rPr>
              <a:t>– решаем уравнение</a:t>
            </a:r>
            <a:endParaRPr lang="ru-RU" sz="2000" b="1" dirty="0">
              <a:latin typeface="Georgia" panose="02040502050405020303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788024" y="3282082"/>
            <a:ext cx="360040" cy="794990"/>
          </a:xfrm>
          <a:prstGeom prst="downArrow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900822" y="3282082"/>
            <a:ext cx="360040" cy="794990"/>
          </a:xfrm>
          <a:prstGeom prst="downArrow">
            <a:avLst/>
          </a:pr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802" name="Picture 2" descr="C:\Users\Администратор\Desktop\1682481841_kartinki-pibig-info-p-sovremennii-uchenik-kartinka-arti-vkontakt-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62" y="3659527"/>
            <a:ext cx="2774082" cy="277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72008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Сложение                       или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ПОВТОРЕНИЕ.  Нахождение</a:t>
            </a:r>
          </a:p>
          <a:p>
            <a:pPr algn="ctr"/>
            <a:r>
              <a:rPr lang="ru-RU" sz="2800" b="1" cap="all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неизвестной величины</a:t>
            </a:r>
            <a:endParaRPr lang="ru-RU" sz="2800" b="1" cap="all" spc="0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74" name="Object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36894"/>
            <a:ext cx="180022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Object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36894"/>
            <a:ext cx="180022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Object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10" y="1424194"/>
            <a:ext cx="2520305" cy="647700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94876" y="2243414"/>
            <a:ext cx="8748490" cy="14736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2. Вычитание   </a:t>
            </a:r>
            <a:endParaRPr lang="ru-RU" dirty="0"/>
          </a:p>
        </p:txBody>
      </p:sp>
      <p:pic>
        <p:nvPicPr>
          <p:cNvPr id="79877" name="Object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62585"/>
            <a:ext cx="180022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469121" y="2356395"/>
            <a:ext cx="2247667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уменьшаемое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78" name="Object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88" y="2262585"/>
            <a:ext cx="1800225" cy="649287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Object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982" y="3014484"/>
            <a:ext cx="180022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469121" y="3101151"/>
            <a:ext cx="2063129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вычитаемое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80" name="Object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88" y="2980223"/>
            <a:ext cx="1800225" cy="647700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94876" y="3933056"/>
            <a:ext cx="8748490" cy="72008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1. Умножение                     или </a:t>
            </a:r>
            <a:endParaRPr lang="ru-RU" dirty="0"/>
          </a:p>
        </p:txBody>
      </p:sp>
      <p:sp>
        <p:nvSpPr>
          <p:cNvPr id="17" name="Поле 1"/>
          <p:cNvSpPr txBox="1"/>
          <p:nvPr/>
        </p:nvSpPr>
        <p:spPr>
          <a:xfrm>
            <a:off x="2752987" y="4022598"/>
            <a:ext cx="1716134" cy="630538"/>
          </a:xfrm>
          <a:prstGeom prst="rect">
            <a:avLst/>
          </a:prstGeom>
          <a:solidFill>
            <a:srgbClr val="00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1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Times New Roman"/>
              </a:rPr>
              <a:t>x</a:t>
            </a:r>
            <a:r>
              <a:rPr kumimoji="0" lang="en-US" sz="3200" b="0" i="1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Calibri"/>
              </a:rPr>
              <a:t>·</a:t>
            </a:r>
            <a:r>
              <a:rPr kumimoji="0" lang="en-US" sz="3200" b="0" i="1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Times New Roman"/>
              </a:rPr>
              <a:t>a</a:t>
            </a:r>
            <a:r>
              <a:rPr kumimoji="0" lang="en-US" sz="3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Times New Roman"/>
              </a:rPr>
              <a:t> = b</a:t>
            </a:r>
            <a:endParaRPr kumimoji="0" lang="ru-RU" sz="32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Поле 2"/>
          <p:cNvSpPr txBox="1"/>
          <p:nvPr/>
        </p:nvSpPr>
        <p:spPr>
          <a:xfrm>
            <a:off x="5190331" y="4001958"/>
            <a:ext cx="1685925" cy="521970"/>
          </a:xfrm>
          <a:prstGeom prst="rect">
            <a:avLst/>
          </a:prstGeom>
          <a:solidFill>
            <a:srgbClr val="00FFFF"/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200" i="1" dirty="0" err="1">
                <a:effectLst/>
                <a:latin typeface="Georgia"/>
                <a:ea typeface="Calibri"/>
                <a:cs typeface="Times New Roman"/>
              </a:rPr>
              <a:t>a</a:t>
            </a:r>
            <a:r>
              <a:rPr lang="en-US" sz="3200" i="1" dirty="0" err="1">
                <a:effectLst/>
                <a:latin typeface="Georgia"/>
                <a:ea typeface="Calibri"/>
                <a:cs typeface="Calibri"/>
              </a:rPr>
              <a:t>·</a:t>
            </a:r>
            <a:r>
              <a:rPr lang="en-US" sz="3200" i="1" dirty="0" err="1">
                <a:effectLst/>
                <a:latin typeface="Georgia"/>
                <a:ea typeface="Calibri"/>
                <a:cs typeface="Times New Roman"/>
              </a:rPr>
              <a:t>x</a:t>
            </a:r>
            <a:r>
              <a:rPr lang="en-US" sz="3200" i="1" dirty="0">
                <a:effectLst/>
                <a:latin typeface="Georgia"/>
                <a:ea typeface="Calibri"/>
                <a:cs typeface="Times New Roman"/>
              </a:rPr>
              <a:t> = b</a:t>
            </a:r>
            <a:endParaRPr lang="ru-RU" sz="3200" i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3134" y="4062263"/>
            <a:ext cx="1922642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множитель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81" name="Object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330" y="3896868"/>
            <a:ext cx="1758950" cy="647700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Объект 2"/>
          <p:cNvSpPr txBox="1">
            <a:spLocks/>
          </p:cNvSpPr>
          <p:nvPr/>
        </p:nvSpPr>
        <p:spPr>
          <a:xfrm>
            <a:off x="94876" y="4941168"/>
            <a:ext cx="8748490" cy="14736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4. Деление   </a:t>
            </a:r>
            <a:endParaRPr lang="ru-RU" dirty="0"/>
          </a:p>
        </p:txBody>
      </p:sp>
      <p:pic>
        <p:nvPicPr>
          <p:cNvPr id="79882" name="Object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302" y="4931917"/>
            <a:ext cx="164147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997581" y="5018584"/>
            <a:ext cx="1503104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делимое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9883" name="Object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95" y="4832549"/>
            <a:ext cx="1720850" cy="647700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4" name="Object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453" y="5657304"/>
            <a:ext cx="1641475" cy="635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870110" y="5825459"/>
            <a:ext cx="1630575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делитель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оле 1"/>
          <p:cNvSpPr txBox="1"/>
          <p:nvPr/>
        </p:nvSpPr>
        <p:spPr>
          <a:xfrm>
            <a:off x="5689287" y="5657304"/>
            <a:ext cx="1927613" cy="7574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Times New Roman"/>
              </a:rPr>
              <a:t>x </a:t>
            </a:r>
            <a:r>
              <a:rPr kumimoji="0" lang="en-US" sz="3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Calibri"/>
                <a:cs typeface="Times New Roman"/>
              </a:rPr>
              <a:t>= </a:t>
            </a:r>
            <a:r>
              <a:rPr lang="en-US" sz="3200" i="1" kern="0" dirty="0" smtClean="0">
                <a:solidFill>
                  <a:sysClr val="windowText" lastClr="000000"/>
                </a:solidFill>
                <a:latin typeface="Georgia"/>
                <a:ea typeface="Calibri"/>
                <a:cs typeface="Times New Roman"/>
              </a:rPr>
              <a:t>a</a:t>
            </a:r>
            <a:r>
              <a:rPr lang="ru-RU" sz="3200" i="1" kern="0" dirty="0" smtClean="0">
                <a:solidFill>
                  <a:sysClr val="windowText" lastClr="000000"/>
                </a:solidFill>
                <a:latin typeface="Georgia"/>
                <a:ea typeface="Calibri"/>
                <a:cs typeface="Times New Roman"/>
              </a:rPr>
              <a:t>:</a:t>
            </a:r>
            <a:r>
              <a:rPr lang="en-US" sz="3200" i="1" kern="0" dirty="0" smtClean="0">
                <a:solidFill>
                  <a:sysClr val="windowText" lastClr="000000"/>
                </a:solidFill>
                <a:latin typeface="Georgia"/>
                <a:ea typeface="Calibri"/>
                <a:cs typeface="Times New Roman"/>
              </a:rPr>
              <a:t>b</a:t>
            </a:r>
            <a:endParaRPr kumimoji="0" lang="ru-RU" sz="32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594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  <p:bldP spid="10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 build="p" animBg="1"/>
      <p:bldP spid="23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540" y="274955"/>
            <a:ext cx="6343015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alt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«Вы - эксперт»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600450" y="1600200"/>
            <a:ext cx="5086350" cy="4695825"/>
          </a:xfrm>
        </p:spPr>
        <p:txBody>
          <a:bodyPr>
            <a:normAutofit/>
          </a:bodyPr>
          <a:lstStyle/>
          <a:p>
            <a:r>
              <a:rPr lang="ru-RU" altLang="en-US" sz="2800"/>
              <a:t>Представьте, что вы эксперт, участвующий в проверке экзаменационных работ выпскников 9 класса.</a:t>
            </a:r>
          </a:p>
          <a:p>
            <a:r>
              <a:rPr lang="ru-RU" altLang="en-US" sz="2800"/>
              <a:t>Вам предлагается оценить готовое решение задания № 12 и ответить на вопрос, </a:t>
            </a:r>
            <a:r>
              <a:rPr lang="ru-RU" altLang="en-US" sz="2800" b="1">
                <a:solidFill>
                  <a:srgbClr val="C00000"/>
                </a:solidFill>
              </a:rPr>
              <a:t>сколько баллов получит ученик?  Ответ обоснуйте.</a:t>
            </a:r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94970" y="1700530"/>
            <a:ext cx="3205480" cy="437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326390" y="5733415"/>
            <a:ext cx="8413750" cy="72009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Внесите  баллы в оценочный лист!!!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1556792"/>
            <a:ext cx="87129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25337" y="3048645"/>
            <a:ext cx="5938960" cy="295232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323528" y="3048645"/>
            <a:ext cx="1800200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настраиваемая 19">
            <a:hlinkClick r:id="" action="ppaction://noaction" highlightClick="1"/>
          </p:cNvPr>
          <p:cNvSpPr/>
          <p:nvPr/>
        </p:nvSpPr>
        <p:spPr>
          <a:xfrm>
            <a:off x="280991" y="5933590"/>
            <a:ext cx="2376264" cy="66376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1841" y="-228895"/>
            <a:ext cx="87129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Чтобы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перевести значение температуры по шкале Цельсия в шкалу Фаренгейта, пользуются формулой 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1,8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+ 32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температура в градусах Цельсия, 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b="1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температура в градусах Фаренгейта. Скольким градусам по шкале Фаренгейта соответствует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по шкале Цельсия?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53062" y="5949280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6" descr="https://thumbs.dreamstime.com/b/%D1%82%D0%B5%D1%80%D0%BC%D0%BE%D0%BC%D0%B5%D1%82%D1%80-%D0%B3%D1%80%D0%B0-%D1%83%D1%81-%D1%84%D0%B0%D1%80%D0%B5%D0%BD%D0%B3%D0%B5%D0%B9%D1%82%D0%B0-%D0%B8-%D0%B3%D1%80%D0%B0-%D1%83%D1%81-%D1%86%D0%B5-%D1%8C%D1%81%D0%B8%D1%8F-%D1%8F-%D0%B8%D0%B7%D0%BC%D0%B5%D1%80%D1%8F%D1%8F-%D0%B6%D0%B0%D1%80%D1%8B-%D0%B8-%D1%85%D0%BE-%D0%BE-%D0%B0-901458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8416" y="3652868"/>
            <a:ext cx="2689967" cy="2252563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6055211" y="5949280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84697" y="5949280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28365" y="5949280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253623" y="5949280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586523" y="3112111"/>
            <a:ext cx="2721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3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 1,8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3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4389317" y="3931042"/>
            <a:ext cx="3700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3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1,8 ∙ (-25)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+ 32</a:t>
            </a:r>
            <a:endParaRPr lang="ru-RU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4389317" y="4742279"/>
            <a:ext cx="38301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3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- 45 + 32 = -13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 animBg="1"/>
      <p:bldP spid="24" grpId="0" animBg="1"/>
      <p:bldP spid="25" grpId="0" animBg="1"/>
      <p:bldP spid="26" grpId="0" animBg="1"/>
      <p:bldP spid="27" grpId="0" animBg="1"/>
      <p:bldP spid="8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 descr="https://hp-brakes.ru/wp-content/uploads/2019/05/GcAAAgDeguA-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69586" y="3582220"/>
            <a:ext cx="2425488" cy="2375291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51520" y="1484784"/>
            <a:ext cx="8712968" cy="1481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6878" y="256678"/>
            <a:ext cx="879644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фирме «Эх, прокачу!» стоимость поездки на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такси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рублях)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формуле 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 150+11 ⋅ (</a:t>
            </a:r>
            <a:r>
              <a:rPr lang="ru-RU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− 5)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где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длительность поездки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выраженная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минутах (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&gt; 5). Пользуясь этой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рассчитайте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15-минутной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поездки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32656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AutoShape 7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27657" name="AutoShape 9" descr="https://regiontu.ru/wp-content/uploads/2019/03/57b366fa235261a00a0c61955bbb279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16442" y="3059406"/>
            <a:ext cx="6142519" cy="293015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</p:cNvPr>
          <p:cNvSpPr/>
          <p:nvPr/>
        </p:nvSpPr>
        <p:spPr>
          <a:xfrm>
            <a:off x="290263" y="3006156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274458" y="6043443"/>
            <a:ext cx="2376264" cy="57606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38881" y="5981593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528942" y="5989556"/>
            <a:ext cx="720080" cy="69180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384229" y="5989556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2</a:t>
            </a:r>
            <a:endParaRPr lang="ru-RU" sz="60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109537" y="5981593"/>
            <a:ext cx="720080" cy="7046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6</a:t>
            </a:r>
            <a:endParaRPr lang="ru-RU" sz="60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819318" y="5989556"/>
            <a:ext cx="720080" cy="6997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0</a:t>
            </a:r>
            <a:endParaRPr lang="ru-RU" sz="6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Управляющая кнопка: возврат 21">
            <a:hlinkClick r:id="" action="ppaction://hlinkshowjump?jump=lastslideviewed" highlightClick="1"/>
          </p:cNvPr>
          <p:cNvSpPr/>
          <p:nvPr/>
        </p:nvSpPr>
        <p:spPr>
          <a:xfrm>
            <a:off x="8172400" y="6381328"/>
            <a:ext cx="720080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9874" name="Picture 2" descr="C:\Users\Администратор\Desktop\3952d5c0539949f722dbe25c813ee7d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92" y="260648"/>
            <a:ext cx="433118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5" name="Picture 3" descr="C:\Users\Администратор\Desktop\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332656"/>
            <a:ext cx="46805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35984" y="3861048"/>
          <a:ext cx="7992888" cy="19202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996444"/>
                <a:gridCol w="39964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Группа 1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Группа 2</a:t>
                      </a:r>
                      <a:endParaRPr lang="ru-RU" sz="3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600" b="1" i="1" u="sng" dirty="0" smtClean="0">
                          <a:latin typeface="Georgia" panose="02040502050405020303" pitchFamily="18" charset="0"/>
                        </a:rPr>
                        <a:t>Работаем с  тренажером !!!</a:t>
                      </a:r>
                      <a:endParaRPr lang="ru-RU" sz="3600" b="1" i="1" u="sng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Georgia" panose="02040502050405020303" pitchFamily="18" charset="0"/>
                        </a:rPr>
                        <a:t>Задания 2, 17</a:t>
                      </a:r>
                      <a:endParaRPr lang="ru-RU" sz="3600" dirty="0">
                        <a:latin typeface="Georgia" panose="020405020504050203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Georgia" panose="02040502050405020303" pitchFamily="18" charset="0"/>
                        </a:rPr>
                        <a:t>Задания 3, 22</a:t>
                      </a:r>
                      <a:endParaRPr lang="ru-RU" sz="3600" dirty="0">
                        <a:latin typeface="Georgia" panose="020405020504050203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656</Words>
  <Application>Microsoft Office PowerPoint</Application>
  <PresentationFormat>Экран (4:3)</PresentationFormat>
  <Paragraphs>239</Paragraphs>
  <Slides>26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Формула</vt:lpstr>
      <vt:lpstr>Презентация PowerPoint</vt:lpstr>
      <vt:lpstr>Презентация PowerPoint</vt:lpstr>
      <vt:lpstr>Спецификация контрольных измерительных материалов для проведения в 2024 году основного государственного экзамена по МАТЕМАТИКЕ</vt:lpstr>
      <vt:lpstr>Презентация PowerPoint</vt:lpstr>
      <vt:lpstr>ПОВТОРЕНИЕ.  Нахождение неизвестной величины</vt:lpstr>
      <vt:lpstr>Задание «Вы - эксперт»</vt:lpstr>
      <vt:lpstr>Презентация PowerPoint</vt:lpstr>
      <vt:lpstr>Презентация PowerPoint</vt:lpstr>
      <vt:lpstr>Презентация PowerPoint</vt:lpstr>
      <vt:lpstr>Взаимопроверка</vt:lpstr>
      <vt:lpstr>Презентация PowerPoint</vt:lpstr>
      <vt:lpstr>Самопроверка</vt:lpstr>
      <vt:lpstr>Физминутка «Знаю формулы!»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Взаимопроверка</vt:lpstr>
      <vt:lpstr>Презентация PowerPoint</vt:lpstr>
      <vt:lpstr>Самопроверка</vt:lpstr>
      <vt:lpstr>Презентация PowerPoint</vt:lpstr>
      <vt:lpstr>Рефлексия</vt:lpstr>
      <vt:lpstr>«Подведем итоги»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KarMaN</dc:creator>
  <cp:lastModifiedBy>XTreme.ws</cp:lastModifiedBy>
  <cp:revision>376</cp:revision>
  <dcterms:created xsi:type="dcterms:W3CDTF">2019-09-07T22:13:00Z</dcterms:created>
  <dcterms:modified xsi:type="dcterms:W3CDTF">2024-12-16T17:17:11Z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34AEC90BB1504305A69B77B12C4BD69C_12</vt:lpwstr>
  </property>
  <property fmtid="{D5CDD505-2E9C-101B-9397-08002B2CF9AE}" pid="3" name="KSOProductBuildVer">
    <vt:lpwstr>1049-12.2.0.16909</vt:lpwstr>
  </property>
</Properties>
</file>