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0" r:id="rId2"/>
    <p:sldId id="287" r:id="rId3"/>
    <p:sldId id="288" r:id="rId4"/>
    <p:sldId id="305" r:id="rId5"/>
    <p:sldId id="294" r:id="rId6"/>
    <p:sldId id="306" r:id="rId7"/>
    <p:sldId id="307" r:id="rId8"/>
    <p:sldId id="308" r:id="rId9"/>
    <p:sldId id="309" r:id="rId10"/>
    <p:sldId id="310" r:id="rId11"/>
    <p:sldId id="312" r:id="rId12"/>
    <p:sldId id="311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0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FF33"/>
    <a:srgbClr val="0000FF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7D134-561A-4F25-9436-668E111B157F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D92BE-C342-4E4D-A673-C076366AE3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>
            <a:alpha val="9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FEBE0-86A8-493D-9E21-3A1E756FD81B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8C795-800B-43D1-B7D0-7AAA64EC0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6" name="Picture 4" descr="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8497887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5400">
                <a:solidFill>
                  <a:srgbClr val="660066"/>
                </a:solidFill>
                <a:latin typeface="Georgia" pitchFamily="18" charset="0"/>
              </a:rPr>
              <a:t>Математику, друзья,</a:t>
            </a:r>
          </a:p>
          <a:p>
            <a:pPr algn="just"/>
            <a:r>
              <a:rPr lang="ru-RU" sz="5400">
                <a:solidFill>
                  <a:srgbClr val="660066"/>
                </a:solidFill>
                <a:latin typeface="Georgia" pitchFamily="18" charset="0"/>
              </a:rPr>
              <a:t>Не любить никак нельзя.</a:t>
            </a:r>
          </a:p>
          <a:p>
            <a:pPr algn="just"/>
            <a:r>
              <a:rPr lang="ru-RU" sz="5400">
                <a:solidFill>
                  <a:srgbClr val="660066"/>
                </a:solidFill>
                <a:latin typeface="Georgia" pitchFamily="18" charset="0"/>
              </a:rPr>
              <a:t>Очень строгая наука,</a:t>
            </a:r>
          </a:p>
          <a:p>
            <a:pPr algn="just"/>
            <a:r>
              <a:rPr lang="ru-RU" sz="5400">
                <a:solidFill>
                  <a:srgbClr val="660066"/>
                </a:solidFill>
                <a:latin typeface="Georgia" pitchFamily="18" charset="0"/>
              </a:rPr>
              <a:t>Очень точная наука,</a:t>
            </a:r>
          </a:p>
          <a:p>
            <a:pPr algn="just"/>
            <a:r>
              <a:rPr lang="ru-RU" sz="5400">
                <a:solidFill>
                  <a:srgbClr val="660066"/>
                </a:solidFill>
                <a:latin typeface="Georgia" pitchFamily="18" charset="0"/>
              </a:rPr>
              <a:t>Интересная наука -</a:t>
            </a:r>
          </a:p>
          <a:p>
            <a:pPr algn="just"/>
            <a:r>
              <a:rPr lang="ru-RU" sz="5400">
                <a:solidFill>
                  <a:srgbClr val="660066"/>
                </a:solidFill>
                <a:latin typeface="Georgia" pitchFamily="18" charset="0"/>
              </a:rPr>
              <a:t>Это математика!</a:t>
            </a:r>
          </a:p>
        </p:txBody>
      </p:sp>
      <p:sp>
        <p:nvSpPr>
          <p:cNvPr id="3078" name="Text Box 13"/>
          <p:cNvSpPr txBox="1">
            <a:spLocks noChangeArrowheads="1"/>
          </p:cNvSpPr>
          <p:nvPr/>
        </p:nvSpPr>
        <p:spPr bwMode="auto">
          <a:xfrm>
            <a:off x="250825" y="5805488"/>
            <a:ext cx="2592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00"/>
                </a:solidFill>
                <a:latin typeface="Tahoma" pitchFamily="34" charset="0"/>
              </a:rPr>
              <a:t>4+7=?</a:t>
            </a:r>
          </a:p>
        </p:txBody>
      </p:sp>
      <p:sp>
        <p:nvSpPr>
          <p:cNvPr id="3079" name="Text Box 15"/>
          <p:cNvSpPr txBox="1">
            <a:spLocks noChangeArrowheads="1"/>
          </p:cNvSpPr>
          <p:nvPr/>
        </p:nvSpPr>
        <p:spPr bwMode="auto">
          <a:xfrm>
            <a:off x="7308850" y="260350"/>
            <a:ext cx="183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3300"/>
                </a:solidFill>
                <a:latin typeface="Tahoma" pitchFamily="34" charset="0"/>
              </a:rPr>
              <a:t>2 </a:t>
            </a:r>
            <a:r>
              <a:rPr lang="en-US" sz="3600" b="1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·</a:t>
            </a:r>
            <a:r>
              <a:rPr lang="ru-RU" sz="3600" b="1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2=4</a:t>
            </a:r>
            <a:endParaRPr lang="en-US" sz="3600" b="1">
              <a:solidFill>
                <a:srgbClr val="FF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80" name="Text Box 17"/>
          <p:cNvSpPr txBox="1">
            <a:spLocks noChangeArrowheads="1"/>
          </p:cNvSpPr>
          <p:nvPr/>
        </p:nvSpPr>
        <p:spPr bwMode="auto">
          <a:xfrm rot="1357191">
            <a:off x="7085013" y="5326063"/>
            <a:ext cx="1787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33CC"/>
                </a:solidFill>
                <a:latin typeface="Tahoma" pitchFamily="34" charset="0"/>
              </a:rPr>
              <a:t>9 </a:t>
            </a:r>
            <a:r>
              <a:rPr lang="he-IL" sz="4000" b="1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׃</a:t>
            </a:r>
            <a:r>
              <a:rPr lang="ru-RU" sz="4000" b="1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 3=</a:t>
            </a:r>
            <a:endParaRPr lang="he-IL" sz="4000" b="1">
              <a:solidFill>
                <a:srgbClr val="00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81" name="Text Box 19"/>
          <p:cNvSpPr txBox="1">
            <a:spLocks noChangeArrowheads="1"/>
          </p:cNvSpPr>
          <p:nvPr/>
        </p:nvSpPr>
        <p:spPr bwMode="auto">
          <a:xfrm>
            <a:off x="3563938" y="5589588"/>
            <a:ext cx="23034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chemeClr val="accent1"/>
                </a:solidFill>
                <a:latin typeface="Tahoma" pitchFamily="34" charset="0"/>
              </a:rPr>
              <a:t>12 - 6</a:t>
            </a:r>
          </a:p>
        </p:txBody>
      </p:sp>
      <p:sp>
        <p:nvSpPr>
          <p:cNvPr id="3082" name="Text Box 21"/>
          <p:cNvSpPr txBox="1">
            <a:spLocks noChangeArrowheads="1"/>
          </p:cNvSpPr>
          <p:nvPr/>
        </p:nvSpPr>
        <p:spPr bwMode="auto">
          <a:xfrm>
            <a:off x="7451725" y="2924175"/>
            <a:ext cx="1692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00"/>
                </a:solidFill>
                <a:latin typeface="Tahoma" pitchFamily="34" charset="0"/>
              </a:rPr>
              <a:t>5 </a:t>
            </a:r>
            <a:r>
              <a:rPr lang="en-US" sz="4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&gt;</a:t>
            </a:r>
            <a:r>
              <a:rPr lang="ru-RU" sz="4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1</a:t>
            </a:r>
            <a:endParaRPr lang="en-US" sz="4000" b="1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ечка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786050" y="2928934"/>
            <a:ext cx="6143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1  2  3  4  5  6</a:t>
            </a:r>
            <a:endParaRPr lang="ru-RU" sz="48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86050" y="404813"/>
            <a:ext cx="61785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чка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овый рисунок (2)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285984" y="0"/>
            <a:ext cx="450056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86050" y="1714488"/>
            <a:ext cx="6035687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Маша собрала 3 корзины яблок, по 5 кг в каждой. Сколько килограмм яблок собрала Маша?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786050" y="2928934"/>
            <a:ext cx="6143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5*3=15 (яблок)</a:t>
            </a:r>
            <a:endParaRPr lang="ru-RU" sz="48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86050" y="404813"/>
            <a:ext cx="61785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Тимур\Downloads\gusi-lebedi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9050"/>
            <a:ext cx="5357850" cy="68199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имур\Downloads\f75aea6e366f94a5d872d12020a824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4340" name="Picture 4" descr="golub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9" name="Picture 5" descr="12m6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773238"/>
            <a:ext cx="6048375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1619250" y="404813"/>
            <a:ext cx="7129463" cy="576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Отдых </a:t>
            </a:r>
            <a:r>
              <a:rPr lang="ru-RU" sz="4800" b="1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3" action="ppaction://hlinksldjump"/>
              </a:rPr>
              <a:t>наш</a:t>
            </a:r>
            <a:r>
              <a:rPr lang="ru-RU" sz="4800" b="1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–</a:t>
            </a:r>
            <a:r>
              <a:rPr lang="ru-RU" sz="4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физкультминутка,</a:t>
            </a:r>
            <a:r>
              <a:rPr lang="ru-RU" sz="48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/>
            </a:r>
            <a:br>
              <a:rPr lang="ru-RU" sz="48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                       </a:t>
            </a:r>
          </a:p>
          <a:p>
            <a:pPr algn="r"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     </a:t>
            </a:r>
            <a:r>
              <a:rPr lang="ru-RU" sz="48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занимай</a:t>
            </a:r>
          </a:p>
          <a:p>
            <a:pPr algn="r">
              <a:defRPr/>
            </a:pPr>
            <a:r>
              <a:rPr lang="ru-RU" sz="48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</a:t>
            </a:r>
          </a:p>
          <a:p>
            <a:pPr algn="r">
              <a:defRPr/>
            </a:pPr>
            <a:r>
              <a:rPr lang="ru-RU" sz="48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          свои</a:t>
            </a:r>
          </a:p>
          <a:p>
            <a:pPr algn="r">
              <a:defRPr/>
            </a:pPr>
            <a:r>
              <a:rPr lang="ru-RU" sz="48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</a:t>
            </a:r>
          </a:p>
          <a:p>
            <a:pPr algn="r">
              <a:defRPr/>
            </a:pPr>
            <a:r>
              <a:rPr lang="ru-RU" sz="48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       места</a:t>
            </a:r>
            <a:r>
              <a:rPr lang="ru-RU" sz="36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!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36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36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136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36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786050" y="2928934"/>
            <a:ext cx="6143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стр. 86, № 4,7</a:t>
            </a:r>
            <a:endParaRPr lang="ru-RU" sz="48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86050" y="404813"/>
            <a:ext cx="61785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Documents and Settings\Admin\Рабочий стол\Крайнова\497074675280600768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14818"/>
            <a:ext cx="350046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Admin\Рабочий стол\Крайнова\tuchka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214818"/>
            <a:ext cx="3857652" cy="2071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  <a:gradFill>
            <a:gsLst>
              <a:gs pos="0">
                <a:srgbClr val="0000CC"/>
              </a:gs>
              <a:gs pos="39999">
                <a:srgbClr val="0000FF"/>
              </a:gs>
              <a:gs pos="70000">
                <a:srgbClr val="0000FF"/>
              </a:gs>
              <a:gs pos="100000">
                <a:srgbClr val="0000CC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2214554"/>
            <a:ext cx="635798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слышу – и забываю,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вижу – и запоминаю,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делаю – и понимаю.</a:t>
            </a:r>
            <a:endParaRPr lang="ru-RU" sz="4400" b="1" i="1" dirty="0">
              <a:ln w="1143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388385">
            <a:off x="558584" y="210447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1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05255">
            <a:off x="3273229" y="924827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3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66532">
            <a:off x="5844997" y="67595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7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388385">
            <a:off x="8323494" y="1639207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9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43834" y="2857496"/>
            <a:ext cx="5725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-</a:t>
            </a:r>
            <a:endParaRPr lang="ru-RU" sz="10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19498" y="5353983"/>
            <a:ext cx="69923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+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047270">
            <a:off x="6273625" y="4496727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8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881370">
            <a:off x="4130485" y="5211107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5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01659" y="4210975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2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388385">
            <a:off x="558584" y="4925355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6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3042656">
            <a:off x="487145" y="2425025"/>
            <a:ext cx="619080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4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420347">
            <a:off x="2113922" y="5296379"/>
            <a:ext cx="441147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: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420347">
            <a:off x="5096111" y="665054"/>
            <a:ext cx="402675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.</a:t>
            </a:r>
            <a:endParaRPr lang="ru-RU" sz="77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741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rgbClr val="FFFFFF"/>
          </a:solidFill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ru-RU" b="1" smtClean="0">
                <a:effectLst/>
              </a:rPr>
              <a:t>Вы внимательными были,</a:t>
            </a:r>
            <a:br>
              <a:rPr lang="ru-RU" b="1" smtClean="0">
                <a:effectLst/>
              </a:rPr>
            </a:br>
            <a:r>
              <a:rPr lang="ru-RU" b="1" smtClean="0">
                <a:effectLst/>
              </a:rPr>
              <a:t>Сложных правил не забыли, </a:t>
            </a:r>
            <a:br>
              <a:rPr lang="ru-RU" b="1" smtClean="0">
                <a:effectLst/>
              </a:rPr>
            </a:br>
            <a:r>
              <a:rPr lang="ru-RU" b="1" smtClean="0">
                <a:effectLst/>
              </a:rPr>
              <a:t>Всё решили, посчитали</a:t>
            </a:r>
            <a:br>
              <a:rPr lang="ru-RU" b="1" smtClean="0">
                <a:effectLst/>
              </a:rPr>
            </a:br>
            <a:r>
              <a:rPr lang="ru-RU" b="1" smtClean="0">
                <a:effectLst/>
              </a:rPr>
              <a:t>И нисколько не устали!</a:t>
            </a:r>
          </a:p>
        </p:txBody>
      </p:sp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Копия f03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323850" y="1916113"/>
            <a:ext cx="84963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600" b="1">
                <a:solidFill>
                  <a:srgbClr val="CC3300"/>
                </a:solidFill>
                <a:latin typeface="Arial Black" pitchFamily="34" charset="0"/>
              </a:rPr>
              <a:t>М</a:t>
            </a:r>
            <a:r>
              <a:rPr lang="ru-RU" sz="9600" b="1">
                <a:solidFill>
                  <a:schemeClr val="accent1"/>
                </a:solidFill>
                <a:latin typeface="Arial Black" pitchFamily="34" charset="0"/>
              </a:rPr>
              <a:t>о</a:t>
            </a:r>
            <a:r>
              <a:rPr lang="ru-RU" sz="9600" b="1">
                <a:solidFill>
                  <a:schemeClr val="folHlink"/>
                </a:solidFill>
                <a:latin typeface="Arial Black" pitchFamily="34" charset="0"/>
              </a:rPr>
              <a:t>л</a:t>
            </a:r>
            <a:r>
              <a:rPr lang="ru-RU" sz="9600" b="1">
                <a:solidFill>
                  <a:srgbClr val="0033CC"/>
                </a:solidFill>
                <a:latin typeface="Arial Black" pitchFamily="34" charset="0"/>
              </a:rPr>
              <a:t>о</a:t>
            </a:r>
            <a:r>
              <a:rPr lang="ru-RU" sz="9600" b="1">
                <a:solidFill>
                  <a:srgbClr val="990099"/>
                </a:solidFill>
                <a:latin typeface="Arial Black" pitchFamily="34" charset="0"/>
              </a:rPr>
              <a:t>д</a:t>
            </a:r>
            <a:r>
              <a:rPr lang="ru-RU" sz="9600" b="1">
                <a:solidFill>
                  <a:srgbClr val="00FF00"/>
                </a:solidFill>
                <a:latin typeface="Arial Black" pitchFamily="34" charset="0"/>
              </a:rPr>
              <a:t>ц</a:t>
            </a:r>
            <a:r>
              <a:rPr lang="ru-RU" sz="9600" b="1">
                <a:solidFill>
                  <a:schemeClr val="hlink"/>
                </a:solidFill>
                <a:latin typeface="Arial Black" pitchFamily="34" charset="0"/>
              </a:rPr>
              <a:t>ы</a:t>
            </a:r>
            <a:r>
              <a:rPr lang="ru-RU" sz="9600" b="1">
                <a:solidFill>
                  <a:srgbClr val="FF3300"/>
                </a:solidFill>
                <a:latin typeface="Arial Black" pitchFamily="34" charset="0"/>
              </a:rPr>
              <a:t>!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имур\Desktop\carrier-pige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40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286116" y="2000240"/>
            <a:ext cx="536578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12,  18,  20,    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3,  16,  14.</a:t>
            </a:r>
            <a:endParaRPr lang="ru-RU" sz="80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357554" y="2714620"/>
            <a:ext cx="536578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12,  18,  20,    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3,  16,  14.</a:t>
            </a:r>
            <a:endParaRPr lang="ru-RU" sz="80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86050" y="404813"/>
            <a:ext cx="617856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Игра: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4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Найди лишнее число</a:t>
            </a:r>
            <a:r>
              <a:rPr lang="ru-RU" sz="4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857488" y="1857364"/>
            <a:ext cx="6143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12,  18,  20,  3,  16,  14.</a:t>
            </a:r>
            <a:endParaRPr lang="ru-RU" sz="48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786050" y="404813"/>
            <a:ext cx="61785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Запишите числа в порядке возрастания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214414" y="4572008"/>
            <a:ext cx="6143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3, 12, 14, 16, 18, 20.</a:t>
            </a:r>
            <a:endParaRPr lang="ru-RU" sz="48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1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364163" y="10525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4" name="Text Box 10"/>
          <p:cNvSpPr txBox="1">
            <a:spLocks noChangeArrowheads="1"/>
          </p:cNvSpPr>
          <p:nvPr/>
        </p:nvSpPr>
        <p:spPr bwMode="auto">
          <a:xfrm>
            <a:off x="755650" y="765175"/>
            <a:ext cx="3095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357554" y="2714620"/>
            <a:ext cx="53657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6:3            1*7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2*2		 17-7</a:t>
            </a: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4:2	       0*5</a:t>
            </a:r>
            <a:endParaRPr lang="ru-RU" sz="54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6" name="Picture 18" descr="мышь с флажком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59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214546" y="404813"/>
            <a:ext cx="675006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Игра: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4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Найди лишний пример</a:t>
            </a:r>
            <a:r>
              <a:rPr lang="ru-RU" sz="4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071546"/>
          </a:xfrm>
          <a:prstGeom prst="rect">
            <a:avLst/>
          </a:prstGeom>
          <a:gradFill>
            <a:gsLst>
              <a:gs pos="0">
                <a:srgbClr val="0066FF"/>
              </a:gs>
              <a:gs pos="39999">
                <a:srgbClr val="0000FF"/>
              </a:gs>
              <a:gs pos="70000">
                <a:srgbClr val="0000FF"/>
              </a:gs>
              <a:gs pos="100000">
                <a:srgbClr val="0066F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85728"/>
            <a:ext cx="75009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Открытый урок по математике</a:t>
            </a:r>
            <a:endParaRPr lang="ru-RU" sz="3600" b="1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1857364"/>
            <a:ext cx="700092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 «Закрепление таблицы умножения и деления на 2 и на 3»</a:t>
            </a:r>
            <a:endParaRPr lang="ru-RU" sz="4400" i="1" dirty="0">
              <a:ln w="1143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1000108"/>
            <a:ext cx="885831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57188" lvl="0" indent="-357188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Закрепить знания табличного  умножения и деления чисел на 2 и на 3.</a:t>
            </a:r>
          </a:p>
          <a:p>
            <a:pPr marL="357188" lvl="0" indent="-357188"/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lvl="0" indent="-357188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вычислительные навыки, умение решать задачи, логическое мышление, воображение, внимание, память.</a:t>
            </a:r>
          </a:p>
          <a:p>
            <a:pPr marL="357188" lvl="0" indent="-357188"/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lvl="0" indent="-357188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Воспитывать интерес к предмету, чувство взаимовыручки.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250</Words>
  <Application>Microsoft Office PowerPoint</Application>
  <PresentationFormat>Экран (4:3)</PresentationFormat>
  <Paragraphs>63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Тимур</dc:creator>
  <cp:lastModifiedBy>Админ</cp:lastModifiedBy>
  <cp:revision>69</cp:revision>
  <dcterms:created xsi:type="dcterms:W3CDTF">2016-11-20T19:53:34Z</dcterms:created>
  <dcterms:modified xsi:type="dcterms:W3CDTF">2016-12-08T06:34:45Z</dcterms:modified>
</cp:coreProperties>
</file>