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2" r:id="rId2"/>
    <p:sldId id="273" r:id="rId3"/>
    <p:sldId id="274" r:id="rId4"/>
    <p:sldId id="275" r:id="rId5"/>
    <p:sldId id="276" r:id="rId6"/>
    <p:sldId id="277" r:id="rId7"/>
    <p:sldId id="278" r:id="rId8"/>
    <p:sldId id="279" r:id="rId9"/>
    <p:sldId id="256" r:id="rId10"/>
    <p:sldId id="257" r:id="rId11"/>
    <p:sldId id="258" r:id="rId12"/>
    <p:sldId id="259" r:id="rId13"/>
    <p:sldId id="260" r:id="rId14"/>
    <p:sldId id="261" r:id="rId15"/>
    <p:sldId id="262" r:id="rId16"/>
    <p:sldId id="263" r:id="rId17"/>
    <p:sldId id="264" r:id="rId18"/>
    <p:sldId id="265" r:id="rId19"/>
    <p:sldId id="266" r:id="rId20"/>
    <p:sldId id="267" r:id="rId21"/>
    <p:sldId id="268" r:id="rId22"/>
    <p:sldId id="269" r:id="rId23"/>
    <p:sldId id="270" r:id="rId24"/>
    <p:sldId id="271" r:id="rId25"/>
    <p:sldId id="281" r:id="rId26"/>
    <p:sldId id="282" r:id="rId27"/>
    <p:sldId id="283" r:id="rId28"/>
    <p:sldId id="285" r:id="rId29"/>
    <p:sldId id="284" r:id="rId30"/>
    <p:sldId id="286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9" d="100"/>
          <a:sy n="69" d="100"/>
        </p:scale>
        <p:origin x="-1416" y="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8474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0305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15275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619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88170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28.09.2020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90347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28.09.2020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45397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28.09.2020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21511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28.09.2020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22288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28.09.2020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87739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28.09.2020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5444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ru-RU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ru-RU" smtClean="0"/>
              <a:t>Haga clic para modificar el estilo de texto del patrón</a:t>
            </a:r>
          </a:p>
          <a:p>
            <a:pPr lvl="1"/>
            <a:r>
              <a:rPr lang="es-ES" altLang="ru-RU" smtClean="0"/>
              <a:t>Segundo nivel</a:t>
            </a:r>
          </a:p>
          <a:p>
            <a:pPr lvl="2"/>
            <a:r>
              <a:rPr lang="es-ES" altLang="ru-RU" smtClean="0"/>
              <a:t>Tercer nivel</a:t>
            </a:r>
          </a:p>
          <a:p>
            <a:pPr lvl="3"/>
            <a:r>
              <a:rPr lang="es-ES" altLang="ru-RU" smtClean="0"/>
              <a:t>Cuarto nivel</a:t>
            </a:r>
          </a:p>
          <a:p>
            <a:pPr lvl="4"/>
            <a:r>
              <a:rPr lang="es-ES" altLang="ru-RU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B4C71EC6-210F-42DE-9C53-41977AD35B3D}" type="datetimeFigureOut">
              <a:rPr lang="ru-RU" smtClean="0"/>
              <a:t>28.09.2020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324544" y="836712"/>
            <a:ext cx="10044608" cy="1470025"/>
          </a:xfrm>
        </p:spPr>
        <p:txBody>
          <a:bodyPr>
            <a:noAutofit/>
          </a:bodyPr>
          <a:lstStyle/>
          <a:p>
            <a:r>
              <a:rPr lang="ru-RU" sz="5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«Создание текстильных аппликаций»</a:t>
            </a:r>
            <a:r>
              <a:rPr lang="ru-RU" sz="5500" dirty="0" smtClean="0"/>
              <a:t/>
            </a:r>
            <a:br>
              <a:rPr lang="ru-RU" sz="5500" dirty="0" smtClean="0"/>
            </a:br>
            <a:endParaRPr lang="ru-RU" sz="55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63688" y="4200317"/>
            <a:ext cx="7772400" cy="1752600"/>
          </a:xfrm>
        </p:spPr>
        <p:txBody>
          <a:bodyPr>
            <a:noAutofit/>
          </a:bodyPr>
          <a:lstStyle/>
          <a:p>
            <a:pPr marL="3510915" algn="l">
              <a:spcAft>
                <a:spcPts val="0"/>
              </a:spcAft>
              <a:tabLst>
                <a:tab pos="3150870" algn="l"/>
                <a:tab pos="3330575" algn="l"/>
              </a:tabLst>
            </a:pPr>
            <a:r>
              <a:rPr lang="ru-RU" sz="2000" b="1" dirty="0">
                <a:solidFill>
                  <a:schemeClr val="bg1"/>
                </a:solidFill>
                <a:latin typeface="Times New Roman"/>
                <a:ea typeface="Calibri"/>
                <a:cs typeface="Times New Roman"/>
              </a:rPr>
              <a:t>Составитель:</a:t>
            </a:r>
            <a:r>
              <a:rPr lang="ru-RU" sz="2000" dirty="0">
                <a:solidFill>
                  <a:schemeClr val="bg1"/>
                </a:solidFill>
                <a:latin typeface="Times New Roman"/>
                <a:ea typeface="Calibri"/>
                <a:cs typeface="Times New Roman"/>
              </a:rPr>
              <a:t> педагог дополнительного образования, </a:t>
            </a:r>
            <a:endParaRPr lang="ru-RU" sz="2000" dirty="0">
              <a:solidFill>
                <a:schemeClr val="bg1"/>
              </a:solidFill>
              <a:ea typeface="Calibri"/>
              <a:cs typeface="Times New Roman"/>
            </a:endParaRPr>
          </a:p>
          <a:p>
            <a:pPr marL="3510915" algn="l">
              <a:spcAft>
                <a:spcPts val="0"/>
              </a:spcAft>
            </a:pPr>
            <a:r>
              <a:rPr lang="ru-RU" sz="2000" dirty="0">
                <a:solidFill>
                  <a:schemeClr val="bg1"/>
                </a:solidFill>
                <a:latin typeface="Times New Roman"/>
                <a:ea typeface="Calibri"/>
                <a:cs typeface="Times New Roman"/>
              </a:rPr>
              <a:t>учитель технологии </a:t>
            </a:r>
            <a:endParaRPr lang="ru-RU" sz="2000" dirty="0">
              <a:solidFill>
                <a:schemeClr val="bg1"/>
              </a:solidFill>
              <a:ea typeface="Calibri"/>
              <a:cs typeface="Times New Roman"/>
            </a:endParaRPr>
          </a:p>
          <a:p>
            <a:pPr marL="3510915" algn="l">
              <a:spcAft>
                <a:spcPts val="0"/>
              </a:spcAft>
            </a:pPr>
            <a:r>
              <a:rPr lang="ru-RU" sz="2000" dirty="0">
                <a:solidFill>
                  <a:schemeClr val="bg1"/>
                </a:solidFill>
                <a:latin typeface="Times New Roman"/>
                <a:ea typeface="Calibri"/>
                <a:cs typeface="Times New Roman"/>
              </a:rPr>
              <a:t>Шилова Ольга Ильинична</a:t>
            </a:r>
            <a:endParaRPr lang="ru-RU" sz="2000" dirty="0">
              <a:solidFill>
                <a:schemeClr val="bg1"/>
              </a:solidFill>
              <a:ea typeface="Calibri"/>
              <a:cs typeface="Times New Roman"/>
            </a:endParaRPr>
          </a:p>
          <a:p>
            <a:pPr algn="l"/>
            <a:endParaRPr lang="ru-RU" sz="1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55776" y="5332662"/>
            <a:ext cx="4572000" cy="12957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dirty="0" smtClean="0">
              <a:solidFill>
                <a:schemeClr val="bg1"/>
              </a:solidFill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dirty="0">
              <a:solidFill>
                <a:schemeClr val="bg1"/>
              </a:solidFill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chemeClr val="bg1"/>
                </a:solidFill>
                <a:latin typeface="Times New Roman"/>
                <a:ea typeface="Calibri"/>
                <a:cs typeface="Times New Roman"/>
              </a:rPr>
              <a:t>г</a:t>
            </a:r>
            <a:r>
              <a:rPr lang="ru-RU" dirty="0">
                <a:solidFill>
                  <a:schemeClr val="bg1"/>
                </a:solidFill>
                <a:latin typeface="Times New Roman"/>
                <a:ea typeface="Calibri"/>
                <a:cs typeface="Times New Roman"/>
              </a:rPr>
              <a:t>. </a:t>
            </a:r>
            <a:r>
              <a:rPr lang="ru-RU" dirty="0" smtClean="0">
                <a:solidFill>
                  <a:schemeClr val="bg1"/>
                </a:solidFill>
                <a:latin typeface="Times New Roman"/>
                <a:ea typeface="Calibri"/>
                <a:cs typeface="Times New Roman"/>
              </a:rPr>
              <a:t>Воронеж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400" dirty="0" smtClean="0">
                <a:solidFill>
                  <a:schemeClr val="bg1"/>
                </a:solidFill>
                <a:effectLst/>
                <a:latin typeface="Times New Roman"/>
                <a:ea typeface="Calibri"/>
                <a:cs typeface="Times New Roman"/>
              </a:rPr>
              <a:t>2020 год</a:t>
            </a:r>
            <a:endParaRPr lang="ru-RU" sz="1400" dirty="0">
              <a:solidFill>
                <a:schemeClr val="bg1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392182" y="2276872"/>
            <a:ext cx="4355871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chemeClr val="bg1"/>
                </a:solidFill>
                <a:latin typeface="Times New Roman"/>
                <a:ea typeface="Calibri"/>
                <a:cs typeface="Times New Roman"/>
              </a:rPr>
              <a:t>МБОУ лицей «ВУВК  им. А .П. Киселева»</a:t>
            </a:r>
            <a:endParaRPr lang="ru-RU" sz="1400" dirty="0">
              <a:solidFill>
                <a:schemeClr val="bg1"/>
              </a:solidFill>
              <a:latin typeface="Calibri"/>
              <a:ea typeface="Calibri"/>
              <a:cs typeface="Times New Roman"/>
            </a:endParaRPr>
          </a:p>
        </p:txBody>
      </p:sp>
      <p:pic>
        <p:nvPicPr>
          <p:cNvPr id="3074" name="Picture 2" descr="C:\Users\Администратор\Desktop\2222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47"/>
          <a:stretch/>
        </p:blipFill>
        <p:spPr bwMode="auto">
          <a:xfrm>
            <a:off x="806773" y="2714774"/>
            <a:ext cx="3763344" cy="3292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806773" y="5964886"/>
            <a:ext cx="39585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ученицы 7 класса</a:t>
            </a:r>
            <a:endParaRPr lang="ru-RU" i="1" dirty="0">
              <a:solidFill>
                <a:schemeClr val="bg1">
                  <a:lumMod val="6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3072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339752" y="548680"/>
            <a:ext cx="49685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№2 </a:t>
            </a:r>
            <a:endParaRPr lang="ru-RU" sz="72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-161314" y="3645024"/>
            <a:ext cx="9721080" cy="147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ru-RU" sz="6000" b="1" kern="0" dirty="0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r>
              <a:rPr lang="ru-RU" sz="6000" b="1" kern="0" dirty="0" smtClean="0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ей </a:t>
            </a:r>
            <a:r>
              <a:rPr lang="ru-RU" sz="6000" b="1" kern="0" dirty="0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голос оповестил </a:t>
            </a:r>
            <a:r>
              <a:rPr lang="ru-RU" sz="6000" b="1" kern="0" dirty="0" smtClean="0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радио о </a:t>
            </a:r>
            <a:r>
              <a:rPr lang="ru-RU" sz="6000" b="1" kern="0" dirty="0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начале Великой Отечественной войны? </a:t>
            </a:r>
            <a:r>
              <a:rPr lang="ru-RU" sz="6000" b="1" kern="0" dirty="0" smtClean="0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6000" b="1" kern="0" dirty="0" smtClean="0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6000" b="1" kern="0" dirty="0">
              <a:solidFill>
                <a:srgbClr val="00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9262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9228" y="55892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339752" y="548680"/>
            <a:ext cx="49685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№3 </a:t>
            </a:r>
            <a:endParaRPr lang="ru-RU" sz="72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-36512" y="2636912"/>
            <a:ext cx="9721080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ru-RU" sz="7200" b="1" kern="0" dirty="0" smtClean="0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командовал немецкими </a:t>
            </a:r>
          </a:p>
          <a:p>
            <a:r>
              <a:rPr lang="ru-RU" sz="7200" b="1" kern="0" dirty="0" smtClean="0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войсками?</a:t>
            </a:r>
            <a:br>
              <a:rPr lang="ru-RU" sz="7200" b="1" kern="0" dirty="0" smtClean="0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7200" b="1" kern="0" dirty="0">
              <a:solidFill>
                <a:srgbClr val="00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5657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5172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339752" y="548680"/>
            <a:ext cx="49685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№4 </a:t>
            </a:r>
            <a:endParaRPr lang="ru-RU" sz="72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2132856"/>
            <a:ext cx="884785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7200" b="1" kern="0" dirty="0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7200" b="1" kern="0" dirty="0" smtClean="0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огда </a:t>
            </a:r>
            <a:r>
              <a:rPr lang="ru-RU" sz="7200" b="1" kern="0" dirty="0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началась Великая Отечественная война? </a:t>
            </a:r>
            <a:br>
              <a:rPr lang="ru-RU" sz="7200" b="1" kern="0" dirty="0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7200" b="1" kern="0" dirty="0">
              <a:solidFill>
                <a:srgbClr val="00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4914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2132856"/>
            <a:ext cx="884785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6000" b="1" kern="0" dirty="0" smtClean="0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Какое количество дней длилась Великая </a:t>
            </a:r>
            <a:r>
              <a:rPr lang="ru-RU" sz="6000" b="1" kern="0" dirty="0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Отечественная </a:t>
            </a:r>
            <a:r>
              <a:rPr lang="ru-RU" sz="6000" b="1" kern="0" dirty="0" smtClean="0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война?</a:t>
            </a:r>
            <a:endParaRPr lang="ru-RU" sz="6000" b="1" kern="0" dirty="0">
              <a:solidFill>
                <a:srgbClr val="00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39752" y="548680"/>
            <a:ext cx="49685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№5 </a:t>
            </a:r>
            <a:endParaRPr lang="ru-RU" sz="72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5393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8640" y="83671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2132856"/>
            <a:ext cx="884785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6000" b="1" kern="0" dirty="0" smtClean="0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какой день окончилась Великая отечественная война (дата)?</a:t>
            </a:r>
            <a:endParaRPr lang="ru-RU" sz="6000" b="1" kern="0" dirty="0">
              <a:solidFill>
                <a:srgbClr val="00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39752" y="548680"/>
            <a:ext cx="49685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№6 </a:t>
            </a:r>
            <a:endParaRPr lang="ru-RU" sz="72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2227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24" y="2492896"/>
            <a:ext cx="902736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6600" b="1" kern="0" dirty="0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Какую фразу говорили </a:t>
            </a:r>
            <a:r>
              <a:rPr lang="ru-RU" sz="6600" b="1" kern="0" dirty="0" smtClean="0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фашисты, </a:t>
            </a:r>
            <a:r>
              <a:rPr lang="ru-RU" sz="6600" b="1" kern="0" dirty="0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когда сдавались в плен?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339752" y="548680"/>
            <a:ext cx="49685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№7 </a:t>
            </a:r>
            <a:endParaRPr lang="ru-RU" sz="72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104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2132856"/>
            <a:ext cx="884785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7200" b="1" kern="0" dirty="0" smtClean="0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Какой танк стал </a:t>
            </a:r>
            <a:r>
              <a:rPr lang="ru-RU" sz="7200" b="1" kern="0" dirty="0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легендой Второй Мировой войны?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339752" y="548680"/>
            <a:ext cx="49685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№8 </a:t>
            </a:r>
            <a:endParaRPr lang="ru-RU" sz="72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6042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050" y="1988840"/>
            <a:ext cx="884785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5400" b="1" kern="0" dirty="0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льду </a:t>
            </a:r>
            <a:r>
              <a:rPr lang="ru-RU" sz="5400" b="1" kern="0" dirty="0" smtClean="0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какого </a:t>
            </a:r>
            <a:r>
              <a:rPr lang="ru-RU" sz="5400" b="1" kern="0" dirty="0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озера проходила «Дорога жизни», которую проложили для снабжения блокадного </a:t>
            </a:r>
            <a:r>
              <a:rPr lang="ru-RU" sz="5400" b="1" kern="0" dirty="0" smtClean="0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Ленинграда?</a:t>
            </a:r>
            <a:endParaRPr lang="ru-RU" sz="5400" b="1" kern="0" dirty="0">
              <a:solidFill>
                <a:srgbClr val="00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39752" y="548680"/>
            <a:ext cx="49685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№9 </a:t>
            </a:r>
            <a:endParaRPr lang="ru-RU" sz="72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2602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96144" y="2492896"/>
            <a:ext cx="884785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8000" b="1" kern="0" dirty="0" smtClean="0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чем гласил приказ </a:t>
            </a:r>
            <a:r>
              <a:rPr lang="ru-RU" sz="8000" b="1" kern="0" dirty="0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227от 28 июля 1942 </a:t>
            </a:r>
            <a:r>
              <a:rPr lang="ru-RU" sz="8000" b="1" kern="0" dirty="0" smtClean="0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</a:t>
            </a:r>
            <a:r>
              <a:rPr lang="ru-RU" sz="8000" b="1" kern="0" dirty="0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339752" y="548680"/>
            <a:ext cx="59046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№10 </a:t>
            </a:r>
            <a:endParaRPr lang="ru-RU" sz="72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4570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96144" y="2492896"/>
            <a:ext cx="884785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8000" b="1" kern="0" dirty="0" smtClean="0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8000" b="1" kern="0" dirty="0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каком городе  находится Мамаев </a:t>
            </a:r>
            <a:r>
              <a:rPr lang="ru-RU" sz="8000" b="1" kern="0" dirty="0" smtClean="0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курган? </a:t>
            </a:r>
            <a:endParaRPr lang="ru-RU" sz="8000" b="1" kern="0" dirty="0">
              <a:solidFill>
                <a:srgbClr val="00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39752" y="548680"/>
            <a:ext cx="61926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№11 </a:t>
            </a:r>
            <a:endParaRPr lang="ru-RU" sz="72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4205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2132856"/>
            <a:ext cx="8229600" cy="4525963"/>
          </a:xfrm>
        </p:spPr>
        <p:txBody>
          <a:bodyPr>
            <a:normAutofit/>
          </a:bodyPr>
          <a:lstStyle/>
          <a:p>
            <a:pPr indent="0" algn="just">
              <a:spcAft>
                <a:spcPts val="0"/>
              </a:spcAft>
              <a:buNone/>
            </a:pPr>
            <a:r>
              <a:rPr lang="ru-RU" sz="4000" dirty="0">
                <a:solidFill>
                  <a:schemeClr val="bg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Что же с тканью можно делать</a:t>
            </a:r>
          </a:p>
          <a:p>
            <a:pPr indent="0" algn="just">
              <a:spcAft>
                <a:spcPts val="0"/>
              </a:spcAft>
              <a:buNone/>
            </a:pPr>
            <a:r>
              <a:rPr lang="ru-RU" sz="4000" dirty="0">
                <a:solidFill>
                  <a:schemeClr val="bg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На занятьях рукоделья?</a:t>
            </a:r>
          </a:p>
          <a:p>
            <a:pPr indent="0" algn="just">
              <a:spcAft>
                <a:spcPts val="0"/>
              </a:spcAft>
              <a:buNone/>
            </a:pPr>
            <a:r>
              <a:rPr lang="ru-RU" sz="4000" dirty="0">
                <a:solidFill>
                  <a:schemeClr val="bg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Резать, шить, сгибать и клеить,</a:t>
            </a:r>
          </a:p>
          <a:p>
            <a:pPr indent="0" algn="just">
              <a:spcAft>
                <a:spcPts val="0"/>
              </a:spcAft>
              <a:buNone/>
            </a:pPr>
            <a:r>
              <a:rPr lang="ru-RU" sz="4000" dirty="0">
                <a:solidFill>
                  <a:schemeClr val="bg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Превращать ее в изделье.</a:t>
            </a:r>
          </a:p>
          <a:p>
            <a:pPr indent="0" algn="just">
              <a:spcAft>
                <a:spcPts val="0"/>
              </a:spcAft>
              <a:buNone/>
            </a:pPr>
            <a:r>
              <a:rPr lang="ru-RU" sz="4000" dirty="0">
                <a:solidFill>
                  <a:schemeClr val="bg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Домик, дерево, тюльпан и акация,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chemeClr val="bg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  Сегодня </a:t>
            </a:r>
            <a:r>
              <a:rPr lang="ru-RU" sz="4000" dirty="0">
                <a:solidFill>
                  <a:schemeClr val="bg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мы займёмся с вами … </a:t>
            </a:r>
            <a:endParaRPr lang="ru-RU" sz="4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39552" y="607729"/>
            <a:ext cx="79928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АППЛИКАЦИЕЙ</a:t>
            </a:r>
            <a:endParaRPr lang="ru-RU" sz="7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4852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96144" y="2492896"/>
            <a:ext cx="884785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6000" b="1" kern="0" dirty="0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Какое название получил парад, прошедший на Красной площади </a:t>
            </a:r>
            <a:endParaRPr lang="ru-RU" sz="6000" b="1" kern="0" dirty="0" smtClean="0">
              <a:solidFill>
                <a:srgbClr val="00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6000" b="1" kern="0" dirty="0" smtClean="0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 </a:t>
            </a:r>
            <a:r>
              <a:rPr lang="ru-RU" sz="6000" b="1" kern="0" dirty="0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июня 1945 года?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339752" y="548680"/>
            <a:ext cx="58326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№12 </a:t>
            </a:r>
            <a:endParaRPr lang="ru-RU" sz="72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3472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96144" y="2492896"/>
            <a:ext cx="884785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5400" b="1" kern="0" dirty="0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плану Гитлера на месте столицы советского народа Москвы должно было возникнуть это. Что?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339752" y="548680"/>
            <a:ext cx="57606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№13 </a:t>
            </a:r>
            <a:endParaRPr lang="ru-RU" sz="72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5746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96144" y="2492896"/>
            <a:ext cx="884785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5400" b="1" kern="0" dirty="0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Освобождение какого города  произошло </a:t>
            </a:r>
            <a:r>
              <a:rPr lang="ru-RU" sz="5400" b="1" kern="0" dirty="0" smtClean="0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результате </a:t>
            </a:r>
            <a:r>
              <a:rPr lang="ru-RU" sz="5400" b="1" kern="0" dirty="0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Курской битвы?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339752" y="548680"/>
            <a:ext cx="60486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№14 </a:t>
            </a:r>
            <a:endParaRPr lang="ru-RU" sz="72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7367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504" y="2186790"/>
            <a:ext cx="884785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5400" b="1" kern="0" dirty="0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 время какой битвы произошло самое крупное танковое сражение Великой Отечественной </a:t>
            </a:r>
            <a:r>
              <a:rPr lang="ru-RU" sz="5400" b="1" kern="0" dirty="0" smtClean="0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войны?</a:t>
            </a:r>
            <a:endParaRPr lang="ru-RU" sz="5400" b="1" kern="0" dirty="0">
              <a:solidFill>
                <a:srgbClr val="00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39752" y="548680"/>
            <a:ext cx="61206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№15 </a:t>
            </a:r>
            <a:endParaRPr lang="ru-RU" sz="72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4996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504" y="2186790"/>
            <a:ext cx="884785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8000" b="1" kern="0" dirty="0" smtClean="0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Город</a:t>
            </a:r>
            <a:r>
              <a:rPr lang="ru-RU" sz="8000" b="1" kern="0" dirty="0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который первым выгнал немцев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339752" y="548680"/>
            <a:ext cx="60486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№16 </a:t>
            </a:r>
            <a:endParaRPr lang="ru-RU" sz="72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9036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9" name="Picture 5" descr="https://webstockreview.net/images/clipart-balloon-peach-1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380" y="332656"/>
            <a:ext cx="5843516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42425" y="3068960"/>
            <a:ext cx="6573416" cy="3517851"/>
          </a:xfrm>
        </p:spPr>
        <p:txBody>
          <a:bodyPr/>
          <a:lstStyle/>
          <a:p>
            <a:pPr marL="0" indent="0" algn="ctr">
              <a:buNone/>
            </a:pPr>
            <a:r>
              <a:rPr lang="ru-RU" sz="7200" dirty="0">
                <a:solidFill>
                  <a:srgbClr val="00FF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</a:t>
            </a:r>
            <a:r>
              <a:rPr lang="ru-RU" sz="7200" dirty="0" smtClean="0">
                <a:solidFill>
                  <a:srgbClr val="00FF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оздравляем </a:t>
            </a:r>
            <a:r>
              <a:rPr lang="ru-RU" sz="7200" dirty="0">
                <a:solidFill>
                  <a:srgbClr val="00FF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победителя игры! </a:t>
            </a:r>
            <a:endParaRPr lang="ru-RU" sz="7200" dirty="0">
              <a:solidFill>
                <a:srgbClr val="00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0749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8229600" cy="1143000"/>
          </a:xfrm>
        </p:spPr>
        <p:txBody>
          <a:bodyPr/>
          <a:lstStyle/>
          <a:p>
            <a:r>
              <a:rPr lang="ru-RU" sz="6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Физкультминутка</a:t>
            </a:r>
            <a:endParaRPr lang="ru-RU" sz="6600" b="1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482" name="Picture 2" descr="http://41.dou.spb.ru/images/0_c6601_5df47c1b_ori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1276268" y="3417237"/>
            <a:ext cx="4824536" cy="2056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53313" y="2062392"/>
            <a:ext cx="7992888" cy="4889437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spcAft>
                <a:spcPts val="0"/>
              </a:spcAft>
              <a:buNone/>
            </a:pPr>
            <a:r>
              <a:rPr lang="ru-RU" dirty="0">
                <a:solidFill>
                  <a:srgbClr val="FFFF00"/>
                </a:solidFill>
                <a:latin typeface="Times New Roman"/>
                <a:ea typeface="Times New Roman"/>
              </a:rPr>
              <a:t>Раз – подняться на носки и улыбнуться,</a:t>
            </a:r>
            <a:endParaRPr lang="ru-RU" sz="2800" dirty="0">
              <a:solidFill>
                <a:srgbClr val="FFFF00"/>
              </a:solidFill>
              <a:latin typeface="Times New Roman"/>
              <a:ea typeface="Times New Roman"/>
            </a:endParaRPr>
          </a:p>
          <a:p>
            <a:pPr marL="0" indent="0" algn="ctr">
              <a:spcAft>
                <a:spcPts val="0"/>
              </a:spcAft>
              <a:buNone/>
            </a:pPr>
            <a:r>
              <a:rPr lang="ru-RU" dirty="0">
                <a:solidFill>
                  <a:srgbClr val="FFFF00"/>
                </a:solidFill>
                <a:latin typeface="Times New Roman"/>
                <a:ea typeface="Times New Roman"/>
              </a:rPr>
              <a:t>Два – руки вверх и потянуться,</a:t>
            </a:r>
            <a:endParaRPr lang="ru-RU" sz="2800" dirty="0">
              <a:solidFill>
                <a:srgbClr val="FFFF00"/>
              </a:solidFill>
              <a:latin typeface="Times New Roman"/>
              <a:ea typeface="Times New Roman"/>
            </a:endParaRPr>
          </a:p>
          <a:p>
            <a:pPr marL="0" indent="0" algn="ctr">
              <a:spcAft>
                <a:spcPts val="0"/>
              </a:spcAft>
              <a:buNone/>
            </a:pPr>
            <a:r>
              <a:rPr lang="ru-RU" dirty="0">
                <a:solidFill>
                  <a:srgbClr val="FFFF00"/>
                </a:solidFill>
                <a:latin typeface="Times New Roman"/>
                <a:ea typeface="Times New Roman"/>
              </a:rPr>
              <a:t>Три – согнуться, разогнуться.</a:t>
            </a:r>
            <a:endParaRPr lang="ru-RU" sz="2800" dirty="0">
              <a:solidFill>
                <a:srgbClr val="FFFF00"/>
              </a:solidFill>
              <a:latin typeface="Times New Roman"/>
              <a:ea typeface="Times New Roman"/>
            </a:endParaRPr>
          </a:p>
          <a:p>
            <a:pPr marL="0" indent="0" algn="ctr">
              <a:spcAft>
                <a:spcPts val="0"/>
              </a:spcAft>
              <a:buNone/>
            </a:pPr>
            <a:r>
              <a:rPr lang="ru-RU" dirty="0">
                <a:solidFill>
                  <a:srgbClr val="FFFF00"/>
                </a:solidFill>
                <a:latin typeface="Times New Roman"/>
                <a:ea typeface="Times New Roman"/>
              </a:rPr>
              <a:t>Четыре – на носочки встать.</a:t>
            </a:r>
            <a:endParaRPr lang="ru-RU" sz="2800" dirty="0">
              <a:solidFill>
                <a:srgbClr val="FFFF00"/>
              </a:solidFill>
              <a:latin typeface="Times New Roman"/>
              <a:ea typeface="Times New Roman"/>
            </a:endParaRPr>
          </a:p>
          <a:p>
            <a:pPr marL="0" indent="0" algn="ctr">
              <a:spcAft>
                <a:spcPts val="0"/>
              </a:spcAft>
              <a:buNone/>
            </a:pPr>
            <a:r>
              <a:rPr lang="ru-RU" dirty="0">
                <a:solidFill>
                  <a:srgbClr val="FFFF00"/>
                </a:solidFill>
                <a:latin typeface="Times New Roman"/>
                <a:ea typeface="Times New Roman"/>
              </a:rPr>
              <a:t>Пять – поглубже всем вздохнуть.</a:t>
            </a:r>
            <a:endParaRPr lang="ru-RU" sz="2800" dirty="0">
              <a:solidFill>
                <a:srgbClr val="FFFF00"/>
              </a:solidFill>
              <a:latin typeface="Times New Roman"/>
              <a:ea typeface="Times New Roman"/>
            </a:endParaRPr>
          </a:p>
          <a:p>
            <a:pPr marL="0" indent="0" algn="ctr">
              <a:spcAft>
                <a:spcPts val="0"/>
              </a:spcAft>
              <a:buNone/>
            </a:pPr>
            <a:r>
              <a:rPr lang="ru-RU" dirty="0">
                <a:solidFill>
                  <a:srgbClr val="FFFF00"/>
                </a:solidFill>
                <a:latin typeface="Times New Roman"/>
                <a:ea typeface="Times New Roman"/>
              </a:rPr>
              <a:t>Шесть – на пояс руки ставим,</a:t>
            </a:r>
            <a:endParaRPr lang="ru-RU" sz="2800" dirty="0">
              <a:solidFill>
                <a:srgbClr val="FFFF00"/>
              </a:solidFill>
              <a:latin typeface="Times New Roman"/>
              <a:ea typeface="Times New Roman"/>
            </a:endParaRPr>
          </a:p>
          <a:p>
            <a:pPr marL="0" indent="0" algn="ctr">
              <a:spcAft>
                <a:spcPts val="0"/>
              </a:spcAft>
              <a:buNone/>
            </a:pPr>
            <a:r>
              <a:rPr lang="ru-RU" dirty="0">
                <a:solidFill>
                  <a:srgbClr val="FFFF00"/>
                </a:solidFill>
                <a:latin typeface="Times New Roman"/>
                <a:ea typeface="Times New Roman"/>
              </a:rPr>
              <a:t>Семь – повороты выполняем.</a:t>
            </a:r>
            <a:endParaRPr lang="ru-RU" sz="2800" dirty="0">
              <a:solidFill>
                <a:srgbClr val="FFFF00"/>
              </a:solidFill>
              <a:latin typeface="Times New Roman"/>
              <a:ea typeface="Times New Roman"/>
            </a:endParaRPr>
          </a:p>
          <a:p>
            <a:pPr marL="0" indent="0" algn="ctr">
              <a:spcAft>
                <a:spcPts val="0"/>
              </a:spcAft>
              <a:buNone/>
            </a:pPr>
            <a:r>
              <a:rPr lang="ru-RU" dirty="0">
                <a:solidFill>
                  <a:srgbClr val="FFFF00"/>
                </a:solidFill>
                <a:latin typeface="Times New Roman"/>
                <a:ea typeface="Times New Roman"/>
              </a:rPr>
              <a:t>Восемь – столько раз присядем.</a:t>
            </a:r>
            <a:endParaRPr lang="ru-RU" sz="2800" dirty="0">
              <a:solidFill>
                <a:srgbClr val="FFFF00"/>
              </a:solidFill>
              <a:latin typeface="Times New Roman"/>
              <a:ea typeface="Times New Roman"/>
            </a:endParaRPr>
          </a:p>
          <a:p>
            <a:pPr marL="0" indent="0" algn="ctr">
              <a:spcAft>
                <a:spcPts val="0"/>
              </a:spcAft>
              <a:buNone/>
            </a:pPr>
            <a:r>
              <a:rPr lang="ru-RU" dirty="0">
                <a:solidFill>
                  <a:srgbClr val="FFFF00"/>
                </a:solidFill>
                <a:latin typeface="Times New Roman"/>
                <a:ea typeface="Times New Roman"/>
              </a:rPr>
              <a:t>Девять – потягиваемся и отдыхаем.</a:t>
            </a:r>
            <a:endParaRPr lang="ru-RU" sz="2800" dirty="0">
              <a:solidFill>
                <a:srgbClr val="FFFF00"/>
              </a:solidFill>
              <a:latin typeface="Times New Roman"/>
              <a:ea typeface="Times New Roman"/>
            </a:endParaRPr>
          </a:p>
          <a:p>
            <a:pPr marL="0" indent="0" algn="ctr">
              <a:spcAft>
                <a:spcPts val="0"/>
              </a:spcAft>
              <a:buNone/>
            </a:pPr>
            <a:r>
              <a:rPr lang="ru-RU" dirty="0">
                <a:solidFill>
                  <a:srgbClr val="FFFF00"/>
                </a:solidFill>
                <a:latin typeface="Times New Roman"/>
                <a:ea typeface="Times New Roman"/>
              </a:rPr>
              <a:t>Десять – и занятье продолжаем.</a:t>
            </a:r>
            <a:endParaRPr lang="ru-RU" sz="2800" dirty="0">
              <a:solidFill>
                <a:srgbClr val="FFFF00"/>
              </a:solidFill>
              <a:latin typeface="Times New Roman"/>
              <a:ea typeface="Times New Roman"/>
            </a:endParaRP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4632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8229600" cy="186308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ТЕХНИКИ БЕЗОПАСНОСТИ</a:t>
            </a:r>
            <a:endParaRPr lang="ru-RU" sz="5400" b="1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5730" y="2270029"/>
            <a:ext cx="3295137" cy="24698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730" y="2616724"/>
            <a:ext cx="2610495" cy="26870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360" y="4581128"/>
            <a:ext cx="2569876" cy="21370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5430" y="2631867"/>
            <a:ext cx="3105373" cy="31053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47566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420888"/>
            <a:ext cx="8229600" cy="1143000"/>
          </a:xfrm>
        </p:spPr>
        <p:txBody>
          <a:bodyPr/>
          <a:lstStyle/>
          <a:p>
            <a:r>
              <a:rPr lang="ru-RU" sz="4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ПРАКТИЧЕСКАЯ РАБОТА</a:t>
            </a:r>
            <a:r>
              <a:rPr lang="ru-RU" sz="48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ИНСТРУКЦИОННО-ТЕХНОЛОГИЧЕСКИМ КАРТАМ</a:t>
            </a:r>
            <a:endParaRPr lang="ru-RU" sz="4800" b="1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469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8323" y="476672"/>
            <a:ext cx="8229600" cy="1143000"/>
          </a:xfrm>
        </p:spPr>
        <p:txBody>
          <a:bodyPr/>
          <a:lstStyle/>
          <a:p>
            <a:r>
              <a:rPr lang="ru-RU" sz="6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Поведение итогов</a:t>
            </a:r>
            <a:endParaRPr lang="ru-RU" sz="6600" b="1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2204864"/>
            <a:ext cx="8496944" cy="2569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FFFF00"/>
                </a:solidFill>
                <a:latin typeface="Times New Roman"/>
                <a:ea typeface="Calibri"/>
                <a:cs typeface="Times New Roman"/>
              </a:rPr>
              <a:t>Со времен Великой Отечественной войны прошло достаточно много времени, в живых осталось немного ветеранов и участников той страшной войны, но подвиг советских людей </a:t>
            </a:r>
            <a:r>
              <a:rPr lang="ru-RU" sz="2800" b="1" dirty="0" smtClean="0">
                <a:solidFill>
                  <a:srgbClr val="FFFF00"/>
                </a:solidFill>
                <a:latin typeface="Times New Roman"/>
                <a:ea typeface="Calibri"/>
                <a:cs typeface="Times New Roman"/>
              </a:rPr>
              <a:t>будет </a:t>
            </a:r>
            <a:r>
              <a:rPr lang="ru-RU" sz="2800" b="1" dirty="0">
                <a:solidFill>
                  <a:srgbClr val="FFFF00"/>
                </a:solidFill>
                <a:latin typeface="Times New Roman"/>
                <a:ea typeface="Calibri"/>
                <a:cs typeface="Times New Roman"/>
              </a:rPr>
              <a:t>оставаться гордостью для потомков всегда!</a:t>
            </a:r>
            <a:endParaRPr lang="ru-RU" sz="2000" b="1" dirty="0">
              <a:solidFill>
                <a:srgbClr val="FFFF0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07550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1143000"/>
          </a:xfrm>
        </p:spPr>
        <p:txBody>
          <a:bodyPr/>
          <a:lstStyle/>
          <a:p>
            <a:r>
              <a:rPr lang="ru-RU" sz="115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115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564904"/>
            <a:ext cx="9145016" cy="4525963"/>
          </a:xfrm>
        </p:spPr>
        <p:txBody>
          <a:bodyPr/>
          <a:lstStyle/>
          <a:p>
            <a:pPr marL="0" indent="0">
              <a:buNone/>
            </a:pPr>
            <a:r>
              <a:rPr lang="ru-RU" sz="40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- Что </a:t>
            </a:r>
            <a:r>
              <a:rPr lang="ru-RU" sz="4000" dirty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называется </a:t>
            </a:r>
            <a:r>
              <a:rPr lang="ru-RU" sz="40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аппликацией?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Что </a:t>
            </a:r>
            <a:r>
              <a:rPr lang="ru-RU" sz="4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можно использовать </a:t>
            </a:r>
            <a:r>
              <a:rPr lang="ru-RU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создания  </a:t>
            </a:r>
            <a:r>
              <a:rPr lang="ru-RU" sz="4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аппликаций? </a:t>
            </a:r>
            <a:endParaRPr lang="ru-RU" sz="40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Как </a:t>
            </a:r>
            <a:r>
              <a:rPr lang="ru-RU" sz="4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применяют изделия, выполненные в технике «аппликации из ткани»? </a:t>
            </a:r>
          </a:p>
        </p:txBody>
      </p:sp>
    </p:spTree>
    <p:extLst>
      <p:ext uri="{BB962C8B-B14F-4D97-AF65-F5344CB8AC3E}">
        <p14:creationId xmlns:p14="http://schemas.microsoft.com/office/powerpoint/2010/main" val="483878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2332037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sz="8000" b="1" dirty="0" smtClean="0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8000" b="1" dirty="0">
              <a:solidFill>
                <a:srgbClr val="00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5993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8229600" cy="1143000"/>
          </a:xfrm>
        </p:spPr>
        <p:txBody>
          <a:bodyPr/>
          <a:lstStyle/>
          <a:p>
            <a:r>
              <a:rPr lang="ru-RU" sz="5400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АППЛИКАЦИЯ (ПРИКЛАДЫВАНИЕ) 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052936"/>
          </a:xfrm>
        </p:spPr>
        <p:txBody>
          <a:bodyPr/>
          <a:lstStyle/>
          <a:p>
            <a:pPr indent="0" algn="just">
              <a:spcAft>
                <a:spcPts val="0"/>
              </a:spcAft>
              <a:buNone/>
            </a:pPr>
            <a:endParaRPr lang="ru-RU" sz="2400" dirty="0" smtClean="0">
              <a:solidFill>
                <a:schemeClr val="bg1"/>
              </a:solidFill>
              <a:latin typeface="Times New Roman"/>
              <a:ea typeface="Times New Roman"/>
            </a:endParaRPr>
          </a:p>
          <a:p>
            <a:pPr indent="0" algn="just">
              <a:spcAft>
                <a:spcPts val="0"/>
              </a:spcAft>
              <a:buNone/>
            </a:pPr>
            <a:endParaRPr lang="ru-RU" sz="2400" dirty="0" smtClean="0">
              <a:solidFill>
                <a:schemeClr val="bg1"/>
              </a:solidFill>
              <a:latin typeface="Times New Roman"/>
              <a:ea typeface="Times New Roman"/>
            </a:endParaRPr>
          </a:p>
          <a:p>
            <a:pPr indent="0" algn="just">
              <a:spcAft>
                <a:spcPts val="0"/>
              </a:spcAft>
              <a:buNone/>
            </a:pPr>
            <a:r>
              <a:rPr lang="ru-RU" sz="2400" dirty="0" smtClean="0">
                <a:solidFill>
                  <a:schemeClr val="bg1"/>
                </a:solidFill>
                <a:latin typeface="Times New Roman"/>
                <a:ea typeface="Times New Roman"/>
              </a:rPr>
              <a:t>— </a:t>
            </a:r>
            <a:r>
              <a:rPr lang="ru-RU" sz="2400" dirty="0">
                <a:solidFill>
                  <a:schemeClr val="bg1"/>
                </a:solidFill>
                <a:latin typeface="Times New Roman"/>
                <a:ea typeface="Times New Roman"/>
              </a:rPr>
              <a:t>это одна из разновидностей рукоделия; </a:t>
            </a:r>
            <a:endParaRPr lang="ru-RU" sz="2400" dirty="0" smtClean="0">
              <a:solidFill>
                <a:schemeClr val="bg1"/>
              </a:solidFill>
              <a:latin typeface="Times New Roman"/>
              <a:ea typeface="Times New Roman"/>
            </a:endParaRPr>
          </a:p>
          <a:p>
            <a:pPr indent="0" algn="just">
              <a:spcAft>
                <a:spcPts val="0"/>
              </a:spcAft>
              <a:buNone/>
            </a:pPr>
            <a:r>
              <a:rPr lang="ru-RU" sz="2400" dirty="0" smtClean="0">
                <a:solidFill>
                  <a:schemeClr val="bg1"/>
                </a:solidFill>
                <a:latin typeface="Times New Roman"/>
                <a:ea typeface="Times New Roman"/>
              </a:rPr>
              <a:t>— это </a:t>
            </a:r>
            <a:r>
              <a:rPr lang="ru-RU" sz="2400" dirty="0">
                <a:solidFill>
                  <a:schemeClr val="bg1"/>
                </a:solidFill>
                <a:latin typeface="Times New Roman"/>
                <a:ea typeface="Times New Roman"/>
              </a:rPr>
              <a:t>способ создания орнаментов, изображений путём прикрепления на основу (ткань, бумагу, картон, кожу) разноцветных кусочков какого-либо материала (ткань, бумага, мех, соломка и т. п.) другого цвета или </a:t>
            </a:r>
            <a:r>
              <a:rPr lang="ru-RU" sz="2400" dirty="0" smtClean="0">
                <a:solidFill>
                  <a:schemeClr val="bg1"/>
                </a:solidFill>
                <a:latin typeface="Times New Roman"/>
                <a:ea typeface="Times New Roman"/>
              </a:rPr>
              <a:t>выделки</a:t>
            </a:r>
            <a:endParaRPr lang="ru-RU" sz="2000" dirty="0">
              <a:solidFill>
                <a:schemeClr val="bg1"/>
              </a:solidFill>
              <a:effectLst/>
              <a:latin typeface="Times New Roman"/>
              <a:ea typeface="Times New Roman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10" t="10765" r="7448" b="11655"/>
          <a:stretch/>
        </p:blipFill>
        <p:spPr bwMode="auto">
          <a:xfrm>
            <a:off x="2771800" y="4590112"/>
            <a:ext cx="3664420" cy="2265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63989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МАТЕРИАЛЫ ДЛЯ АППЛИКАЦИИ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5868144" y="1930069"/>
            <a:ext cx="864096" cy="7920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H="1">
            <a:off x="1943708" y="1808820"/>
            <a:ext cx="936104" cy="9361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755576" y="2654462"/>
            <a:ext cx="29123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kern="0" dirty="0">
                <a:solidFill>
                  <a:schemeClr val="accent1">
                    <a:lumMod val="75000"/>
                  </a:schemeClr>
                </a:solidFill>
                <a:latin typeface="Times New Roman"/>
                <a:ea typeface="Times New Roman"/>
              </a:rPr>
              <a:t>натуральные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921463" y="2653414"/>
            <a:ext cx="325824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kern="0" dirty="0">
                <a:solidFill>
                  <a:schemeClr val="accent1">
                    <a:lumMod val="75000"/>
                  </a:schemeClr>
                </a:solidFill>
                <a:latin typeface="Times New Roman"/>
                <a:ea typeface="Times New Roman"/>
              </a:rPr>
              <a:t>синтетические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185846" y="3259290"/>
            <a:ext cx="62286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kern="0" dirty="0" smtClean="0">
                <a:solidFill>
                  <a:srgbClr val="FFFF00"/>
                </a:solidFill>
                <a:latin typeface="Times New Roman"/>
                <a:ea typeface="Times New Roman"/>
              </a:rPr>
              <a:t>ТКАНИ РАЗНОЙ </a:t>
            </a:r>
          </a:p>
          <a:p>
            <a:r>
              <a:rPr lang="ru-RU" sz="2400" b="1" kern="0" dirty="0" smtClean="0">
                <a:solidFill>
                  <a:srgbClr val="FFFF00"/>
                </a:solidFill>
                <a:latin typeface="Times New Roman"/>
                <a:ea typeface="Times New Roman"/>
              </a:rPr>
              <a:t>     ФАКТУРЫ </a:t>
            </a:r>
            <a:endParaRPr lang="ru-RU" sz="1400" b="1" dirty="0">
              <a:solidFill>
                <a:srgbClr val="FFFF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159374" y="5025246"/>
            <a:ext cx="157286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kern="0" dirty="0">
                <a:solidFill>
                  <a:srgbClr val="FFFFFF"/>
                </a:solidFill>
                <a:latin typeface="Times New Roman"/>
                <a:ea typeface="Times New Roman"/>
              </a:rPr>
              <a:t>гладкой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124624" y="5448055"/>
            <a:ext cx="197842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kern="0" dirty="0">
                <a:solidFill>
                  <a:srgbClr val="FFFFFF"/>
                </a:solidFill>
                <a:latin typeface="Times New Roman"/>
                <a:ea typeface="Times New Roman"/>
              </a:rPr>
              <a:t>ворсистой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914567" y="4469257"/>
            <a:ext cx="20505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kern="0" dirty="0">
                <a:solidFill>
                  <a:srgbClr val="FFFFFF"/>
                </a:solidFill>
                <a:latin typeface="Times New Roman"/>
                <a:ea typeface="Times New Roman"/>
              </a:rPr>
              <a:t>блестящей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1249237" y="4865975"/>
            <a:ext cx="16305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kern="0" dirty="0">
                <a:solidFill>
                  <a:srgbClr val="FFFFFF"/>
                </a:solidFill>
                <a:latin typeface="Times New Roman"/>
                <a:ea typeface="Times New Roman"/>
              </a:rPr>
              <a:t>матовой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416159" y="3877071"/>
            <a:ext cx="105509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kern="0" dirty="0">
                <a:solidFill>
                  <a:srgbClr val="FFFFFF"/>
                </a:solidFill>
                <a:latin typeface="Times New Roman"/>
                <a:ea typeface="Times New Roman"/>
              </a:rPr>
              <a:t>кожа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4322842" y="5317633"/>
            <a:ext cx="83227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kern="0" dirty="0">
                <a:solidFill>
                  <a:srgbClr val="FFFFFF"/>
                </a:solidFill>
                <a:latin typeface="Times New Roman"/>
                <a:ea typeface="Times New Roman"/>
              </a:rPr>
              <a:t>мех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1081133" y="4447381"/>
            <a:ext cx="141256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kern="0" dirty="0">
                <a:solidFill>
                  <a:srgbClr val="FFFFFF"/>
                </a:solidFill>
                <a:latin typeface="Times New Roman"/>
                <a:ea typeface="Times New Roman"/>
              </a:rPr>
              <a:t>войлок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7041471" y="3823782"/>
            <a:ext cx="101822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kern="0" dirty="0">
                <a:solidFill>
                  <a:srgbClr val="FFFFFF"/>
                </a:solidFill>
                <a:latin typeface="Times New Roman"/>
                <a:ea typeface="Times New Roman"/>
              </a:rPr>
              <a:t>фетр</a:t>
            </a:r>
            <a:endParaRPr lang="ru-RU" dirty="0"/>
          </a:p>
        </p:txBody>
      </p:sp>
      <p:cxnSp>
        <p:nvCxnSpPr>
          <p:cNvPr id="20" name="Прямая со стрелкой 19"/>
          <p:cNvCxnSpPr/>
          <p:nvPr/>
        </p:nvCxnSpPr>
        <p:spPr>
          <a:xfrm>
            <a:off x="4824027" y="3929063"/>
            <a:ext cx="462398" cy="122929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H="1">
            <a:off x="2879812" y="3823782"/>
            <a:ext cx="760336" cy="104219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H="1">
            <a:off x="3347865" y="4090287"/>
            <a:ext cx="584568" cy="13604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>
            <a:endCxn id="17" idx="3"/>
          </p:cNvCxnSpPr>
          <p:nvPr/>
        </p:nvCxnSpPr>
        <p:spPr>
          <a:xfrm flipH="1">
            <a:off x="2493699" y="3674788"/>
            <a:ext cx="998181" cy="106498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flipH="1">
            <a:off x="2411760" y="3674788"/>
            <a:ext cx="936104" cy="4635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>
            <a:off x="4427984" y="3984194"/>
            <a:ext cx="216024" cy="132559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>
            <a:off x="5286425" y="3984194"/>
            <a:ext cx="1013767" cy="5595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>
            <a:endCxn id="18" idx="1"/>
          </p:cNvCxnSpPr>
          <p:nvPr/>
        </p:nvCxnSpPr>
        <p:spPr>
          <a:xfrm>
            <a:off x="5508104" y="3674788"/>
            <a:ext cx="1533367" cy="44138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9563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/>
                <a:ea typeface="Times New Roman"/>
              </a:rPr>
              <a:t>ЧТОБЫ  ПРИДАТЬ ТКАНИ ЖЁСТКОСТЬ</a:t>
            </a:r>
            <a:br>
              <a:rPr lang="ru-RU" b="1" dirty="0" smtClean="0">
                <a:solidFill>
                  <a:srgbClr val="C00000"/>
                </a:solidFill>
                <a:latin typeface="Times New Roman"/>
                <a:ea typeface="Times New Roman"/>
              </a:rPr>
            </a:b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1" y="3099278"/>
            <a:ext cx="196079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kern="0" dirty="0">
                <a:solidFill>
                  <a:srgbClr val="FFFFFF"/>
                </a:solidFill>
                <a:latin typeface="Times New Roman"/>
                <a:ea typeface="Times New Roman"/>
              </a:rPr>
              <a:t>клей ПВА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83968" y="2853057"/>
            <a:ext cx="2286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kern="0" dirty="0">
                <a:solidFill>
                  <a:srgbClr val="FFFFFF"/>
                </a:solidFill>
                <a:latin typeface="Times New Roman"/>
                <a:ea typeface="Times New Roman"/>
              </a:rPr>
              <a:t>клеевой </a:t>
            </a:r>
            <a:r>
              <a:rPr lang="ru-RU" sz="3200" kern="0" dirty="0" err="1">
                <a:solidFill>
                  <a:srgbClr val="FFFFFF"/>
                </a:solidFill>
                <a:latin typeface="Times New Roman"/>
                <a:ea typeface="Times New Roman"/>
              </a:rPr>
              <a:t>флизелин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196783" y="3729405"/>
            <a:ext cx="276510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kern="0" dirty="0">
                <a:solidFill>
                  <a:srgbClr val="FFFFFF"/>
                </a:solidFill>
                <a:latin typeface="Times New Roman"/>
                <a:ea typeface="Times New Roman"/>
              </a:rPr>
              <a:t>накрахмалить </a:t>
            </a:r>
            <a:r>
              <a:rPr lang="ru-RU" sz="3200" kern="0" dirty="0" smtClean="0">
                <a:solidFill>
                  <a:srgbClr val="FFFFFF"/>
                </a:solidFill>
                <a:latin typeface="Times New Roman"/>
                <a:ea typeface="Times New Roman"/>
              </a:rPr>
              <a:t>   ткань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012160" y="3729405"/>
            <a:ext cx="331236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kern="0" dirty="0" err="1">
                <a:solidFill>
                  <a:srgbClr val="FFFFFF"/>
                </a:solidFill>
                <a:latin typeface="Times New Roman"/>
                <a:ea typeface="Times New Roman"/>
              </a:rPr>
              <a:t>прожелатинить</a:t>
            </a:r>
            <a:r>
              <a:rPr lang="ru-RU" sz="3200" kern="0" dirty="0">
                <a:solidFill>
                  <a:srgbClr val="FFFFFF"/>
                </a:solidFill>
                <a:latin typeface="Times New Roman"/>
                <a:ea typeface="Times New Roman"/>
              </a:rPr>
              <a:t> ткань</a:t>
            </a:r>
            <a:endParaRPr lang="ru-RU" dirty="0"/>
          </a:p>
        </p:txBody>
      </p:sp>
      <p:cxnSp>
        <p:nvCxnSpPr>
          <p:cNvPr id="10" name="Прямая со стрелкой 9"/>
          <p:cNvCxnSpPr>
            <a:endCxn id="4" idx="0"/>
          </p:cNvCxnSpPr>
          <p:nvPr/>
        </p:nvCxnSpPr>
        <p:spPr>
          <a:xfrm flipH="1">
            <a:off x="1519948" y="1916832"/>
            <a:ext cx="1107836" cy="118244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endCxn id="6" idx="0"/>
          </p:cNvCxnSpPr>
          <p:nvPr/>
        </p:nvCxnSpPr>
        <p:spPr>
          <a:xfrm>
            <a:off x="3521725" y="1918165"/>
            <a:ext cx="57609" cy="181124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4932040" y="2132856"/>
            <a:ext cx="216024" cy="90562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6156176" y="1916832"/>
            <a:ext cx="1080120" cy="181257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36" r="23027"/>
          <a:stretch/>
        </p:blipFill>
        <p:spPr bwMode="auto">
          <a:xfrm>
            <a:off x="510754" y="3684513"/>
            <a:ext cx="1656184" cy="30992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0299" y="4710368"/>
            <a:ext cx="2073423" cy="20734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0109" y="4581128"/>
            <a:ext cx="1956127" cy="1956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4761833"/>
            <a:ext cx="1970492" cy="19704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67605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90872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2020</a:t>
            </a:r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год – это год  75-летия </a:t>
            </a:r>
            <a:b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Победы нашей страны в Великой Отечественной войне</a:t>
            </a:r>
            <a:b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endParaRPr lang="ru-RU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8988" y="836712"/>
            <a:ext cx="8856984" cy="1861667"/>
          </a:xfrm>
        </p:spPr>
        <p:txBody>
          <a:bodyPr/>
          <a:lstStyle/>
          <a:p>
            <a:endParaRPr lang="ru-RU" sz="5400" dirty="0" smtClean="0">
              <a:cs typeface="Times New Roman"/>
            </a:endParaRPr>
          </a:p>
          <a:p>
            <a:pPr marL="0" indent="0" algn="ctr">
              <a:buNone/>
            </a:pPr>
            <a:r>
              <a:rPr lang="ru-RU" sz="13800" b="1" dirty="0" smtClean="0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«БИНГО»</a:t>
            </a:r>
            <a:endParaRPr lang="ru-RU" sz="13800" b="1" dirty="0">
              <a:solidFill>
                <a:srgbClr val="00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606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204864"/>
            <a:ext cx="8229600" cy="4525963"/>
          </a:xfrm>
        </p:spPr>
        <p:txBody>
          <a:bodyPr/>
          <a:lstStyle/>
          <a:p>
            <a:pPr marL="0" indent="0" algn="ctr">
              <a:spcAft>
                <a:spcPts val="0"/>
              </a:spcAft>
              <a:buNone/>
              <a:tabLst>
                <a:tab pos="630555" algn="l"/>
              </a:tabLst>
            </a:pPr>
            <a:r>
              <a:rPr lang="ru-RU" sz="11500" b="1" dirty="0" smtClean="0">
                <a:solidFill>
                  <a:srgbClr val="00FF00"/>
                </a:solidFill>
                <a:latin typeface="Times New Roman"/>
                <a:ea typeface="Times New Roman"/>
              </a:rPr>
              <a:t>ПРАВИЛА ИГРЫ</a:t>
            </a:r>
            <a:endParaRPr lang="ru-RU" sz="11500" dirty="0">
              <a:solidFill>
                <a:srgbClr val="00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1665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08520" y="3717032"/>
            <a:ext cx="9721080" cy="1470025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лет длилась великая отечественная война? </a:t>
            </a:r>
            <a:br>
              <a:rPr lang="ru-RU" sz="6000" b="1" dirty="0" smtClean="0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6000" b="1" dirty="0">
              <a:solidFill>
                <a:srgbClr val="00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39752" y="548680"/>
            <a:ext cx="49685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№1 </a:t>
            </a:r>
            <a:endParaRPr lang="ru-RU" sz="72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9862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2509</Template>
  <TotalTime>509</TotalTime>
  <Words>510</Words>
  <Application>Microsoft Office PowerPoint</Application>
  <PresentationFormat>Экран (4:3)</PresentationFormat>
  <Paragraphs>103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Diseño predeterminado</vt:lpstr>
      <vt:lpstr>«Создание текстильных аппликаций» </vt:lpstr>
      <vt:lpstr>Презентация PowerPoint</vt:lpstr>
      <vt:lpstr>?</vt:lpstr>
      <vt:lpstr>АППЛИКАЦИЯ (ПРИКЛАДЫВАНИЕ) </vt:lpstr>
      <vt:lpstr>МАТЕРИАЛЫ ДЛЯ АППЛИКАЦИИ</vt:lpstr>
      <vt:lpstr>ЧТОБЫ  ПРИДАТЬ ТКАНИ ЖЁСТКОСТЬ </vt:lpstr>
      <vt:lpstr>2020 год – это год  75-летия  Победы нашей страны в Великой Отечественной войне </vt:lpstr>
      <vt:lpstr>Презентация PowerPoint</vt:lpstr>
      <vt:lpstr>Сколько лет длилась великая отечественная война?  </vt:lpstr>
      <vt:lpstr> </vt:lpstr>
      <vt:lpstr> </vt:lpstr>
      <vt:lpstr> 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Физкультминутка</vt:lpstr>
      <vt:lpstr>ПРАВИЛА ТЕХНИКИ БЕЗОПАСНОСТИ</vt:lpstr>
      <vt:lpstr>ПРАКТИЧЕСКАЯ РАБОТА   ПО ИНСТРУКЦИОННО-ТЕХНОЛОГИЧЕСКИМ КАРТАМ</vt:lpstr>
      <vt:lpstr>Поведение итогов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Сколько лет длилась Великая Отечественная война?</dc:title>
  <dc:creator>Администратор</dc:creator>
  <cp:lastModifiedBy>MASHEENA</cp:lastModifiedBy>
  <cp:revision>18</cp:revision>
  <dcterms:created xsi:type="dcterms:W3CDTF">2020-09-27T21:05:16Z</dcterms:created>
  <dcterms:modified xsi:type="dcterms:W3CDTF">2020-09-28T19:06:08Z</dcterms:modified>
</cp:coreProperties>
</file>