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ms-office.legacyDiagramTex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6" r:id="rId2"/>
    <p:sldId id="259" r:id="rId3"/>
    <p:sldId id="330" r:id="rId4"/>
    <p:sldId id="331" r:id="rId5"/>
    <p:sldId id="332" r:id="rId6"/>
    <p:sldId id="333" r:id="rId7"/>
    <p:sldId id="334" r:id="rId8"/>
    <p:sldId id="335" r:id="rId9"/>
    <p:sldId id="336" r:id="rId10"/>
    <p:sldId id="319" r:id="rId11"/>
    <p:sldId id="313" r:id="rId12"/>
    <p:sldId id="314" r:id="rId13"/>
    <p:sldId id="320" r:id="rId14"/>
    <p:sldId id="337" r:id="rId15"/>
    <p:sldId id="307" r:id="rId16"/>
    <p:sldId id="339" r:id="rId17"/>
    <p:sldId id="338" r:id="rId18"/>
    <p:sldId id="317" r:id="rId19"/>
    <p:sldId id="318" r:id="rId20"/>
    <p:sldId id="308" r:id="rId21"/>
    <p:sldId id="340" r:id="rId22"/>
    <p:sldId id="324" r:id="rId23"/>
    <p:sldId id="323" r:id="rId24"/>
    <p:sldId id="325" r:id="rId25"/>
    <p:sldId id="326" r:id="rId26"/>
    <p:sldId id="327" r:id="rId27"/>
    <p:sldId id="328" r:id="rId28"/>
    <p:sldId id="329" r:id="rId29"/>
    <p:sldId id="262" r:id="rId30"/>
    <p:sldId id="261" r:id="rId31"/>
    <p:sldId id="311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559" autoAdjust="0"/>
    <p:restoredTop sz="94660"/>
  </p:normalViewPr>
  <p:slideViewPr>
    <p:cSldViewPr>
      <p:cViewPr varScale="1">
        <p:scale>
          <a:sx n="103" d="100"/>
          <a:sy n="103" d="100"/>
        </p:scale>
        <p:origin x="-24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microsoft.com/office/2006/relationships/legacyDocTextInfo" Target="legacyDocTextInfo.bin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4" Type="http://schemas.microsoft.com/office/2006/relationships/legacyDiagramText" Target="legacyDiagramText4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597D50-8385-4FE8-9613-69A8E31BCDE5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709545-850C-4394-87A6-E8B6EB176EB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547664" y="1357298"/>
            <a:ext cx="6596236" cy="22860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ea typeface="+mj-ea"/>
                <a:cs typeface="+mj-cs"/>
              </a:rPr>
              <a:t> </a:t>
            </a: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3000364" y="4857760"/>
            <a:ext cx="5572164" cy="142876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5-К класс </a:t>
            </a:r>
          </a:p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Учитель русского языка и литературы Головко Людмила Ивановна</a:t>
            </a:r>
            <a:endParaRPr lang="ru-RU" sz="2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1472" y="642918"/>
            <a:ext cx="82153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   МБУО «Гвардейская школа-гимназия №2»</a:t>
            </a:r>
          </a:p>
          <a:p>
            <a:endParaRPr lang="ru-RU" sz="2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28662" y="2071678"/>
            <a:ext cx="792961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Правила речевого этикета: нормы и традиции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приветствий </a:t>
            </a:r>
            <a:endParaRPr lang="ru-RU" dirty="0"/>
          </a:p>
        </p:txBody>
      </p:sp>
      <p:pic>
        <p:nvPicPr>
          <p:cNvPr id="4" name="Содержимое 3" descr="http://im7-tub-ru.yandex.net/i?id=472348941-61-72&amp;n=21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643050"/>
            <a:ext cx="18954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286116" y="1643050"/>
            <a:ext cx="48577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Например, иранцы при встрече прикладывают правую руку к сердцу. Это означает: «Моё сердце приношу Вам!».</a:t>
            </a:r>
            <a:endParaRPr lang="ru-RU" dirty="0"/>
          </a:p>
        </p:txBody>
      </p:sp>
      <p:pic>
        <p:nvPicPr>
          <p:cNvPr id="6" name="Рисунок 5" descr="http://im0-tub-ru.yandex.net/i?id=133902073-61-72&amp;n=2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3214686"/>
            <a:ext cx="2000264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3857620" y="2828836"/>
            <a:ext cx="421484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 Франции при встрече и прощании в неофициальной обстановке принято целоваться, касаясь друг друга щеками.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http://gazeta-bt.ru/wp-content/uploads/2011/11/%D0%9C%D0%B5%D0%B4%D0%B2%D0%B5%D0%B4%D0%B5%D0%B2-%D0%B8-%D0%B8%D0%BD%D0%B4%D1%83%D1%81%D0%BA%D0%B8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1538" y="4643446"/>
            <a:ext cx="2044091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3786182" y="4714884"/>
            <a:ext cx="457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Традиционным жестом приветствия в Индии является </a:t>
            </a:r>
            <a:r>
              <a:rPr lang="ru-RU" dirty="0" err="1" smtClean="0"/>
              <a:t>обменивание</a:t>
            </a:r>
            <a:r>
              <a:rPr lang="ru-RU" dirty="0" smtClean="0"/>
              <a:t> поклонами и складывание рук ладонями  вверх </a:t>
            </a:r>
            <a:r>
              <a:rPr lang="ru-RU" smtClean="0"/>
              <a:t>на груди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Из истории русского речевого этикета</a:t>
            </a:r>
            <a:endParaRPr lang="ru-RU" dirty="0"/>
          </a:p>
        </p:txBody>
      </p:sp>
      <p:pic>
        <p:nvPicPr>
          <p:cNvPr id="4" name="Picture 8" descr="res4F46E37A-0A01-00EE-007F-22615C0CB6D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676400"/>
            <a:ext cx="2735263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886200" y="1524000"/>
            <a:ext cx="4572000" cy="22463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eaLnBrk="1" hangingPunct="1">
              <a:defRPr/>
            </a:pPr>
            <a:r>
              <a:rPr lang="ru-RU" sz="28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В начале XII в. великий князь киевский </a:t>
            </a:r>
            <a:r>
              <a:rPr lang="ru-RU" sz="2800" b="1" i="1" dirty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Владимир Мономах</a:t>
            </a:r>
            <a:r>
              <a:rPr lang="ru-RU" sz="28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писал в своём </a:t>
            </a:r>
            <a:r>
              <a:rPr lang="ru-RU" sz="2800" b="1" i="1" dirty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«Поучении»,</a:t>
            </a:r>
            <a:r>
              <a:rPr lang="ru-RU" sz="28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обращаясь к читателям:</a:t>
            </a:r>
            <a:endParaRPr lang="ru-RU" sz="2800" i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733800" y="4114800"/>
            <a:ext cx="4572000" cy="18161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eaLnBrk="1" hangingPunct="1">
              <a:defRPr/>
            </a:pPr>
            <a:r>
              <a:rPr lang="ru-RU" sz="2800" b="1" i="1" dirty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«Не пройдите мимо человека, не приветствуя его, а скажите всякому при встрече доброе слово».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res4F46E3A0-0A01-00EE-0174-56BC8BFED0CA"/>
          <p:cNvPicPr>
            <a:picLocks noChangeAspect="1" noChangeArrowheads="1"/>
          </p:cNvPicPr>
          <p:nvPr/>
        </p:nvPicPr>
        <p:blipFill>
          <a:blip r:embed="rId2"/>
          <a:srcRect l="2905" t="2222" r="4117"/>
          <a:stretch>
            <a:fillRect/>
          </a:stretch>
        </p:blipFill>
        <p:spPr bwMode="auto">
          <a:xfrm>
            <a:off x="228600" y="685800"/>
            <a:ext cx="2514600" cy="345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5200" y="3657600"/>
            <a:ext cx="4422775" cy="2668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3048000" y="228600"/>
            <a:ext cx="5867400" cy="3108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eaLnBrk="1" hangingPunct="1">
              <a:defRPr/>
            </a:pPr>
            <a:r>
              <a:rPr lang="ru-RU" sz="28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В 1717 г. по распоряжению </a:t>
            </a:r>
            <a:r>
              <a:rPr lang="ru-RU" sz="2800" b="1" i="1" dirty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Петра I</a:t>
            </a:r>
            <a:r>
              <a:rPr lang="ru-RU" sz="28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была издана книга </a:t>
            </a:r>
            <a:r>
              <a:rPr lang="ru-RU" sz="2800" b="1" i="1" dirty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«Юности честное зерцало»</a:t>
            </a:r>
            <a:r>
              <a:rPr lang="ru-RU" sz="2800" dirty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,</a:t>
            </a:r>
            <a:r>
              <a:rPr lang="ru-RU" sz="28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в которой давались советы молодым дворянам. Из неё можно было узнать, как вести себя в светском обществе и в обычных житейских ситуациях.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9" y="857232"/>
            <a:ext cx="614366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Кто больше?</a:t>
            </a:r>
          </a:p>
          <a:p>
            <a:r>
              <a:rPr lang="ru-RU" sz="4000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Вежливые слова-(какие?)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142852"/>
            <a:ext cx="7543800" cy="14319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600" b="1" dirty="0" smtClean="0">
                <a:solidFill>
                  <a:srgbClr val="FF0000"/>
                </a:solidFill>
                <a:latin typeface="AvantGarde Bk BT" pitchFamily="34" charset="0"/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latin typeface="AvantGarde Bk BT" pitchFamily="34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AvantGarde Bk BT" pitchFamily="34" charset="0"/>
              </a:rPr>
              <a:t>Подумай, на какие 3 группы можно распределить данные слова</a:t>
            </a:r>
            <a:r>
              <a:rPr lang="ru-RU" sz="3600" b="1" dirty="0" smtClean="0">
                <a:solidFill>
                  <a:srgbClr val="FF0000"/>
                </a:solidFill>
                <a:latin typeface="AvantGarde Bk BT" pitchFamily="34" charset="0"/>
              </a:rPr>
              <a:t>?</a:t>
            </a:r>
            <a:endParaRPr lang="ru-RU" b="1" dirty="0" smtClean="0">
              <a:solidFill>
                <a:srgbClr val="FF0000"/>
              </a:solidFill>
              <a:latin typeface="AvantGarde Bk BT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1643050"/>
            <a:ext cx="821537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До </a:t>
            </a:r>
            <a:r>
              <a:rPr lang="ru-RU" sz="4000" b="1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св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и</a:t>
            </a:r>
            <a:r>
              <a:rPr lang="ru-RU" sz="4000" b="1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дания, п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о</a:t>
            </a:r>
            <a:r>
              <a:rPr lang="ru-RU" sz="4000" b="1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жалу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й</a:t>
            </a:r>
            <a:r>
              <a:rPr lang="ru-RU" sz="4000" b="1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ста,                 </a:t>
            </a:r>
            <a:endParaRPr lang="ru-RU" sz="4000" b="1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изв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и</a:t>
            </a:r>
            <a:r>
              <a:rPr lang="ru-RU" sz="4000" b="1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ните, сп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а</a:t>
            </a:r>
            <a:r>
              <a:rPr lang="ru-RU" sz="4000" b="1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сибо, здра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в</a:t>
            </a:r>
            <a:r>
              <a:rPr lang="ru-RU" sz="4000" b="1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ствуйте,  буд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ь</a:t>
            </a:r>
            <a:r>
              <a:rPr lang="ru-RU" sz="4000" b="1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те любезны, к сож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а</a:t>
            </a:r>
            <a:r>
              <a:rPr lang="ru-RU" sz="4000" b="1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лению</a:t>
            </a:r>
            <a:endParaRPr lang="ru-RU" sz="4000" b="1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487" name="Organization Chart 7"/>
          <p:cNvGraphicFramePr>
            <a:graphicFrameLocks/>
          </p:cNvGraphicFramePr>
          <p:nvPr>
            <p:ph type="dgm" idx="4294967295"/>
          </p:nvPr>
        </p:nvGraphicFramePr>
        <p:xfrm>
          <a:off x="0" y="260350"/>
          <a:ext cx="8208963" cy="5761038"/>
        </p:xfrm>
        <a:graphic>
          <a:graphicData uri="http://schemas.openxmlformats.org/drawingml/2006/compatibility">
            <com:legacyDrawing xmlns:com="http://schemas.openxmlformats.org/drawingml/2006/compatibility" spid="_x0000_s32770"/>
          </a:graphicData>
        </a:graphic>
      </p:graphicFrame>
    </p:spTree>
  </p:cSld>
  <p:clrMapOvr>
    <a:masterClrMapping/>
  </p:clrMapOvr>
  <p:transition spd="med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Dgm spid="2048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714348" y="1285860"/>
          <a:ext cx="7929618" cy="1920240"/>
        </p:xfrm>
        <a:graphic>
          <a:graphicData uri="http://schemas.openxmlformats.org/drawingml/2006/table">
            <a:tbl>
              <a:tblPr/>
              <a:tblGrid>
                <a:gridCol w="2258760"/>
                <a:gridCol w="1840471"/>
                <a:gridCol w="3830387"/>
              </a:tblGrid>
              <a:tr h="106485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MS Mincho"/>
                          <a:cs typeface="Times New Roman"/>
                        </a:rPr>
                        <a:t>приветствие</a:t>
                      </a:r>
                      <a:endParaRPr lang="ru-RU" sz="2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MS Mincho"/>
                          <a:cs typeface="Times New Roman"/>
                        </a:rPr>
                        <a:t>прощание</a:t>
                      </a:r>
                      <a:endParaRPr lang="ru-RU" sz="2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MS Mincho"/>
                          <a:cs typeface="Times New Roman"/>
                        </a:rPr>
                        <a:t>характерные </a:t>
                      </a:r>
                      <a:r>
                        <a:rPr lang="ru-RU" sz="2800" b="1" dirty="0">
                          <a:latin typeface="Times New Roman"/>
                          <a:ea typeface="MS Mincho"/>
                          <a:cs typeface="Times New Roman"/>
                        </a:rPr>
                        <a:t>для основной части общения</a:t>
                      </a:r>
                      <a:endParaRPr lang="ru-RU" sz="2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428728" y="500042"/>
            <a:ext cx="62865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Распредели</a:t>
            </a:r>
            <a:endParaRPr lang="ru-RU" sz="3600" b="1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28663" y="3175084"/>
            <a:ext cx="7572428" cy="2600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800" b="1" dirty="0" smtClean="0">
                <a:latin typeface="Times New Roman"/>
                <a:ea typeface="MS Mincho"/>
                <a:cs typeface="Times New Roman"/>
              </a:rPr>
              <a:t>Будьте </a:t>
            </a:r>
            <a:r>
              <a:rPr lang="ru-RU" sz="2800" b="1" dirty="0" smtClean="0">
                <a:latin typeface="Times New Roman"/>
                <a:ea typeface="MS Mincho"/>
                <a:cs typeface="Times New Roman"/>
              </a:rPr>
              <a:t>добры, до свидания, здравствуйте, до встречи, с добрым </a:t>
            </a:r>
            <a:r>
              <a:rPr lang="ru-RU" sz="2800" b="1" dirty="0" err="1" smtClean="0">
                <a:latin typeface="Times New Roman"/>
                <a:ea typeface="MS Mincho"/>
                <a:cs typeface="Times New Roman"/>
              </a:rPr>
              <a:t>утром,привет</a:t>
            </a:r>
            <a:r>
              <a:rPr lang="ru-RU" sz="2800" b="1" dirty="0" smtClean="0">
                <a:latin typeface="Times New Roman"/>
                <a:ea typeface="MS Mincho"/>
                <a:cs typeface="Times New Roman"/>
              </a:rPr>
              <a:t>, добрый вечер, прошу прощения, извините, </a:t>
            </a:r>
            <a:r>
              <a:rPr lang="ru-RU" sz="2800" b="1" dirty="0" err="1" smtClean="0">
                <a:latin typeface="Times New Roman"/>
                <a:ea typeface="MS Mincho"/>
                <a:cs typeface="Times New Roman"/>
              </a:rPr>
              <a:t>простите,всего</a:t>
            </a:r>
            <a:r>
              <a:rPr lang="ru-RU" sz="2800" b="1" dirty="0" smtClean="0">
                <a:latin typeface="Times New Roman"/>
                <a:ea typeface="MS Mincho"/>
                <a:cs typeface="Times New Roman"/>
              </a:rPr>
              <a:t> доброго , будьте любезны</a:t>
            </a:r>
            <a:endParaRPr lang="ru-RU" sz="2800" b="1" dirty="0">
              <a:latin typeface="Times New Roman"/>
              <a:ea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714348" y="1285860"/>
          <a:ext cx="7929618" cy="4663440"/>
        </p:xfrm>
        <a:graphic>
          <a:graphicData uri="http://schemas.openxmlformats.org/drawingml/2006/table">
            <a:tbl>
              <a:tblPr/>
              <a:tblGrid>
                <a:gridCol w="2258760"/>
                <a:gridCol w="2098958"/>
                <a:gridCol w="3571900"/>
              </a:tblGrid>
              <a:tr h="93236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MS Mincho"/>
                          <a:cs typeface="Times New Roman"/>
                        </a:rPr>
                        <a:t>приветствие</a:t>
                      </a:r>
                      <a:endParaRPr lang="ru-RU" sz="2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MS Mincho"/>
                          <a:cs typeface="Times New Roman"/>
                        </a:rPr>
                        <a:t>прощание</a:t>
                      </a:r>
                      <a:endParaRPr lang="ru-RU" sz="2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MS Mincho"/>
                          <a:cs typeface="Times New Roman"/>
                        </a:rPr>
                        <a:t>характерные </a:t>
                      </a:r>
                      <a:r>
                        <a:rPr lang="ru-RU" sz="2800" b="1" dirty="0">
                          <a:latin typeface="Times New Roman"/>
                          <a:ea typeface="MS Mincho"/>
                          <a:cs typeface="Times New Roman"/>
                        </a:rPr>
                        <a:t>для основной части общения</a:t>
                      </a:r>
                      <a:endParaRPr lang="ru-RU" sz="2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091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MS Mincho"/>
                          <a:cs typeface="Times New Roman"/>
                        </a:rPr>
                        <a:t>Здравствуйте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MS Mincho"/>
                          <a:cs typeface="Times New Roman"/>
                        </a:rPr>
                        <a:t>Привет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MS Mincho"/>
                          <a:cs typeface="Times New Roman"/>
                        </a:rPr>
                        <a:t>С</a:t>
                      </a:r>
                      <a:r>
                        <a:rPr lang="ru-RU" sz="2400" b="1" baseline="0" dirty="0" smtClean="0">
                          <a:latin typeface="Times New Roman"/>
                          <a:ea typeface="MS Mincho"/>
                          <a:cs typeface="Times New Roman"/>
                        </a:rPr>
                        <a:t> </a:t>
                      </a:r>
                      <a:r>
                        <a:rPr lang="ru-RU" sz="2400" b="1" dirty="0" smtClean="0">
                          <a:latin typeface="Times New Roman"/>
                          <a:ea typeface="MS Mincho"/>
                          <a:cs typeface="Times New Roman"/>
                        </a:rPr>
                        <a:t>добрым </a:t>
                      </a:r>
                      <a:r>
                        <a:rPr lang="ru-RU" sz="2400" b="1" dirty="0">
                          <a:latin typeface="Times New Roman"/>
                          <a:ea typeface="MS Mincho"/>
                          <a:cs typeface="Times New Roman"/>
                        </a:rPr>
                        <a:t>утром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MS Mincho"/>
                          <a:cs typeface="Times New Roman"/>
                        </a:rPr>
                        <a:t>Добрый вечер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MS Mincho"/>
                          <a:cs typeface="Times New Roman"/>
                        </a:rPr>
                        <a:t>До свидания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MS Mincho"/>
                          <a:cs typeface="Times New Roman"/>
                        </a:rPr>
                        <a:t>Прощай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MS Mincho"/>
                          <a:cs typeface="Times New Roman"/>
                        </a:rPr>
                        <a:t>До встречи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MS Mincho"/>
                          <a:cs typeface="Times New Roman"/>
                        </a:rPr>
                        <a:t>Всего доброго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MS Mincho"/>
                          <a:cs typeface="Times New Roman"/>
                        </a:rPr>
                        <a:t>Будьте любезны, пожалуйста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MS Mincho"/>
                          <a:cs typeface="Times New Roman"/>
                        </a:rPr>
                        <a:t>Будьте добры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MS Mincho"/>
                          <a:cs typeface="Times New Roman"/>
                        </a:rPr>
                        <a:t>Прошу прощения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MS Mincho"/>
                          <a:cs typeface="Times New Roman"/>
                        </a:rPr>
                        <a:t>Извините, простите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428728" y="500042"/>
            <a:ext cx="62865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Распредели</a:t>
            </a:r>
            <a:endParaRPr lang="ru-RU" sz="3600" b="1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5" name="Rectangle 5"/>
          <p:cNvSpPr>
            <a:spLocks noChangeArrowheads="1"/>
          </p:cNvSpPr>
          <p:nvPr/>
        </p:nvSpPr>
        <p:spPr bwMode="auto">
          <a:xfrm>
            <a:off x="715963" y="198438"/>
            <a:ext cx="6911975" cy="19812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48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При выборе этикетных слов</a:t>
            </a:r>
          </a:p>
          <a:p>
            <a:pPr algn="ctr" eaLnBrk="1" hangingPunct="1">
              <a:defRPr/>
            </a:pPr>
            <a:r>
              <a:rPr lang="ru-RU" sz="48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 необходимо учитывать</a:t>
            </a:r>
          </a:p>
        </p:txBody>
      </p:sp>
      <p:sp>
        <p:nvSpPr>
          <p:cNvPr id="35847" name="AutoShape 7"/>
          <p:cNvSpPr>
            <a:spLocks noChangeArrowheads="1"/>
          </p:cNvSpPr>
          <p:nvPr/>
        </p:nvSpPr>
        <p:spPr bwMode="auto">
          <a:xfrm rot="10800000">
            <a:off x="334963" y="2698750"/>
            <a:ext cx="2667000" cy="1371600"/>
          </a:xfrm>
          <a:prstGeom prst="wedgeRoundRectCallout">
            <a:avLst>
              <a:gd name="adj1" fmla="val -67028"/>
              <a:gd name="adj2" fmla="val 82287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/>
          <a:lstStyle/>
          <a:p>
            <a:pPr algn="ctr" defTabSz="912813" eaLnBrk="1" hangingPunct="1"/>
            <a:endParaRPr lang="ru-RU" altLang="ru-RU"/>
          </a:p>
        </p:txBody>
      </p:sp>
      <p:sp>
        <p:nvSpPr>
          <p:cNvPr id="35848" name="AutoShape 8"/>
          <p:cNvSpPr>
            <a:spLocks noChangeArrowheads="1"/>
          </p:cNvSpPr>
          <p:nvPr/>
        </p:nvSpPr>
        <p:spPr bwMode="auto">
          <a:xfrm rot="10800000">
            <a:off x="1706563" y="5259388"/>
            <a:ext cx="6629400" cy="1295400"/>
          </a:xfrm>
          <a:prstGeom prst="wedgeRoundRectCallout">
            <a:avLst>
              <a:gd name="adj1" fmla="val 4713"/>
              <a:gd name="adj2" fmla="val 242032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/>
          <a:lstStyle/>
          <a:p>
            <a:pPr algn="ctr" defTabSz="912813" eaLnBrk="1" hangingPunct="1"/>
            <a:endParaRPr lang="ru-RU" altLang="ru-RU"/>
          </a:p>
        </p:txBody>
      </p:sp>
      <p:sp>
        <p:nvSpPr>
          <p:cNvPr id="35849" name="AutoShape 9"/>
          <p:cNvSpPr>
            <a:spLocks noChangeArrowheads="1"/>
          </p:cNvSpPr>
          <p:nvPr/>
        </p:nvSpPr>
        <p:spPr bwMode="auto">
          <a:xfrm rot="10800000">
            <a:off x="6294438" y="2833688"/>
            <a:ext cx="2667000" cy="1371600"/>
          </a:xfrm>
          <a:prstGeom prst="wedgeRoundRectCallout">
            <a:avLst>
              <a:gd name="adj1" fmla="val 58690"/>
              <a:gd name="adj2" fmla="val 84606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/>
          <a:lstStyle/>
          <a:p>
            <a:pPr algn="ctr" defTabSz="912813" eaLnBrk="1" hangingPunct="1"/>
            <a:endParaRPr lang="ru-RU" altLang="ru-RU"/>
          </a:p>
        </p:txBody>
      </p:sp>
      <p:sp>
        <p:nvSpPr>
          <p:cNvPr id="35850" name="Text Box 10"/>
          <p:cNvSpPr txBox="1">
            <a:spLocks noChangeArrowheads="1"/>
          </p:cNvSpPr>
          <p:nvPr/>
        </p:nvSpPr>
        <p:spPr bwMode="auto">
          <a:xfrm>
            <a:off x="715963" y="2787650"/>
            <a:ext cx="1905000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6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кто </a:t>
            </a:r>
          </a:p>
        </p:txBody>
      </p:sp>
      <p:sp>
        <p:nvSpPr>
          <p:cNvPr id="35851" name="Text Box 11"/>
          <p:cNvSpPr txBox="1">
            <a:spLocks noChangeArrowheads="1"/>
          </p:cNvSpPr>
          <p:nvPr/>
        </p:nvSpPr>
        <p:spPr bwMode="auto">
          <a:xfrm>
            <a:off x="6553200" y="2651125"/>
            <a:ext cx="1966913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6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кому </a:t>
            </a:r>
          </a:p>
        </p:txBody>
      </p:sp>
      <p:sp>
        <p:nvSpPr>
          <p:cNvPr id="35852" name="Text Box 12"/>
          <p:cNvSpPr txBox="1">
            <a:spLocks noChangeArrowheads="1"/>
          </p:cNvSpPr>
          <p:nvPr/>
        </p:nvSpPr>
        <p:spPr bwMode="auto">
          <a:xfrm>
            <a:off x="1752600" y="5357813"/>
            <a:ext cx="6553200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6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где и когда говорит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5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2000"/>
                                        <p:tgtEl>
                                          <p:spTgt spid="35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5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000"/>
                                        <p:tgtEl>
                                          <p:spTgt spid="358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5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2000"/>
                                        <p:tgtEl>
                                          <p:spTgt spid="35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5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5" grpId="0" animBg="1"/>
      <p:bldP spid="35847" grpId="0" animBg="1"/>
      <p:bldP spid="35848" grpId="0" animBg="1"/>
      <p:bldP spid="35849" grpId="0" animBg="1"/>
      <p:bldP spid="35850" grpId="0"/>
      <p:bldP spid="35851" grpId="0"/>
      <p:bldP spid="3585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Задание по вариантам</a:t>
            </a:r>
          </a:p>
        </p:txBody>
      </p:sp>
      <p:sp>
        <p:nvSpPr>
          <p:cNvPr id="14339" name="Объект 2"/>
          <p:cNvSpPr>
            <a:spLocks noGrp="1"/>
          </p:cNvSpPr>
          <p:nvPr>
            <p:ph idx="1"/>
          </p:nvPr>
        </p:nvSpPr>
        <p:spPr>
          <a:xfrm>
            <a:off x="381000" y="1447800"/>
            <a:ext cx="8229600" cy="48768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ru-RU" altLang="ru-RU" sz="2400" b="1" dirty="0" smtClean="0">
                <a:solidFill>
                  <a:srgbClr val="FF0000"/>
                </a:solidFill>
              </a:rPr>
              <a:t>1 вариант: к старшему по возрасту;</a:t>
            </a:r>
          </a:p>
          <a:p>
            <a:pPr marL="0" indent="0">
              <a:buFontTx/>
              <a:buNone/>
            </a:pPr>
            <a:r>
              <a:rPr lang="ru-RU" altLang="ru-RU" sz="2400" b="1" dirty="0" smtClean="0">
                <a:solidFill>
                  <a:srgbClr val="FF0000"/>
                </a:solidFill>
              </a:rPr>
              <a:t> 2 вариант: к товарищу.</a:t>
            </a:r>
          </a:p>
          <a:p>
            <a:pPr marL="0" indent="0">
              <a:buFontTx/>
              <a:buNone/>
            </a:pPr>
            <a:r>
              <a:rPr lang="ru-RU" altLang="ru-RU" sz="2800" dirty="0" smtClean="0"/>
              <a:t>Здравствуйте! Рад вас приветствовать! НУ, бывай! Счастливо оставаться! </a:t>
            </a:r>
            <a:r>
              <a:rPr lang="ru-RU" altLang="ru-RU" sz="2800" dirty="0" err="1" smtClean="0"/>
              <a:t>Чао</a:t>
            </a:r>
            <a:r>
              <a:rPr lang="ru-RU" altLang="ru-RU" sz="2800" dirty="0" smtClean="0"/>
              <a:t>! </a:t>
            </a:r>
            <a:r>
              <a:rPr lang="ru-RU" altLang="ru-RU" sz="2800" dirty="0" err="1" smtClean="0"/>
              <a:t>Хеллоу</a:t>
            </a:r>
            <a:r>
              <a:rPr lang="ru-RU" altLang="ru-RU" sz="2800" dirty="0" smtClean="0"/>
              <a:t>! Имею честь откланяться! Салют! Жму вашу руку! Здорово, братец! Не поминай лихом! Добрый вечер! Лёгок на помине! Доброго здоровья! Добро пожаловать!  Здравия желаю! Наше вам с кисточкой! С добрым утром! Прощай! Спокойной ночи! Извините! До свидания!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WordArt 5"/>
          <p:cNvSpPr>
            <a:spLocks noChangeArrowheads="1" noChangeShapeType="1" noTextEdit="1"/>
          </p:cNvSpPr>
          <p:nvPr/>
        </p:nvSpPr>
        <p:spPr bwMode="auto">
          <a:xfrm>
            <a:off x="971550" y="1628775"/>
            <a:ext cx="1943100" cy="43100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0000"/>
                    </a:gs>
                    <a:gs pos="50000">
                      <a:srgbClr val="760000"/>
                    </a:gs>
                    <a:gs pos="100000">
                      <a:srgbClr val="FF0000"/>
                    </a:gs>
                  </a:gsLst>
                  <a:lin ang="18900000" scaled="1"/>
                </a:gra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Я</a:t>
            </a:r>
          </a:p>
        </p:txBody>
      </p:sp>
      <p:sp>
        <p:nvSpPr>
          <p:cNvPr id="18435" name="Line 9"/>
          <p:cNvSpPr>
            <a:spLocks noChangeShapeType="1"/>
          </p:cNvSpPr>
          <p:nvPr/>
        </p:nvSpPr>
        <p:spPr bwMode="auto">
          <a:xfrm flipV="1">
            <a:off x="2843213" y="1916113"/>
            <a:ext cx="1657350" cy="12255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91390" tIns="45697" rIns="91390" bIns="45697"/>
          <a:lstStyle/>
          <a:p>
            <a:endParaRPr lang="ru-RU"/>
          </a:p>
        </p:txBody>
      </p:sp>
      <p:sp>
        <p:nvSpPr>
          <p:cNvPr id="18436" name="Line 10"/>
          <p:cNvSpPr>
            <a:spLocks noChangeShapeType="1"/>
          </p:cNvSpPr>
          <p:nvPr/>
        </p:nvSpPr>
        <p:spPr bwMode="auto">
          <a:xfrm flipV="1">
            <a:off x="2843213" y="2924175"/>
            <a:ext cx="1657350" cy="3603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91390" tIns="45697" rIns="91390" bIns="45697"/>
          <a:lstStyle/>
          <a:p>
            <a:endParaRPr lang="ru-RU"/>
          </a:p>
        </p:txBody>
      </p:sp>
      <p:sp>
        <p:nvSpPr>
          <p:cNvPr id="18437" name="Line 11"/>
          <p:cNvSpPr>
            <a:spLocks noChangeShapeType="1"/>
          </p:cNvSpPr>
          <p:nvPr/>
        </p:nvSpPr>
        <p:spPr bwMode="auto">
          <a:xfrm>
            <a:off x="2843213" y="3573463"/>
            <a:ext cx="1512887" cy="10795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91390" tIns="45697" rIns="91390" bIns="45697"/>
          <a:lstStyle/>
          <a:p>
            <a:endParaRPr lang="ru-RU"/>
          </a:p>
        </p:txBody>
      </p:sp>
      <p:sp>
        <p:nvSpPr>
          <p:cNvPr id="18438" name="Line 12"/>
          <p:cNvSpPr>
            <a:spLocks noChangeShapeType="1"/>
          </p:cNvSpPr>
          <p:nvPr/>
        </p:nvSpPr>
        <p:spPr bwMode="auto">
          <a:xfrm>
            <a:off x="2843213" y="3789363"/>
            <a:ext cx="1657350" cy="22320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91390" tIns="45697" rIns="91390" bIns="45697"/>
          <a:lstStyle/>
          <a:p>
            <a:endParaRPr lang="ru-RU"/>
          </a:p>
        </p:txBody>
      </p:sp>
      <p:sp>
        <p:nvSpPr>
          <p:cNvPr id="18439" name="Rectangle 13"/>
          <p:cNvSpPr>
            <a:spLocks noChangeArrowheads="1"/>
          </p:cNvSpPr>
          <p:nvPr/>
        </p:nvSpPr>
        <p:spPr bwMode="auto">
          <a:xfrm>
            <a:off x="2411413" y="185738"/>
            <a:ext cx="41402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90" tIns="45697" rIns="91390" bIns="45697" anchor="ctr">
            <a:spAutoFit/>
          </a:bodyPr>
          <a:lstStyle/>
          <a:p>
            <a:r>
              <a:rPr lang="ru-RU" altLang="ru-RU" sz="4000" b="1" dirty="0">
                <a:solidFill>
                  <a:srgbClr val="FF3300"/>
                </a:solidFill>
                <a:latin typeface="Times New Roman" pitchFamily="18" charset="0"/>
                <a:cs typeface="Arial" charset="0"/>
              </a:rPr>
              <a:t>АУТОТРЕН</a:t>
            </a:r>
            <a:r>
              <a:rPr lang="uk-UA" altLang="ru-RU" sz="4000" b="1" dirty="0">
                <a:solidFill>
                  <a:srgbClr val="FF3300"/>
                </a:solidFill>
                <a:latin typeface="Times New Roman" pitchFamily="18" charset="0"/>
                <a:cs typeface="Arial" charset="0"/>
              </a:rPr>
              <a:t>ИНГ</a:t>
            </a:r>
          </a:p>
        </p:txBody>
      </p:sp>
      <p:sp>
        <p:nvSpPr>
          <p:cNvPr id="18440" name="Rectangle 16"/>
          <p:cNvSpPr>
            <a:spLocks noChangeArrowheads="1"/>
          </p:cNvSpPr>
          <p:nvPr/>
        </p:nvSpPr>
        <p:spPr bwMode="auto">
          <a:xfrm>
            <a:off x="4481513" y="852488"/>
            <a:ext cx="2801937" cy="495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90" tIns="45697" rIns="91390" bIns="45697" anchor="ctr">
            <a:spAutoFit/>
          </a:bodyPr>
          <a:lstStyle/>
          <a:p>
            <a:r>
              <a:rPr lang="uk-UA" altLang="ru-RU" sz="3600" b="1">
                <a:solidFill>
                  <a:srgbClr val="FF3300"/>
                </a:solidFill>
                <a:latin typeface="Calibri" pitchFamily="34" charset="0"/>
                <a:cs typeface="Arial" charset="0"/>
              </a:rPr>
              <a:t>ученик</a:t>
            </a:r>
          </a:p>
          <a:p>
            <a:endParaRPr lang="uk-UA" altLang="ru-RU" sz="4000" b="1">
              <a:solidFill>
                <a:srgbClr val="FF3300"/>
              </a:solidFill>
              <a:latin typeface="Calibri" pitchFamily="34" charset="0"/>
              <a:cs typeface="Arial" charset="0"/>
            </a:endParaRPr>
          </a:p>
          <a:p>
            <a:r>
              <a:rPr lang="uk-UA" altLang="ru-RU" sz="4000" b="1">
                <a:solidFill>
                  <a:srgbClr val="FF3300"/>
                </a:solidFill>
                <a:latin typeface="Calibri" pitchFamily="34" charset="0"/>
                <a:cs typeface="Arial" charset="0"/>
              </a:rPr>
              <a:t>личность</a:t>
            </a:r>
          </a:p>
          <a:p>
            <a:r>
              <a:rPr lang="uk-UA" altLang="ru-RU" sz="4000" b="1">
                <a:solidFill>
                  <a:srgbClr val="FF3300"/>
                </a:solidFill>
                <a:latin typeface="Calibri" pitchFamily="34" charset="0"/>
                <a:cs typeface="Arial" charset="0"/>
              </a:rPr>
              <a:t>творческая</a:t>
            </a:r>
          </a:p>
          <a:p>
            <a:endParaRPr lang="uk-UA" altLang="ru-RU" sz="4000" b="1">
              <a:solidFill>
                <a:srgbClr val="FF3300"/>
              </a:solidFill>
              <a:latin typeface="Calibri" pitchFamily="34" charset="0"/>
              <a:cs typeface="Arial" charset="0"/>
            </a:endParaRPr>
          </a:p>
          <a:p>
            <a:r>
              <a:rPr lang="uk-UA" altLang="ru-RU" sz="4000" b="1">
                <a:solidFill>
                  <a:srgbClr val="FF3300"/>
                </a:solidFill>
                <a:latin typeface="Calibri" pitchFamily="34" charset="0"/>
                <a:cs typeface="Arial" charset="0"/>
              </a:rPr>
              <a:t>думаю,</a:t>
            </a:r>
          </a:p>
          <a:p>
            <a:r>
              <a:rPr lang="uk-UA" altLang="ru-RU" sz="4000" b="1">
                <a:solidFill>
                  <a:srgbClr val="FF3300"/>
                </a:solidFill>
                <a:latin typeface="Calibri" pitchFamily="34" charset="0"/>
                <a:cs typeface="Arial" charset="0"/>
              </a:rPr>
              <a:t> </a:t>
            </a:r>
          </a:p>
          <a:p>
            <a:r>
              <a:rPr lang="uk-UA" altLang="ru-RU" sz="4000" b="1">
                <a:solidFill>
                  <a:srgbClr val="FF3300"/>
                </a:solidFill>
                <a:latin typeface="Calibri" pitchFamily="34" charset="0"/>
                <a:cs typeface="Arial" charset="0"/>
              </a:rPr>
              <a:t>хочу знать</a:t>
            </a:r>
          </a:p>
        </p:txBody>
      </p:sp>
      <p:pic>
        <p:nvPicPr>
          <p:cNvPr id="18443" name="Picture 2" descr="C:\Documents and Settings\Администратор\Рабочий стол\учитель\819569473.jpg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6225" y="2286000"/>
            <a:ext cx="1025525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 descr="http://900igr.net/up/datas/89950/008.jpg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59" name="AutoShape 4" descr="http://900igr.net/up/datas/89950/008.jpg"/>
          <p:cNvSpPr>
            <a:spLocks noChangeAspect="1" noChangeArrowheads="1"/>
          </p:cNvSpPr>
          <p:nvPr/>
        </p:nvSpPr>
        <p:spPr bwMode="auto">
          <a:xfrm>
            <a:off x="325438" y="79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60" name="AutoShape 6" descr="http://900igr.net/up/datas/89950/008.jpg"/>
          <p:cNvSpPr>
            <a:spLocks noChangeAspect="1" noChangeArrowheads="1"/>
          </p:cNvSpPr>
          <p:nvPr/>
        </p:nvSpPr>
        <p:spPr bwMode="auto">
          <a:xfrm>
            <a:off x="477838" y="1603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61" name="AutoShape 8" descr="http://900igr.net/up/datas/89950/008.jpg"/>
          <p:cNvSpPr>
            <a:spLocks noChangeAspect="1" noChangeArrowheads="1"/>
          </p:cNvSpPr>
          <p:nvPr/>
        </p:nvSpPr>
        <p:spPr bwMode="auto">
          <a:xfrm>
            <a:off x="630238" y="3127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9462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6033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5984" y="857232"/>
            <a:ext cx="37147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Исследование</a:t>
            </a:r>
            <a:r>
              <a:rPr lang="ru-RU" sz="3600" dirty="0" smtClean="0"/>
              <a:t>.</a:t>
            </a: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71538" y="1714488"/>
            <a:ext cx="64294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До свидания, подружка! </a:t>
            </a:r>
            <a:endParaRPr lang="ru-RU" sz="3600" b="1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Bodoni MT Black" pitchFamily="18" charset="0"/>
              </a:rPr>
              <a:t>Проверяю себя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 fontScale="25000" lnSpcReduction="20000"/>
          </a:bodyPr>
          <a:lstStyle/>
          <a:p>
            <a:r>
              <a:rPr lang="ru-RU" sz="7200" b="1" dirty="0" smtClean="0"/>
              <a:t>Вопрос № 1</a:t>
            </a:r>
            <a:r>
              <a:rPr lang="ru-RU" sz="7200" dirty="0" smtClean="0"/>
              <a:t/>
            </a:r>
            <a:br>
              <a:rPr lang="ru-RU" sz="7200" dirty="0" smtClean="0"/>
            </a:br>
            <a:r>
              <a:rPr lang="ru-RU" sz="7200" dirty="0" smtClean="0"/>
              <a:t>Укажите слово, после которого в предложении нужно поставить запятую:</a:t>
            </a:r>
            <a:br>
              <a:rPr lang="ru-RU" sz="7200" dirty="0" smtClean="0"/>
            </a:br>
            <a:r>
              <a:rPr lang="ru-RU" sz="7200" dirty="0" smtClean="0"/>
              <a:t>Уважаемый Николай Степанович разрешите пригласить вас на премьеру спектакля!</a:t>
            </a:r>
          </a:p>
          <a:p>
            <a:pPr>
              <a:buNone/>
            </a:pPr>
            <a:r>
              <a:rPr lang="ru-RU" sz="7200" dirty="0" smtClean="0"/>
              <a:t>       </a:t>
            </a:r>
            <a:r>
              <a:rPr lang="ru-RU" sz="7200" b="1" dirty="0" smtClean="0"/>
              <a:t>уважаемый</a:t>
            </a:r>
            <a:br>
              <a:rPr lang="ru-RU" sz="7200" b="1" dirty="0" smtClean="0"/>
            </a:br>
            <a:r>
              <a:rPr lang="ru-RU" sz="7200" b="1" dirty="0" smtClean="0"/>
              <a:t> Николай</a:t>
            </a:r>
            <a:br>
              <a:rPr lang="ru-RU" sz="7200" b="1" dirty="0" smtClean="0"/>
            </a:br>
            <a:r>
              <a:rPr lang="ru-RU" sz="7200" b="1" dirty="0" smtClean="0"/>
              <a:t> Степанович</a:t>
            </a:r>
            <a:br>
              <a:rPr lang="ru-RU" sz="7200" b="1" dirty="0" smtClean="0"/>
            </a:br>
            <a:r>
              <a:rPr lang="ru-RU" sz="7200" b="1" dirty="0" smtClean="0"/>
              <a:t> пригласить </a:t>
            </a:r>
          </a:p>
          <a:p>
            <a:r>
              <a:rPr lang="ru-RU" sz="7200" b="1" dirty="0" smtClean="0"/>
              <a:t>Вопрос № 2</a:t>
            </a:r>
            <a:r>
              <a:rPr lang="ru-RU" sz="7200" dirty="0" smtClean="0"/>
              <a:t/>
            </a:r>
            <a:br>
              <a:rPr lang="ru-RU" sz="7200" dirty="0" smtClean="0"/>
            </a:br>
            <a:r>
              <a:rPr lang="ru-RU" sz="7200" dirty="0" smtClean="0"/>
              <a:t>Каким из предложенных способов привлечь внимание собеседника будет вежливее?</a:t>
            </a:r>
          </a:p>
          <a:p>
            <a:pPr>
              <a:buNone/>
            </a:pPr>
            <a:r>
              <a:rPr lang="ru-RU" sz="7200" dirty="0" smtClean="0"/>
              <a:t>        </a:t>
            </a:r>
            <a:r>
              <a:rPr lang="ru-RU" sz="7200" b="1" dirty="0" smtClean="0"/>
              <a:t>Эй, Санька!</a:t>
            </a:r>
            <a:br>
              <a:rPr lang="ru-RU" sz="7200" b="1" dirty="0" smtClean="0"/>
            </a:br>
            <a:r>
              <a:rPr lang="ru-RU" sz="7200" b="1" dirty="0" smtClean="0"/>
              <a:t> Александр, позвольте Вас отвлечь!</a:t>
            </a:r>
          </a:p>
          <a:p>
            <a:r>
              <a:rPr lang="ru-RU" sz="7200" b="1" dirty="0" smtClean="0"/>
              <a:t>Вопрос № 3</a:t>
            </a:r>
            <a:r>
              <a:rPr lang="ru-RU" sz="7200" dirty="0" smtClean="0"/>
              <a:t/>
            </a:r>
            <a:br>
              <a:rPr lang="ru-RU" sz="7200" dirty="0" smtClean="0"/>
            </a:br>
            <a:r>
              <a:rPr lang="ru-RU" sz="7200" dirty="0" smtClean="0"/>
              <a:t>Вы пришли в поликлинику и вам нужно обратиться к врачу, но Вы не знаете его имени. Укажите все способы, которыми можно начать обращение.</a:t>
            </a:r>
          </a:p>
          <a:p>
            <a:pPr>
              <a:buNone/>
            </a:pPr>
            <a:r>
              <a:rPr lang="ru-RU" sz="7200" dirty="0" smtClean="0"/>
              <a:t>        </a:t>
            </a:r>
            <a:r>
              <a:rPr lang="ru-RU" sz="7200" b="1" dirty="0" smtClean="0"/>
              <a:t> доктор</a:t>
            </a:r>
            <a:br>
              <a:rPr lang="ru-RU" sz="7200" b="1" dirty="0" smtClean="0"/>
            </a:br>
            <a:r>
              <a:rPr lang="ru-RU" sz="7200" b="1" dirty="0" smtClean="0"/>
              <a:t> дяденька</a:t>
            </a:r>
            <a:br>
              <a:rPr lang="ru-RU" sz="7200" b="1" dirty="0" smtClean="0"/>
            </a:br>
            <a:r>
              <a:rPr lang="ru-RU" sz="7200" b="1" dirty="0" smtClean="0"/>
              <a:t> извините, можно</a:t>
            </a:r>
            <a:br>
              <a:rPr lang="ru-RU" sz="7200" b="1" dirty="0" smtClean="0"/>
            </a:br>
            <a:r>
              <a:rPr lang="ru-RU" sz="7200" b="1" dirty="0" smtClean="0"/>
              <a:t> господин доктор</a:t>
            </a:r>
            <a:br>
              <a:rPr lang="ru-RU" sz="7200" b="1" dirty="0" smtClean="0"/>
            </a:br>
            <a:r>
              <a:rPr lang="ru-RU" sz="7200" b="1" dirty="0" smtClean="0"/>
              <a:t> Эй, вы!</a:t>
            </a:r>
          </a:p>
          <a:p>
            <a:endParaRPr lang="ru-RU" dirty="0"/>
          </a:p>
        </p:txBody>
      </p:sp>
      <p:pic>
        <p:nvPicPr>
          <p:cNvPr id="4" name="Picture 4" descr="computer_girl_hc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00958" y="1643050"/>
            <a:ext cx="1357292" cy="1849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Bodoni MT Black" pitchFamily="18" charset="0"/>
              </a:rPr>
              <a:t>Проверяю себя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sz="8000" b="1" dirty="0" smtClean="0"/>
              <a:t>Вопрос № 4</a:t>
            </a:r>
            <a:r>
              <a:rPr lang="ru-RU" sz="8000" dirty="0" smtClean="0"/>
              <a:t/>
            </a:r>
            <a:br>
              <a:rPr lang="ru-RU" sz="8000" dirty="0" smtClean="0"/>
            </a:br>
            <a:r>
              <a:rPr lang="ru-RU" sz="8000" dirty="0" smtClean="0"/>
              <a:t>В школьном коридоре разговаривают учителя. Среди них Дима увидел свою учительницу Наталью Ивановну. Как Диме правильнее поздороваться?</a:t>
            </a:r>
          </a:p>
          <a:p>
            <a:pPr>
              <a:buNone/>
            </a:pPr>
            <a:r>
              <a:rPr lang="ru-RU" sz="8000" b="1" dirty="0" smtClean="0"/>
              <a:t>      Здравствуйте, Наталья Ивановна!</a:t>
            </a:r>
            <a:br>
              <a:rPr lang="ru-RU" sz="8000" b="1" dirty="0" smtClean="0"/>
            </a:br>
            <a:r>
              <a:rPr lang="ru-RU" sz="8000" b="1" dirty="0" smtClean="0"/>
              <a:t> Здравствуйте!</a:t>
            </a:r>
            <a:br>
              <a:rPr lang="ru-RU" sz="8000" b="1" dirty="0" smtClean="0"/>
            </a:br>
            <a:r>
              <a:rPr lang="ru-RU" sz="8000" b="1" dirty="0" smtClean="0"/>
              <a:t> Пройти мимо молча</a:t>
            </a:r>
            <a:br>
              <a:rPr lang="ru-RU" sz="8000" b="1" dirty="0" smtClean="0"/>
            </a:br>
            <a:r>
              <a:rPr lang="ru-RU" sz="8000" b="1" dirty="0" smtClean="0"/>
              <a:t> Добрый день!</a:t>
            </a:r>
          </a:p>
          <a:p>
            <a:pPr>
              <a:buNone/>
            </a:pPr>
            <a:r>
              <a:rPr lang="ru-RU" sz="8000" b="1" dirty="0" smtClean="0"/>
              <a:t> </a:t>
            </a:r>
          </a:p>
          <a:p>
            <a:r>
              <a:rPr lang="ru-RU" sz="8000" b="1" dirty="0" smtClean="0"/>
              <a:t>Вопрос № 5</a:t>
            </a:r>
            <a:r>
              <a:rPr lang="ru-RU" sz="8000" dirty="0" smtClean="0"/>
              <a:t/>
            </a:r>
            <a:br>
              <a:rPr lang="ru-RU" sz="8000" dirty="0" smtClean="0"/>
            </a:br>
            <a:r>
              <a:rPr lang="ru-RU" sz="8000" dirty="0" smtClean="0"/>
              <a:t>Ученица 5 -А класса Маша Иванова, разговаривая по телефону, сказала: «Привет! Как твои дела?»</a:t>
            </a:r>
            <a:br>
              <a:rPr lang="ru-RU" sz="8000" dirty="0" smtClean="0"/>
            </a:br>
            <a:r>
              <a:rPr lang="ru-RU" sz="8000" dirty="0" smtClean="0"/>
              <a:t>С кем могла начать разговор Маша таким образом? Выбери все возможные варианты ответа.</a:t>
            </a:r>
          </a:p>
          <a:p>
            <a:pPr>
              <a:buNone/>
            </a:pPr>
            <a:r>
              <a:rPr lang="ru-RU" sz="8000" b="1" dirty="0" smtClean="0"/>
              <a:t>        с мамой</a:t>
            </a:r>
            <a:br>
              <a:rPr lang="ru-RU" sz="8000" b="1" dirty="0" smtClean="0"/>
            </a:br>
            <a:r>
              <a:rPr lang="ru-RU" sz="8000" b="1" dirty="0" smtClean="0"/>
              <a:t> с учителем математики</a:t>
            </a:r>
            <a:br>
              <a:rPr lang="ru-RU" sz="8000" b="1" dirty="0" smtClean="0"/>
            </a:br>
            <a:r>
              <a:rPr lang="ru-RU" sz="8000" b="1" dirty="0" smtClean="0"/>
              <a:t> с подругой Таней</a:t>
            </a:r>
            <a:br>
              <a:rPr lang="ru-RU" sz="8000" b="1" dirty="0" smtClean="0"/>
            </a:br>
            <a:r>
              <a:rPr lang="ru-RU" sz="8000" b="1" dirty="0" smtClean="0"/>
              <a:t> с братом Игорем</a:t>
            </a:r>
            <a:br>
              <a:rPr lang="ru-RU" sz="8000" b="1" dirty="0" smtClean="0"/>
            </a:br>
            <a:r>
              <a:rPr lang="ru-RU" sz="8000" b="1" dirty="0" smtClean="0"/>
              <a:t> с бабушкой</a:t>
            </a:r>
            <a:br>
              <a:rPr lang="ru-RU" sz="8000" b="1" dirty="0" smtClean="0"/>
            </a:br>
            <a:r>
              <a:rPr lang="ru-RU" sz="8000" b="1" dirty="0" smtClean="0"/>
              <a:t> с мамой своей одноклассницы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Bodoni MT Black" pitchFamily="18" charset="0"/>
              </a:rPr>
              <a:t>Проверяю себя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 fontScale="25000" lnSpcReduction="20000"/>
          </a:bodyPr>
          <a:lstStyle/>
          <a:p>
            <a:r>
              <a:rPr lang="ru-RU" sz="7200" b="1" dirty="0" smtClean="0"/>
              <a:t>Вопрос № 1</a:t>
            </a:r>
            <a:r>
              <a:rPr lang="ru-RU" sz="7200" dirty="0" smtClean="0"/>
              <a:t/>
            </a:r>
            <a:br>
              <a:rPr lang="ru-RU" sz="7200" dirty="0" smtClean="0"/>
            </a:br>
            <a:r>
              <a:rPr lang="ru-RU" sz="7200" b="1" dirty="0" smtClean="0"/>
              <a:t>Укажите слово, после которого в предложении нужно поставить запятую:</a:t>
            </a:r>
            <a:br>
              <a:rPr lang="ru-RU" sz="7200" b="1" dirty="0" smtClean="0"/>
            </a:br>
            <a:r>
              <a:rPr lang="ru-RU" sz="7200" b="1" dirty="0" smtClean="0"/>
              <a:t>Уважаемый Николай Степанович разрешите пригласить вас на премьеру спектакля!</a:t>
            </a:r>
          </a:p>
          <a:p>
            <a:pPr>
              <a:buNone/>
            </a:pPr>
            <a:r>
              <a:rPr lang="ru-RU" sz="7200" dirty="0" smtClean="0"/>
              <a:t>       </a:t>
            </a:r>
            <a:r>
              <a:rPr lang="ru-RU" sz="7200" b="1" dirty="0" smtClean="0">
                <a:solidFill>
                  <a:srgbClr val="FF0000"/>
                </a:solidFill>
              </a:rPr>
              <a:t>уважаемый</a:t>
            </a:r>
            <a:br>
              <a:rPr lang="ru-RU" sz="7200" b="1" dirty="0" smtClean="0">
                <a:solidFill>
                  <a:srgbClr val="FF0000"/>
                </a:solidFill>
              </a:rPr>
            </a:br>
            <a:r>
              <a:rPr lang="ru-RU" sz="7200" b="1" dirty="0" smtClean="0">
                <a:solidFill>
                  <a:srgbClr val="FF0000"/>
                </a:solidFill>
              </a:rPr>
              <a:t> Николай</a:t>
            </a:r>
            <a:br>
              <a:rPr lang="ru-RU" sz="7200" b="1" dirty="0" smtClean="0">
                <a:solidFill>
                  <a:srgbClr val="FF0000"/>
                </a:solidFill>
              </a:rPr>
            </a:br>
            <a:r>
              <a:rPr lang="ru-RU" sz="7200" b="1" dirty="0" smtClean="0">
                <a:solidFill>
                  <a:srgbClr val="FF0000"/>
                </a:solidFill>
              </a:rPr>
              <a:t> Степанович,</a:t>
            </a:r>
            <a:r>
              <a:rPr lang="ru-RU" sz="7200" b="1" dirty="0" smtClean="0"/>
              <a:t/>
            </a:r>
            <a:br>
              <a:rPr lang="ru-RU" sz="7200" b="1" dirty="0" smtClean="0"/>
            </a:br>
            <a:r>
              <a:rPr lang="ru-RU" sz="7200" b="1" dirty="0" smtClean="0"/>
              <a:t> пригласить </a:t>
            </a:r>
          </a:p>
          <a:p>
            <a:r>
              <a:rPr lang="ru-RU" sz="7200" b="1" dirty="0" smtClean="0"/>
              <a:t>Вопрос № 2</a:t>
            </a:r>
            <a:r>
              <a:rPr lang="ru-RU" sz="7200" dirty="0" smtClean="0"/>
              <a:t/>
            </a:r>
            <a:br>
              <a:rPr lang="ru-RU" sz="7200" dirty="0" smtClean="0"/>
            </a:br>
            <a:r>
              <a:rPr lang="ru-RU" sz="7200" b="1" dirty="0" smtClean="0"/>
              <a:t>Каким из предложенных способов привлечь внимание собеседника будет вежливее?</a:t>
            </a:r>
          </a:p>
          <a:p>
            <a:pPr>
              <a:buNone/>
            </a:pPr>
            <a:r>
              <a:rPr lang="ru-RU" sz="7200" dirty="0" smtClean="0"/>
              <a:t>        </a:t>
            </a:r>
            <a:r>
              <a:rPr lang="ru-RU" sz="7200" b="1" dirty="0" smtClean="0"/>
              <a:t>Эй, Санька!</a:t>
            </a:r>
            <a:br>
              <a:rPr lang="ru-RU" sz="7200" b="1" dirty="0" smtClean="0"/>
            </a:br>
            <a:r>
              <a:rPr lang="ru-RU" sz="7200" b="1" dirty="0" smtClean="0"/>
              <a:t> </a:t>
            </a:r>
            <a:r>
              <a:rPr lang="ru-RU" sz="7200" b="1" dirty="0" smtClean="0">
                <a:solidFill>
                  <a:srgbClr val="FF0000"/>
                </a:solidFill>
              </a:rPr>
              <a:t>Александр, позвольте Вас отвлечь!</a:t>
            </a:r>
          </a:p>
          <a:p>
            <a:r>
              <a:rPr lang="ru-RU" sz="7200" b="1" dirty="0" smtClean="0"/>
              <a:t>Вопрос № 3</a:t>
            </a:r>
            <a:r>
              <a:rPr lang="ru-RU" sz="7200" dirty="0" smtClean="0"/>
              <a:t/>
            </a:r>
            <a:br>
              <a:rPr lang="ru-RU" sz="7200" dirty="0" smtClean="0"/>
            </a:br>
            <a:r>
              <a:rPr lang="ru-RU" sz="7200" b="1" dirty="0" smtClean="0"/>
              <a:t>Вы пришли в поликлинику и вам нужно обратиться к врачу, но Вы не знаете его имени. Укажите все способы, которыми можно начать обращение.</a:t>
            </a:r>
          </a:p>
          <a:p>
            <a:pPr>
              <a:buNone/>
            </a:pPr>
            <a:r>
              <a:rPr lang="ru-RU" sz="7200" dirty="0" smtClean="0"/>
              <a:t>       </a:t>
            </a:r>
            <a:r>
              <a:rPr lang="ru-RU" sz="7200" b="1" dirty="0" smtClean="0"/>
              <a:t> </a:t>
            </a:r>
            <a:r>
              <a:rPr lang="ru-RU" sz="7200" b="1" dirty="0" smtClean="0">
                <a:solidFill>
                  <a:srgbClr val="FF0000"/>
                </a:solidFill>
              </a:rPr>
              <a:t>доктор</a:t>
            </a:r>
            <a:r>
              <a:rPr lang="ru-RU" sz="7200" b="1" dirty="0" smtClean="0"/>
              <a:t/>
            </a:r>
            <a:br>
              <a:rPr lang="ru-RU" sz="7200" b="1" dirty="0" smtClean="0"/>
            </a:br>
            <a:r>
              <a:rPr lang="ru-RU" sz="7200" b="1" dirty="0" smtClean="0"/>
              <a:t> дяденька</a:t>
            </a:r>
            <a:br>
              <a:rPr lang="ru-RU" sz="7200" b="1" dirty="0" smtClean="0"/>
            </a:br>
            <a:r>
              <a:rPr lang="ru-RU" sz="7200" b="1" dirty="0" smtClean="0"/>
              <a:t> </a:t>
            </a:r>
            <a:r>
              <a:rPr lang="ru-RU" sz="7200" b="1" dirty="0" smtClean="0">
                <a:solidFill>
                  <a:srgbClr val="FF0000"/>
                </a:solidFill>
              </a:rPr>
              <a:t>извините, можно</a:t>
            </a:r>
            <a:r>
              <a:rPr lang="ru-RU" sz="7200" b="1" dirty="0" smtClean="0"/>
              <a:t/>
            </a:r>
            <a:br>
              <a:rPr lang="ru-RU" sz="7200" b="1" dirty="0" smtClean="0"/>
            </a:br>
            <a:r>
              <a:rPr lang="ru-RU" sz="7200" b="1" dirty="0" smtClean="0"/>
              <a:t> </a:t>
            </a:r>
            <a:r>
              <a:rPr lang="ru-RU" sz="7200" b="1" dirty="0" smtClean="0">
                <a:solidFill>
                  <a:srgbClr val="FF0000"/>
                </a:solidFill>
              </a:rPr>
              <a:t>господин доктор</a:t>
            </a:r>
            <a:r>
              <a:rPr lang="ru-RU" sz="7200" b="1" dirty="0" smtClean="0"/>
              <a:t/>
            </a:r>
            <a:br>
              <a:rPr lang="ru-RU" sz="7200" b="1" dirty="0" smtClean="0"/>
            </a:br>
            <a:r>
              <a:rPr lang="ru-RU" sz="7200" b="1" dirty="0" smtClean="0"/>
              <a:t> Эй, вы!</a:t>
            </a:r>
          </a:p>
          <a:p>
            <a:endParaRPr lang="ru-RU" dirty="0"/>
          </a:p>
        </p:txBody>
      </p:sp>
      <p:pic>
        <p:nvPicPr>
          <p:cNvPr id="4" name="Picture 4" descr="computer_girl_hc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00958" y="1643050"/>
            <a:ext cx="1357292" cy="1849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Bodoni MT Black" pitchFamily="18" charset="0"/>
              </a:rPr>
              <a:t>Проверяю себя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sz="8000" b="1" dirty="0" smtClean="0"/>
              <a:t>Вопрос № 4</a:t>
            </a:r>
            <a:r>
              <a:rPr lang="ru-RU" sz="8000" dirty="0" smtClean="0"/>
              <a:t/>
            </a:r>
            <a:br>
              <a:rPr lang="ru-RU" sz="8000" dirty="0" smtClean="0"/>
            </a:br>
            <a:r>
              <a:rPr lang="ru-RU" sz="8000" dirty="0" smtClean="0"/>
              <a:t>В школьном коридоре разговаривают учителя. Среди них Дима увидел свою учительницу Наталью Ивановну. Как Диме правильнее поздороваться?</a:t>
            </a:r>
          </a:p>
          <a:p>
            <a:pPr>
              <a:buNone/>
            </a:pPr>
            <a:r>
              <a:rPr lang="ru-RU" sz="8000" b="1" dirty="0" smtClean="0"/>
              <a:t>      Здравствуйте, Наталья Ивановна!</a:t>
            </a:r>
            <a:br>
              <a:rPr lang="ru-RU" sz="8000" b="1" dirty="0" smtClean="0"/>
            </a:br>
            <a:r>
              <a:rPr lang="ru-RU" sz="8000" b="1" dirty="0" smtClean="0">
                <a:solidFill>
                  <a:srgbClr val="FF0000"/>
                </a:solidFill>
              </a:rPr>
              <a:t> Здравствуйте!</a:t>
            </a:r>
            <a:r>
              <a:rPr lang="ru-RU" sz="8000" b="1" dirty="0" smtClean="0"/>
              <a:t/>
            </a:r>
            <a:br>
              <a:rPr lang="ru-RU" sz="8000" b="1" dirty="0" smtClean="0"/>
            </a:br>
            <a:r>
              <a:rPr lang="ru-RU" sz="8000" b="1" dirty="0" smtClean="0"/>
              <a:t> Пройти мимо молча</a:t>
            </a:r>
            <a:br>
              <a:rPr lang="ru-RU" sz="8000" b="1" dirty="0" smtClean="0"/>
            </a:br>
            <a:r>
              <a:rPr lang="ru-RU" sz="8000" b="1" dirty="0" smtClean="0"/>
              <a:t> </a:t>
            </a:r>
            <a:r>
              <a:rPr lang="ru-RU" sz="8000" b="1" dirty="0" smtClean="0">
                <a:solidFill>
                  <a:srgbClr val="FF0000"/>
                </a:solidFill>
              </a:rPr>
              <a:t>Добрый день!</a:t>
            </a:r>
            <a:endParaRPr lang="ru-RU" sz="8000" b="1" dirty="0" smtClean="0"/>
          </a:p>
          <a:p>
            <a:r>
              <a:rPr lang="ru-RU" sz="8000" b="1" dirty="0" smtClean="0"/>
              <a:t>Вопрос № 5</a:t>
            </a:r>
            <a:r>
              <a:rPr lang="ru-RU" sz="8000" dirty="0" smtClean="0"/>
              <a:t/>
            </a:r>
            <a:br>
              <a:rPr lang="ru-RU" sz="8000" dirty="0" smtClean="0"/>
            </a:br>
            <a:r>
              <a:rPr lang="ru-RU" sz="8000" dirty="0" smtClean="0"/>
              <a:t>Ученица 5 -А класса Маша Иванова, разговаривая по телефону, сказала: «Привет! Как твои дела?»</a:t>
            </a:r>
            <a:br>
              <a:rPr lang="ru-RU" sz="8000" dirty="0" smtClean="0"/>
            </a:br>
            <a:r>
              <a:rPr lang="ru-RU" sz="8000" dirty="0" smtClean="0"/>
              <a:t>С кем могла начать разговор Маша таким образом? Выбери все возможные варианты ответа.</a:t>
            </a:r>
          </a:p>
          <a:p>
            <a:pPr>
              <a:buNone/>
            </a:pPr>
            <a:r>
              <a:rPr lang="ru-RU" sz="8000" b="1" dirty="0" smtClean="0"/>
              <a:t>        с мамой</a:t>
            </a:r>
            <a:br>
              <a:rPr lang="ru-RU" sz="8000" b="1" dirty="0" smtClean="0"/>
            </a:br>
            <a:r>
              <a:rPr lang="ru-RU" sz="8000" b="1" dirty="0" smtClean="0"/>
              <a:t> с учителем математики</a:t>
            </a:r>
            <a:br>
              <a:rPr lang="ru-RU" sz="8000" b="1" dirty="0" smtClean="0"/>
            </a:br>
            <a:r>
              <a:rPr lang="ru-RU" sz="8000" b="1" dirty="0" smtClean="0">
                <a:solidFill>
                  <a:srgbClr val="FF0000"/>
                </a:solidFill>
              </a:rPr>
              <a:t> с подругой Таней</a:t>
            </a:r>
            <a:br>
              <a:rPr lang="ru-RU" sz="8000" b="1" dirty="0" smtClean="0">
                <a:solidFill>
                  <a:srgbClr val="FF0000"/>
                </a:solidFill>
              </a:rPr>
            </a:br>
            <a:r>
              <a:rPr lang="ru-RU" sz="8000" b="1" dirty="0" smtClean="0">
                <a:solidFill>
                  <a:srgbClr val="FF0000"/>
                </a:solidFill>
              </a:rPr>
              <a:t> с братом Игорем</a:t>
            </a:r>
            <a:r>
              <a:rPr lang="ru-RU" sz="8000" b="1" dirty="0" smtClean="0"/>
              <a:t/>
            </a:r>
            <a:br>
              <a:rPr lang="ru-RU" sz="8000" b="1" dirty="0" smtClean="0"/>
            </a:br>
            <a:r>
              <a:rPr lang="ru-RU" sz="8000" b="1" dirty="0" smtClean="0"/>
              <a:t> с бабушкой</a:t>
            </a:r>
            <a:br>
              <a:rPr lang="ru-RU" sz="8000" b="1" dirty="0" smtClean="0"/>
            </a:br>
            <a:r>
              <a:rPr lang="ru-RU" sz="8000" b="1" dirty="0" smtClean="0"/>
              <a:t> с мамой своей одноклассницы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Метод «ПРЕСС»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 lvl="0"/>
            <a:r>
              <a:rPr lang="ru-RU" dirty="0" smtClean="0"/>
              <a:t> </a:t>
            </a:r>
            <a:r>
              <a:rPr lang="ru-RU" sz="4000" b="1" dirty="0" smtClean="0"/>
              <a:t>Вежливые слова – это...</a:t>
            </a:r>
          </a:p>
          <a:p>
            <a:pPr lvl="0"/>
            <a:r>
              <a:rPr lang="ru-RU" sz="4000" b="1" dirty="0" smtClean="0"/>
              <a:t>Во-первых,…</a:t>
            </a:r>
          </a:p>
          <a:p>
            <a:pPr lvl="0"/>
            <a:r>
              <a:rPr lang="ru-RU" sz="4000" b="1" dirty="0" smtClean="0"/>
              <a:t>Во-вторых,…</a:t>
            </a:r>
          </a:p>
          <a:p>
            <a:pPr lvl="0"/>
            <a:r>
              <a:rPr lang="ru-RU" sz="4000" b="1" dirty="0" smtClean="0"/>
              <a:t>Значит, вежливые слова   – это…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Box 1"/>
          <p:cNvSpPr txBox="1">
            <a:spLocks noChangeArrowheads="1"/>
          </p:cNvSpPr>
          <p:nvPr/>
        </p:nvSpPr>
        <p:spPr bwMode="auto">
          <a:xfrm>
            <a:off x="31750" y="981075"/>
            <a:ext cx="8246168" cy="3200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Этикет</a:t>
            </a:r>
            <a:endParaRPr lang="ru-RU" sz="3600" b="1" dirty="0">
              <a:solidFill>
                <a:srgbClr val="FF0000"/>
              </a:solidFill>
            </a:endParaRPr>
          </a:p>
          <a:p>
            <a:r>
              <a:rPr lang="ru-RU" sz="2800" b="1" dirty="0" smtClean="0">
                <a:solidFill>
                  <a:srgbClr val="002060"/>
                </a:solidFill>
              </a:rPr>
              <a:t>Культурный, выразительный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Приветствуем,  благодарим, прощаемся</a:t>
            </a:r>
            <a:endParaRPr lang="ru-RU" sz="2800" b="1" dirty="0">
              <a:solidFill>
                <a:srgbClr val="002060"/>
              </a:solidFill>
            </a:endParaRPr>
          </a:p>
          <a:p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>
                <a:solidFill>
                  <a:srgbClr val="002060"/>
                </a:solidFill>
              </a:rPr>
              <a:t>Д</a:t>
            </a:r>
            <a:r>
              <a:rPr lang="ru-RU" sz="2800" b="1" dirty="0" smtClean="0">
                <a:solidFill>
                  <a:srgbClr val="002060"/>
                </a:solidFill>
              </a:rPr>
              <a:t>олжны говорить по правилам общения</a:t>
            </a:r>
          </a:p>
          <a:p>
            <a:r>
              <a:rPr lang="ru-RU" sz="3600" b="1" dirty="0" smtClean="0">
                <a:solidFill>
                  <a:srgbClr val="FF0000"/>
                </a:solidFill>
              </a:rPr>
              <a:t>Зеркало</a:t>
            </a:r>
            <a:endParaRPr lang="ru-RU" sz="3600" b="1" dirty="0">
              <a:solidFill>
                <a:srgbClr val="FF0000"/>
              </a:solidFill>
            </a:endParaRPr>
          </a:p>
          <a:p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endParaRPr lang="ru-RU" sz="2800" dirty="0"/>
          </a:p>
          <a:p>
            <a:endParaRPr lang="ru-RU" dirty="0"/>
          </a:p>
        </p:txBody>
      </p:sp>
      <p:pic>
        <p:nvPicPr>
          <p:cNvPr id="21507" name="Picture 2" descr="https://noteru.com/wp-content/uploads/2020/05/10/829a5cbc7a62104a50bdfa06bc04cd4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44" y="3143248"/>
            <a:ext cx="5176838" cy="3449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Домашнее задание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b="1" dirty="0" smtClean="0"/>
              <a:t> </a:t>
            </a:r>
            <a:r>
              <a:rPr lang="ru-RU" dirty="0" smtClean="0"/>
              <a:t> Написать сочинение-миниатюру «Волшебные слова». (6-7 предложений)</a:t>
            </a:r>
          </a:p>
          <a:p>
            <a:pPr lvl="0"/>
            <a:r>
              <a:rPr lang="ru-RU" dirty="0" smtClean="0"/>
              <a:t> Составить диалог, соблюдая правила речевого этикета на тему «Приглашение в кино». (6-8 реплик.)</a:t>
            </a:r>
          </a:p>
          <a:p>
            <a:pPr>
              <a:buNone/>
            </a:pPr>
            <a:r>
              <a:rPr lang="ru-RU" b="1" dirty="0" smtClean="0"/>
              <a:t> </a:t>
            </a:r>
            <a:endParaRPr lang="ru-RU" b="1" dirty="0"/>
          </a:p>
        </p:txBody>
      </p:sp>
      <p:pic>
        <p:nvPicPr>
          <p:cNvPr id="4" name="Picture 2" descr="C:\Users\Valentina\Desktop\i (7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768" y="4357694"/>
            <a:ext cx="1645478" cy="1785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Рефлексия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0000"/>
                </a:solidFill>
              </a:rPr>
              <a:t>Чему научились?</a:t>
            </a:r>
          </a:p>
          <a:p>
            <a:r>
              <a:rPr lang="ru-RU" b="1" dirty="0" smtClean="0">
                <a:solidFill>
                  <a:srgbClr val="000000"/>
                </a:solidFill>
              </a:rPr>
              <a:t>Что нового узнали на уроке?</a:t>
            </a:r>
          </a:p>
          <a:p>
            <a:r>
              <a:rPr lang="ru-RU" b="1" dirty="0" smtClean="0">
                <a:solidFill>
                  <a:srgbClr val="000000"/>
                </a:solidFill>
              </a:rPr>
              <a:t>Что было трудно?</a:t>
            </a:r>
          </a:p>
          <a:p>
            <a:r>
              <a:rPr lang="ru-RU" b="1" dirty="0" smtClean="0">
                <a:solidFill>
                  <a:srgbClr val="000000"/>
                </a:solidFill>
              </a:rPr>
              <a:t>Что было интересного?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3857628"/>
            <a:ext cx="835824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200" b="1" dirty="0" smtClean="0">
                <a:solidFill>
                  <a:srgbClr val="000000"/>
                </a:solidFill>
              </a:rPr>
              <a:t>     В чем практическое применение  знаний?</a:t>
            </a:r>
            <a:endParaRPr lang="ru-RU" sz="3200" b="1"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Отредактируйте текст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err="1" smtClean="0"/>
              <a:t>Здраствуйте</a:t>
            </a:r>
            <a:r>
              <a:rPr lang="ru-RU" sz="4000" dirty="0" smtClean="0"/>
              <a:t> Людмила Ивановна </a:t>
            </a:r>
            <a:r>
              <a:rPr lang="ru-RU" sz="4000" dirty="0" err="1" smtClean="0"/>
              <a:t>извените</a:t>
            </a:r>
            <a:r>
              <a:rPr lang="ru-RU" sz="4000" dirty="0" smtClean="0"/>
              <a:t> </a:t>
            </a:r>
            <a:r>
              <a:rPr lang="ru-RU" sz="4000" dirty="0" err="1" smtClean="0"/>
              <a:t>пожалуста</a:t>
            </a:r>
            <a:r>
              <a:rPr lang="ru-RU" sz="4000" dirty="0" smtClean="0"/>
              <a:t> но я не смог </a:t>
            </a:r>
            <a:r>
              <a:rPr lang="ru-RU" sz="4000" dirty="0" err="1" smtClean="0"/>
              <a:t>зделать</a:t>
            </a:r>
            <a:r>
              <a:rPr lang="ru-RU" sz="4000" dirty="0" smtClean="0"/>
              <a:t> домашнее задание. </a:t>
            </a:r>
            <a:r>
              <a:rPr lang="ru-RU" sz="4000" dirty="0" err="1" smtClean="0"/>
              <a:t>Досвиданье</a:t>
            </a:r>
            <a:endParaRPr lang="ru-RU" sz="40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Рефлексия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ru-RU" b="1" dirty="0" smtClean="0">
                <a:solidFill>
                  <a:srgbClr val="FF0000"/>
                </a:solidFill>
              </a:rPr>
              <a:t>А:</a:t>
            </a:r>
            <a:r>
              <a:rPr lang="ru-RU" b="1" dirty="0" smtClean="0"/>
              <a:t> Все понял, все умею, смогу объяснить другому.</a:t>
            </a:r>
          </a:p>
          <a:p>
            <a:pPr>
              <a:defRPr/>
            </a:pPr>
            <a:r>
              <a:rPr lang="ru-RU" b="1" dirty="0" smtClean="0">
                <a:solidFill>
                  <a:srgbClr val="FF0000"/>
                </a:solidFill>
              </a:rPr>
              <a:t>Б:</a:t>
            </a:r>
            <a:r>
              <a:rPr lang="ru-RU" b="1" dirty="0" smtClean="0"/>
              <a:t> Все понял, все умею, но другому объяснить не смогу.</a:t>
            </a:r>
          </a:p>
          <a:p>
            <a:pPr>
              <a:defRPr/>
            </a:pPr>
            <a:r>
              <a:rPr lang="ru-RU" b="1" dirty="0" smtClean="0">
                <a:solidFill>
                  <a:srgbClr val="FF0000"/>
                </a:solidFill>
              </a:rPr>
              <a:t>В:</a:t>
            </a:r>
            <a:r>
              <a:rPr lang="ru-RU" b="1" dirty="0" smtClean="0"/>
              <a:t> Мне надо еще все повторить, чтобы знать и уметь.</a:t>
            </a:r>
          </a:p>
          <a:p>
            <a:endParaRPr lang="ru-RU" dirty="0"/>
          </a:p>
        </p:txBody>
      </p:sp>
      <p:pic>
        <p:nvPicPr>
          <p:cNvPr id="4" name="Picture 8" descr="34566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6578" y="0"/>
            <a:ext cx="1962150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152400"/>
            <a:ext cx="7772400" cy="914400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!</a:t>
            </a:r>
            <a:endParaRPr lang="ru-RU" dirty="0"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447800" y="5181600"/>
            <a:ext cx="6400800" cy="1371600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Мне было приятно с ВАМИ работать</a:t>
            </a:r>
          </a:p>
        </p:txBody>
      </p:sp>
      <p:pic>
        <p:nvPicPr>
          <p:cNvPr id="17412" name="Picture 4" descr="C:\Users\Public\Pictures\Sample Pictures\С любовью к вам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4600" y="1219200"/>
            <a:ext cx="3733800" cy="355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Documents and Settings\Администратор\Рабочий стол\учитель\819569473.jpg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68" y="2143116"/>
            <a:ext cx="1420822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543800" cy="14319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Орфографический практикум</a:t>
            </a:r>
            <a:endParaRPr lang="ru-RU" b="0" dirty="0" smtClean="0">
              <a:solidFill>
                <a:srgbClr val="00CC00"/>
              </a:solidFill>
              <a:latin typeface="Bodoni MT Black" pitchFamily="18" charset="0"/>
            </a:endParaRPr>
          </a:p>
        </p:txBody>
      </p:sp>
      <p:pic>
        <p:nvPicPr>
          <p:cNvPr id="35844" name="Picture 4" descr="mel_drawing_hc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26" y="4000504"/>
            <a:ext cx="2084388" cy="249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6" name="Text Box 6"/>
          <p:cNvSpPr txBox="1">
            <a:spLocks noChangeArrowheads="1"/>
          </p:cNvSpPr>
          <p:nvPr/>
        </p:nvSpPr>
        <p:spPr bwMode="auto">
          <a:xfrm>
            <a:off x="1066800" y="1600200"/>
            <a:ext cx="62484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dirty="0"/>
              <a:t>  </a:t>
            </a:r>
            <a:endParaRPr lang="ru-RU" alt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714348" y="1500174"/>
            <a:ext cx="7429552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До…св…</a:t>
            </a:r>
            <a:r>
              <a:rPr kumimoji="0" lang="ru-RU" sz="4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дания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Verdana" pitchFamily="34" charset="0"/>
                <a:cs typeface="Times New Roman" pitchFamily="18" charset="0"/>
              </a:rPr>
              <a:t>,  п…жалу..ста,                 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000" b="1" dirty="0" err="1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и</a:t>
            </a:r>
            <a:r>
              <a:rPr kumimoji="0" lang="ru-RU" sz="4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зв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Verdana" pitchFamily="34" charset="0"/>
                <a:cs typeface="Times New Roman" pitchFamily="18" charset="0"/>
              </a:rPr>
              <a:t>…</a:t>
            </a:r>
            <a:r>
              <a:rPr kumimoji="0" lang="ru-RU" sz="4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ните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Verdana" pitchFamily="34" charset="0"/>
                <a:cs typeface="Times New Roman" pitchFamily="18" charset="0"/>
              </a:rPr>
              <a:t>, </a:t>
            </a:r>
            <a:r>
              <a:rPr kumimoji="0" lang="ru-RU" sz="4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сп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Verdana" pitchFamily="34" charset="0"/>
                <a:cs typeface="Times New Roman" pitchFamily="18" charset="0"/>
              </a:rPr>
              <a:t>…</a:t>
            </a:r>
            <a:r>
              <a:rPr kumimoji="0" lang="ru-RU" sz="4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сибо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Verdana" pitchFamily="34" charset="0"/>
                <a:cs typeface="Times New Roman" pitchFamily="18" charset="0"/>
              </a:rPr>
              <a:t>, </a:t>
            </a:r>
            <a:r>
              <a:rPr kumimoji="0" lang="ru-RU" sz="4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здра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Verdana" pitchFamily="34" charset="0"/>
                <a:cs typeface="Times New Roman" pitchFamily="18" charset="0"/>
              </a:rPr>
              <a:t>…</a:t>
            </a:r>
            <a:r>
              <a:rPr kumimoji="0" lang="ru-RU" sz="4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ствуйте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Verdana" pitchFamily="34" charset="0"/>
                <a:cs typeface="Times New Roman" pitchFamily="18" charset="0"/>
              </a:rPr>
              <a:t>, буд…те любезны, к </a:t>
            </a:r>
            <a:r>
              <a:rPr kumimoji="0" lang="ru-RU" sz="4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сож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Verdana" pitchFamily="34" charset="0"/>
                <a:cs typeface="Times New Roman" pitchFamily="18" charset="0"/>
              </a:rPr>
              <a:t>…</a:t>
            </a:r>
            <a:r>
              <a:rPr kumimoji="0" lang="ru-RU" sz="4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лению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10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/>
      <p:bldP spid="3584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0"/>
            <a:ext cx="7543800" cy="1431925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FF0000"/>
                </a:solidFill>
                <a:latin typeface="AvantGarde Bk BT" pitchFamily="34" charset="0"/>
              </a:rPr>
              <a:t>Проверь себя!</a:t>
            </a:r>
          </a:p>
        </p:txBody>
      </p:sp>
      <p:pic>
        <p:nvPicPr>
          <p:cNvPr id="36868" name="Picture 4" descr="computer_girl_hc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0" y="0"/>
            <a:ext cx="1952625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00034" y="1643050"/>
            <a:ext cx="635796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До св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и</a:t>
            </a:r>
            <a:r>
              <a:rPr lang="ru-RU" sz="4000" b="1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дания, п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о</a:t>
            </a:r>
            <a:r>
              <a:rPr lang="ru-RU" sz="4000" b="1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жалу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й</a:t>
            </a:r>
            <a:r>
              <a:rPr lang="ru-RU" sz="4000" b="1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ста,                 </a:t>
            </a:r>
            <a:endParaRPr lang="ru-RU" sz="4000" b="1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изв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и</a:t>
            </a:r>
            <a:r>
              <a:rPr lang="ru-RU" sz="4000" b="1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ните, сп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а</a:t>
            </a:r>
            <a:r>
              <a:rPr lang="ru-RU" sz="4000" b="1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сибо, здра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в</a:t>
            </a:r>
            <a:r>
              <a:rPr lang="ru-RU" sz="4000" b="1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ствуйте,  буд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ь</a:t>
            </a:r>
            <a:r>
              <a:rPr lang="ru-RU" sz="4000" b="1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те любезны, к сож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а</a:t>
            </a:r>
            <a:r>
              <a:rPr lang="ru-RU" sz="4000" b="1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лению</a:t>
            </a:r>
            <a:endParaRPr lang="ru-RU" sz="4000" b="1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Отредактируйте текст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Здра</a:t>
            </a:r>
            <a:r>
              <a:rPr lang="ru-RU" sz="4000" dirty="0" smtClean="0">
                <a:solidFill>
                  <a:srgbClr val="FF0000"/>
                </a:solidFill>
              </a:rPr>
              <a:t>в</a:t>
            </a:r>
            <a:r>
              <a:rPr lang="ru-RU" sz="4000" dirty="0" smtClean="0"/>
              <a:t>ствуйте</a:t>
            </a:r>
            <a:r>
              <a:rPr lang="ru-RU" sz="4000" dirty="0" smtClean="0">
                <a:solidFill>
                  <a:srgbClr val="FF0000"/>
                </a:solidFill>
              </a:rPr>
              <a:t>,</a:t>
            </a:r>
            <a:r>
              <a:rPr lang="ru-RU" sz="4000" dirty="0" smtClean="0"/>
              <a:t>  </a:t>
            </a:r>
            <a:r>
              <a:rPr lang="ru-RU" sz="4000" dirty="0" smtClean="0"/>
              <a:t>Людмила </a:t>
            </a:r>
            <a:r>
              <a:rPr lang="ru-RU" sz="4000" dirty="0" smtClean="0"/>
              <a:t>Ивановна</a:t>
            </a:r>
            <a:r>
              <a:rPr lang="ru-RU" sz="4000" dirty="0" smtClean="0">
                <a:solidFill>
                  <a:srgbClr val="FF0000"/>
                </a:solidFill>
              </a:rPr>
              <a:t>!</a:t>
            </a:r>
            <a:r>
              <a:rPr lang="ru-RU" sz="4000" dirty="0" smtClean="0"/>
              <a:t>  Изв</a:t>
            </a:r>
            <a:r>
              <a:rPr lang="ru-RU" sz="4000" dirty="0" smtClean="0">
                <a:solidFill>
                  <a:srgbClr val="FF0000"/>
                </a:solidFill>
              </a:rPr>
              <a:t>и</a:t>
            </a:r>
            <a:r>
              <a:rPr lang="ru-RU" sz="4000" dirty="0" smtClean="0"/>
              <a:t>ните</a:t>
            </a:r>
            <a:r>
              <a:rPr lang="ru-RU" sz="4000" dirty="0" smtClean="0">
                <a:solidFill>
                  <a:srgbClr val="FF0000"/>
                </a:solidFill>
              </a:rPr>
              <a:t>,</a:t>
            </a:r>
            <a:r>
              <a:rPr lang="ru-RU" sz="4000" dirty="0" smtClean="0"/>
              <a:t>  пожалуйста</a:t>
            </a:r>
            <a:r>
              <a:rPr lang="ru-RU" sz="4000" dirty="0" smtClean="0">
                <a:solidFill>
                  <a:srgbClr val="FF0000"/>
                </a:solidFill>
              </a:rPr>
              <a:t>,</a:t>
            </a:r>
            <a:r>
              <a:rPr lang="ru-RU" sz="4000" dirty="0" smtClean="0"/>
              <a:t>  </a:t>
            </a:r>
            <a:r>
              <a:rPr lang="ru-RU" sz="4000" dirty="0" smtClean="0"/>
              <a:t>но я не смог </a:t>
            </a:r>
            <a:r>
              <a:rPr lang="ru-RU" sz="4000" dirty="0" smtClean="0">
                <a:solidFill>
                  <a:srgbClr val="FF0000"/>
                </a:solidFill>
              </a:rPr>
              <a:t>с</a:t>
            </a:r>
            <a:r>
              <a:rPr lang="ru-RU" sz="4000" dirty="0" smtClean="0"/>
              <a:t>делать </a:t>
            </a:r>
            <a:r>
              <a:rPr lang="ru-RU" sz="4000" dirty="0" smtClean="0"/>
              <a:t>домашнее задание. </a:t>
            </a:r>
            <a:r>
              <a:rPr lang="ru-RU" sz="4000" dirty="0" smtClean="0">
                <a:solidFill>
                  <a:srgbClr val="FF0000"/>
                </a:solidFill>
              </a:rPr>
              <a:t>До</a:t>
            </a:r>
            <a:r>
              <a:rPr lang="ru-RU" sz="4000" dirty="0" smtClean="0"/>
              <a:t> свидан</a:t>
            </a:r>
            <a:r>
              <a:rPr lang="ru-RU" sz="4000" dirty="0" smtClean="0">
                <a:solidFill>
                  <a:srgbClr val="FF0000"/>
                </a:solidFill>
              </a:rPr>
              <a:t>ия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547664" y="1357298"/>
            <a:ext cx="6596236" cy="22860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ea typeface="+mj-ea"/>
                <a:cs typeface="+mj-cs"/>
              </a:rPr>
              <a:t> </a:t>
            </a: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3000364" y="4857760"/>
            <a:ext cx="5572164" cy="142876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5-К класс </a:t>
            </a:r>
          </a:p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Учитель русского языка и литературы Головко Людмила Ивановна</a:t>
            </a:r>
            <a:endParaRPr lang="ru-RU" sz="2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1472" y="642918"/>
            <a:ext cx="82153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   МБУО «Гвардейская школа-гимназия №2»</a:t>
            </a:r>
          </a:p>
          <a:p>
            <a:endParaRPr lang="ru-RU" sz="2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28662" y="2071678"/>
            <a:ext cx="771530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Правила речевого этикета: нормы и традиции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WordArt 7"/>
          <p:cNvSpPr>
            <a:spLocks noChangeArrowheads="1" noChangeShapeType="1" noTextEdit="1"/>
          </p:cNvSpPr>
          <p:nvPr/>
        </p:nvSpPr>
        <p:spPr bwMode="auto">
          <a:xfrm>
            <a:off x="2000232" y="1142984"/>
            <a:ext cx="5286375" cy="128587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7030A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знать</a:t>
            </a:r>
          </a:p>
        </p:txBody>
      </p:sp>
      <p:sp>
        <p:nvSpPr>
          <p:cNvPr id="19459" name="WordArt 6"/>
          <p:cNvSpPr>
            <a:spLocks noChangeArrowheads="1" noChangeShapeType="1" noTextEdit="1"/>
          </p:cNvSpPr>
          <p:nvPr/>
        </p:nvSpPr>
        <p:spPr bwMode="auto">
          <a:xfrm>
            <a:off x="1785938" y="2928934"/>
            <a:ext cx="5643562" cy="135732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6400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7030A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уметь</a:t>
            </a:r>
          </a:p>
        </p:txBody>
      </p:sp>
      <p:sp>
        <p:nvSpPr>
          <p:cNvPr id="19460" name="WordArt 5"/>
          <p:cNvSpPr>
            <a:spLocks noChangeArrowheads="1" noChangeShapeType="1" noTextEdit="1"/>
          </p:cNvSpPr>
          <p:nvPr/>
        </p:nvSpPr>
        <p:spPr bwMode="auto">
          <a:xfrm>
            <a:off x="928662" y="4643446"/>
            <a:ext cx="6500813" cy="10715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 dirty="0">
              <a:ln w="19050">
                <a:solidFill>
                  <a:srgbClr val="7030A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19461" name="Rectangle 8"/>
          <p:cNvSpPr>
            <a:spLocks noChangeArrowheads="1"/>
          </p:cNvSpPr>
          <p:nvPr/>
        </p:nvSpPr>
        <p:spPr bwMode="auto">
          <a:xfrm>
            <a:off x="-57150" y="168275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90" tIns="45697" rIns="91390" bIns="45697" anchor="ctr">
            <a:spAutoFit/>
          </a:bodyPr>
          <a:lstStyle/>
          <a:p>
            <a:endParaRPr lang="ru-RU" altLang="ru-RU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9462" name="Rectangle 9"/>
          <p:cNvSpPr>
            <a:spLocks noChangeArrowheads="1"/>
          </p:cNvSpPr>
          <p:nvPr/>
        </p:nvSpPr>
        <p:spPr bwMode="auto">
          <a:xfrm>
            <a:off x="-57150" y="1530350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90" tIns="45697" rIns="91390" bIns="45697" anchor="ctr">
            <a:spAutoFit/>
          </a:bodyPr>
          <a:lstStyle/>
          <a:p>
            <a:endParaRPr lang="ru-RU" altLang="ru-RU">
              <a:solidFill>
                <a:srgbClr val="000000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9463" name="Rectangle 10"/>
          <p:cNvSpPr>
            <a:spLocks noChangeArrowheads="1"/>
          </p:cNvSpPr>
          <p:nvPr/>
        </p:nvSpPr>
        <p:spPr bwMode="auto">
          <a:xfrm>
            <a:off x="-57150" y="3444875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90" tIns="45697" rIns="91390" bIns="45697" anchor="ctr">
            <a:spAutoFit/>
          </a:bodyPr>
          <a:lstStyle/>
          <a:p>
            <a:endParaRPr lang="ru-RU" altLang="ru-RU">
              <a:solidFill>
                <a:srgbClr val="000000"/>
              </a:solidFill>
              <a:latin typeface="Calibri" pitchFamily="34" charset="0"/>
              <a:cs typeface="Arial" charset="0"/>
            </a:endParaRPr>
          </a:p>
        </p:txBody>
      </p:sp>
      <p:pic>
        <p:nvPicPr>
          <p:cNvPr id="19464" name="Picture 7" descr="j0283002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28688"/>
            <a:ext cx="1798638" cy="179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5" name="Picture 33" descr="j043779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15206" y="2000240"/>
            <a:ext cx="145732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3400" y="533400"/>
            <a:ext cx="8001000" cy="563880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/>
            <a:r>
              <a:rPr lang="ru-RU" sz="4000">
                <a:effectLst>
                  <a:outerShdw blurRad="38100" dist="38100" dir="2700000" algn="tl">
                    <a:srgbClr val="C0C0C0"/>
                  </a:outerShdw>
                </a:effectLst>
              </a:rPr>
              <a:t>Этикет – установленный порядок поведения, форм обхождения.</a:t>
            </a:r>
          </a:p>
          <a:p>
            <a:pPr eaLnBrk="1" hangingPunct="1"/>
            <a:r>
              <a:rPr lang="ru-RU" sz="4000">
                <a:effectLst>
                  <a:outerShdw blurRad="38100" dist="38100" dir="2700000" algn="tl">
                    <a:srgbClr val="C0C0C0"/>
                  </a:outerShdw>
                </a:effectLst>
              </a:rPr>
              <a:t>Речевой этикет – правила поведения, принятые в речевом обхождении.</a:t>
            </a:r>
          </a:p>
          <a:p>
            <a:pPr eaLnBrk="1" hangingPunct="1"/>
            <a:r>
              <a:rPr lang="ru-RU" sz="4400">
                <a:solidFill>
                  <a:srgbClr val="7575D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</a:t>
            </a:r>
          </a:p>
          <a:p>
            <a:pPr eaLnBrk="1" hangingPunct="1"/>
            <a:r>
              <a:rPr lang="ru-RU" sz="4400">
                <a:solidFill>
                  <a:srgbClr val="7575D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</a:t>
            </a:r>
            <a:r>
              <a:rPr lang="ru-RU" sz="3600">
                <a:effectLst>
                  <a:outerShdw blurRad="38100" dist="38100" dir="2700000" algn="tl">
                    <a:srgbClr val="C0C0C0"/>
                  </a:outerShdw>
                </a:effectLst>
              </a:rPr>
              <a:t>(Словарь Ожегова)</a:t>
            </a:r>
            <a:br>
              <a:rPr lang="ru-RU" sz="360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36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FAC08F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575</TotalTime>
  <Words>618</Words>
  <Application>Microsoft Office PowerPoint</Application>
  <PresentationFormat>Экран (4:3)</PresentationFormat>
  <Paragraphs>148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Слайд 1</vt:lpstr>
      <vt:lpstr>Слайд 2</vt:lpstr>
      <vt:lpstr>Отредактируйте текст</vt:lpstr>
      <vt:lpstr>Орфографический практикум</vt:lpstr>
      <vt:lpstr>Проверь себя!</vt:lpstr>
      <vt:lpstr>Отредактируйте текст</vt:lpstr>
      <vt:lpstr>Слайд 7</vt:lpstr>
      <vt:lpstr>Слайд 8</vt:lpstr>
      <vt:lpstr>Слайд 9</vt:lpstr>
      <vt:lpstr>Виды приветствий </vt:lpstr>
      <vt:lpstr>Из истории русского речевого этикета</vt:lpstr>
      <vt:lpstr>Слайд 12</vt:lpstr>
      <vt:lpstr>Слайд 13</vt:lpstr>
      <vt:lpstr> Подумай, на какие 3 группы можно распределить данные слова?</vt:lpstr>
      <vt:lpstr>Слайд 15</vt:lpstr>
      <vt:lpstr>Слайд 16</vt:lpstr>
      <vt:lpstr>Слайд 17</vt:lpstr>
      <vt:lpstr>Слайд 18</vt:lpstr>
      <vt:lpstr>Задание по вариантам</vt:lpstr>
      <vt:lpstr>Слайд 20</vt:lpstr>
      <vt:lpstr>Слайд 21</vt:lpstr>
      <vt:lpstr>Проверяю себя</vt:lpstr>
      <vt:lpstr>Проверяю себя</vt:lpstr>
      <vt:lpstr>Проверяю себя</vt:lpstr>
      <vt:lpstr>Проверяю себя</vt:lpstr>
      <vt:lpstr>Метод «ПРЕСС»  </vt:lpstr>
      <vt:lpstr>Слайд 27</vt:lpstr>
      <vt:lpstr>Домашнее задание</vt:lpstr>
      <vt:lpstr>Рефлексия</vt:lpstr>
      <vt:lpstr>Рефлексия</vt:lpstr>
      <vt:lpstr>Спасибо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Admin</cp:lastModifiedBy>
  <cp:revision>86</cp:revision>
  <dcterms:created xsi:type="dcterms:W3CDTF">2013-08-20T22:02:58Z</dcterms:created>
  <dcterms:modified xsi:type="dcterms:W3CDTF">2022-02-02T18:57:53Z</dcterms:modified>
</cp:coreProperties>
</file>