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20"/>
  </p:notesMasterIdLst>
  <p:sldIdLst>
    <p:sldId id="256" r:id="rId2"/>
    <p:sldId id="257" r:id="rId3"/>
    <p:sldId id="279" r:id="rId4"/>
    <p:sldId id="260" r:id="rId5"/>
    <p:sldId id="277" r:id="rId6"/>
    <p:sldId id="261" r:id="rId7"/>
    <p:sldId id="263" r:id="rId8"/>
    <p:sldId id="280" r:id="rId9"/>
    <p:sldId id="287" r:id="rId10"/>
    <p:sldId id="284" r:id="rId11"/>
    <p:sldId id="281" r:id="rId12"/>
    <p:sldId id="283" r:id="rId13"/>
    <p:sldId id="288" r:id="rId14"/>
    <p:sldId id="289" r:id="rId15"/>
    <p:sldId id="291" r:id="rId16"/>
    <p:sldId id="290" r:id="rId17"/>
    <p:sldId id="292" r:id="rId18"/>
    <p:sldId id="296" r:id="rId19"/>
  </p:sldIdLst>
  <p:sldSz cx="9144000" cy="6858000" type="screen4x3"/>
  <p:notesSz cx="6858000" cy="9144000"/>
  <p:embeddedFontLst>
    <p:embeddedFont>
      <p:font typeface="Cabin" charset="0"/>
      <p:regular r:id="rId21"/>
      <p:bold r:id="rId22"/>
      <p:italic r:id="rId23"/>
      <p:boldItalic r:id="rId24"/>
    </p:embeddedFont>
    <p:embeddedFont>
      <p:font typeface="Trebuchet MS" pitchFamily="34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66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4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56392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48" name="Google Shape;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1618345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57" name="Google Shape;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4248178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92" name="Google Shape;9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164371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118" name="Google Shape;1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3322471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  <p:sp>
        <p:nvSpPr>
          <p:cNvPr id="132" name="Google Shape;13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xmlns="" val="4262655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/>
          <p:nvPr/>
        </p:nvSpPr>
        <p:spPr>
          <a:xfrm>
            <a:off x="4724400" y="0"/>
            <a:ext cx="3012140" cy="6854063"/>
          </a:xfrm>
          <a:custGeom>
            <a:avLst/>
            <a:gdLst/>
            <a:ahLst/>
            <a:cxnLst/>
            <a:rect l="l" t="t" r="r" b="b"/>
            <a:pathLst>
              <a:path w="3012141" h="6854064" extrusionOk="0">
                <a:moveTo>
                  <a:pt x="2623817" y="0"/>
                </a:moveTo>
                <a:lnTo>
                  <a:pt x="2791741" y="608783"/>
                </a:lnTo>
                <a:lnTo>
                  <a:pt x="1826176" y="1301537"/>
                </a:lnTo>
                <a:lnTo>
                  <a:pt x="2130539" y="2466623"/>
                </a:lnTo>
                <a:lnTo>
                  <a:pt x="1175470" y="3190866"/>
                </a:lnTo>
                <a:lnTo>
                  <a:pt x="1469337" y="4355952"/>
                </a:lnTo>
                <a:lnTo>
                  <a:pt x="493277" y="5080194"/>
                </a:lnTo>
                <a:lnTo>
                  <a:pt x="808135" y="6255776"/>
                </a:lnTo>
                <a:lnTo>
                  <a:pt x="0" y="6854064"/>
                </a:lnTo>
                <a:lnTo>
                  <a:pt x="388325" y="6854064"/>
                </a:lnTo>
                <a:lnTo>
                  <a:pt x="1007545" y="6308258"/>
                </a:lnTo>
                <a:lnTo>
                  <a:pt x="713678" y="5122179"/>
                </a:lnTo>
                <a:lnTo>
                  <a:pt x="1679242" y="4408433"/>
                </a:lnTo>
                <a:lnTo>
                  <a:pt x="1364384" y="3232851"/>
                </a:lnTo>
                <a:lnTo>
                  <a:pt x="2361435" y="2498112"/>
                </a:lnTo>
                <a:lnTo>
                  <a:pt x="2015091" y="1343522"/>
                </a:lnTo>
                <a:lnTo>
                  <a:pt x="3012141" y="608783"/>
                </a:lnTo>
                <a:lnTo>
                  <a:pt x="2833722" y="0"/>
                </a:lnTo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5" name="Google Shape;15;p2"/>
          <p:cNvGrpSpPr/>
          <p:nvPr/>
        </p:nvGrpSpPr>
        <p:grpSpPr>
          <a:xfrm>
            <a:off x="4571999" y="0"/>
            <a:ext cx="4546600" cy="6857999"/>
            <a:chOff x="1447" y="0"/>
            <a:chExt cx="2863" cy="4319"/>
          </a:xfrm>
        </p:grpSpPr>
        <p:sp>
          <p:nvSpPr>
            <p:cNvPr id="16" name="Google Shape;16;p2"/>
            <p:cNvSpPr/>
            <p:nvPr/>
          </p:nvSpPr>
          <p:spPr>
            <a:xfrm>
              <a:off x="1447" y="0"/>
              <a:ext cx="1885" cy="4319"/>
            </a:xfrm>
            <a:custGeom>
              <a:avLst/>
              <a:gdLst/>
              <a:ahLst/>
              <a:cxnLst/>
              <a:rect l="l" t="t" r="r" b="b"/>
              <a:pathLst>
                <a:path w="1886" h="4320" extrusionOk="0">
                  <a:moveTo>
                    <a:pt x="1719" y="0"/>
                  </a:moveTo>
                  <a:lnTo>
                    <a:pt x="1813" y="357"/>
                  </a:lnTo>
                  <a:lnTo>
                    <a:pt x="1194" y="805"/>
                  </a:lnTo>
                  <a:lnTo>
                    <a:pt x="1393" y="1544"/>
                  </a:lnTo>
                  <a:lnTo>
                    <a:pt x="777" y="1991"/>
                  </a:lnTo>
                  <a:lnTo>
                    <a:pt x="972" y="2734"/>
                  </a:lnTo>
                  <a:lnTo>
                    <a:pt x="355" y="3178"/>
                  </a:lnTo>
                  <a:lnTo>
                    <a:pt x="554" y="3921"/>
                  </a:lnTo>
                  <a:lnTo>
                    <a:pt x="0" y="4320"/>
                  </a:lnTo>
                  <a:lnTo>
                    <a:pt x="109" y="4320"/>
                  </a:lnTo>
                  <a:lnTo>
                    <a:pt x="623" y="3948"/>
                  </a:lnTo>
                  <a:lnTo>
                    <a:pt x="430" y="3205"/>
                  </a:lnTo>
                  <a:lnTo>
                    <a:pt x="1045" y="2761"/>
                  </a:lnTo>
                  <a:lnTo>
                    <a:pt x="850" y="2018"/>
                  </a:lnTo>
                  <a:lnTo>
                    <a:pt x="1468" y="1572"/>
                  </a:lnTo>
                  <a:lnTo>
                    <a:pt x="1271" y="830"/>
                  </a:lnTo>
                  <a:lnTo>
                    <a:pt x="1886" y="386"/>
                  </a:lnTo>
                  <a:lnTo>
                    <a:pt x="1788" y="0"/>
                  </a:lnTo>
                  <a:lnTo>
                    <a:pt x="1719" y="0"/>
                  </a:lnTo>
                  <a:close/>
                </a:path>
              </a:pathLst>
            </a:custGeom>
            <a:solidFill>
              <a:srgbClr val="A64129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1559" y="0"/>
              <a:ext cx="1978" cy="4319"/>
            </a:xfrm>
            <a:custGeom>
              <a:avLst/>
              <a:gdLst/>
              <a:ahLst/>
              <a:cxnLst/>
              <a:rect l="l" t="t" r="r" b="b"/>
              <a:pathLst>
                <a:path w="1979" h="4320" extrusionOk="0">
                  <a:moveTo>
                    <a:pt x="1673" y="0"/>
                  </a:moveTo>
                  <a:lnTo>
                    <a:pt x="1777" y="382"/>
                  </a:lnTo>
                  <a:lnTo>
                    <a:pt x="1160" y="830"/>
                  </a:lnTo>
                  <a:lnTo>
                    <a:pt x="1357" y="1570"/>
                  </a:lnTo>
                  <a:lnTo>
                    <a:pt x="743" y="2016"/>
                  </a:lnTo>
                  <a:lnTo>
                    <a:pt x="936" y="2759"/>
                  </a:lnTo>
                  <a:lnTo>
                    <a:pt x="319" y="3204"/>
                  </a:lnTo>
                  <a:lnTo>
                    <a:pt x="517" y="3947"/>
                  </a:lnTo>
                  <a:lnTo>
                    <a:pt x="0" y="4320"/>
                  </a:lnTo>
                  <a:lnTo>
                    <a:pt x="304" y="4320"/>
                  </a:lnTo>
                  <a:lnTo>
                    <a:pt x="717" y="4025"/>
                  </a:lnTo>
                  <a:lnTo>
                    <a:pt x="521" y="3280"/>
                  </a:lnTo>
                  <a:lnTo>
                    <a:pt x="1136" y="2836"/>
                  </a:lnTo>
                  <a:lnTo>
                    <a:pt x="941" y="2093"/>
                  </a:lnTo>
                  <a:lnTo>
                    <a:pt x="1559" y="1648"/>
                  </a:lnTo>
                  <a:lnTo>
                    <a:pt x="1362" y="905"/>
                  </a:lnTo>
                  <a:lnTo>
                    <a:pt x="1979" y="461"/>
                  </a:lnTo>
                  <a:lnTo>
                    <a:pt x="1859" y="0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38445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090" y="0"/>
              <a:ext cx="1805" cy="4319"/>
            </a:xfrm>
            <a:custGeom>
              <a:avLst/>
              <a:gdLst/>
              <a:ahLst/>
              <a:cxnLst/>
              <a:rect l="l" t="t" r="r" b="b"/>
              <a:pathLst>
                <a:path w="1806" h="4320" extrusionOk="0">
                  <a:moveTo>
                    <a:pt x="1462" y="0"/>
                  </a:moveTo>
                  <a:lnTo>
                    <a:pt x="1604" y="510"/>
                  </a:lnTo>
                  <a:lnTo>
                    <a:pt x="987" y="958"/>
                  </a:lnTo>
                  <a:lnTo>
                    <a:pt x="1183" y="1696"/>
                  </a:lnTo>
                  <a:lnTo>
                    <a:pt x="570" y="2142"/>
                  </a:lnTo>
                  <a:lnTo>
                    <a:pt x="764" y="2885"/>
                  </a:lnTo>
                  <a:lnTo>
                    <a:pt x="147" y="3329"/>
                  </a:lnTo>
                  <a:lnTo>
                    <a:pt x="344" y="4072"/>
                  </a:lnTo>
                  <a:lnTo>
                    <a:pt x="0" y="4320"/>
                  </a:lnTo>
                  <a:lnTo>
                    <a:pt x="304" y="4320"/>
                  </a:lnTo>
                  <a:lnTo>
                    <a:pt x="544" y="4151"/>
                  </a:lnTo>
                  <a:lnTo>
                    <a:pt x="349" y="3406"/>
                  </a:lnTo>
                  <a:lnTo>
                    <a:pt x="965" y="2961"/>
                  </a:lnTo>
                  <a:lnTo>
                    <a:pt x="768" y="2220"/>
                  </a:lnTo>
                  <a:lnTo>
                    <a:pt x="1385" y="1776"/>
                  </a:lnTo>
                  <a:lnTo>
                    <a:pt x="1189" y="1031"/>
                  </a:lnTo>
                  <a:lnTo>
                    <a:pt x="1806" y="586"/>
                  </a:lnTo>
                  <a:lnTo>
                    <a:pt x="1647" y="0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F68C1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2463" y="0"/>
              <a:ext cx="1847" cy="4319"/>
            </a:xfrm>
            <a:custGeom>
              <a:avLst/>
              <a:gdLst/>
              <a:ahLst/>
              <a:cxnLst/>
              <a:rect l="l" t="t" r="r" b="b"/>
              <a:pathLst>
                <a:path w="1848" h="4320" extrusionOk="0">
                  <a:moveTo>
                    <a:pt x="1311" y="0"/>
                  </a:moveTo>
                  <a:lnTo>
                    <a:pt x="1475" y="606"/>
                  </a:lnTo>
                  <a:lnTo>
                    <a:pt x="856" y="1055"/>
                  </a:lnTo>
                  <a:lnTo>
                    <a:pt x="1054" y="1794"/>
                  </a:lnTo>
                  <a:lnTo>
                    <a:pt x="439" y="2240"/>
                  </a:lnTo>
                  <a:lnTo>
                    <a:pt x="634" y="2981"/>
                  </a:lnTo>
                  <a:lnTo>
                    <a:pt x="16" y="3428"/>
                  </a:lnTo>
                  <a:lnTo>
                    <a:pt x="215" y="4169"/>
                  </a:lnTo>
                  <a:lnTo>
                    <a:pt x="0" y="4320"/>
                  </a:lnTo>
                  <a:lnTo>
                    <a:pt x="570" y="4320"/>
                  </a:lnTo>
                  <a:lnTo>
                    <a:pt x="584" y="4304"/>
                  </a:lnTo>
                  <a:lnTo>
                    <a:pt x="391" y="3570"/>
                  </a:lnTo>
                  <a:lnTo>
                    <a:pt x="1005" y="3118"/>
                  </a:lnTo>
                  <a:lnTo>
                    <a:pt x="810" y="2380"/>
                  </a:lnTo>
                  <a:lnTo>
                    <a:pt x="1422" y="1936"/>
                  </a:lnTo>
                  <a:lnTo>
                    <a:pt x="1229" y="1193"/>
                  </a:lnTo>
                  <a:lnTo>
                    <a:pt x="1848" y="743"/>
                  </a:lnTo>
                  <a:lnTo>
                    <a:pt x="1650" y="0"/>
                  </a:lnTo>
                  <a:lnTo>
                    <a:pt x="1311" y="0"/>
                  </a:lnTo>
                  <a:close/>
                </a:path>
              </a:pathLst>
            </a:custGeom>
            <a:solidFill>
              <a:srgbClr val="A4BDC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685800" y="995251"/>
            <a:ext cx="5258700" cy="15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1" name="Google Shape;21;p2"/>
          <p:cNvSpPr txBox="1">
            <a:spLocks noGrp="1"/>
          </p:cNvSpPr>
          <p:nvPr>
            <p:ph type="subTitle" idx="1"/>
          </p:nvPr>
        </p:nvSpPr>
        <p:spPr>
          <a:xfrm>
            <a:off x="685800" y="2648555"/>
            <a:ext cx="5258700" cy="10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1435608" y="274637"/>
            <a:ext cx="7498199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3600"/>
              <a:buFont typeface="Cabin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body" idx="1"/>
          </p:nvPr>
        </p:nvSpPr>
        <p:spPr>
          <a:xfrm>
            <a:off x="1435608" y="1447800"/>
            <a:ext cx="7498199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Cabin"/>
              <a:buChar char="●"/>
              <a:defRPr/>
            </a:lvl1pPr>
            <a:lvl2pPr marL="914400" lvl="1" indent="-381000" algn="l">
              <a:lnSpc>
                <a:spcPct val="100000"/>
              </a:lnSpc>
              <a:spcBef>
                <a:spcPts val="55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abin"/>
              <a:buChar char="◦"/>
              <a:defRPr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Cabin"/>
              <a:buChar char="⚫"/>
              <a:defRPr/>
            </a:lvl3pPr>
            <a:lvl4pPr marL="1828800" lvl="3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Cabin"/>
              <a:buChar char="⚫"/>
              <a:defRPr/>
            </a:lvl4pPr>
            <a:lvl5pPr marL="2286000" lvl="4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800"/>
              <a:buFont typeface="Cabin"/>
              <a:buChar char="⚫"/>
              <a:defRPr/>
            </a:lvl5pPr>
            <a:lvl6pPr marL="2743200" lvl="5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Cabin"/>
              <a:buChar char="⚫"/>
              <a:defRPr/>
            </a:lvl6pPr>
            <a:lvl7pPr marL="3200400" lvl="6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Cabin"/>
              <a:buChar char="⚫"/>
              <a:defRPr/>
            </a:lvl7pPr>
            <a:lvl8pPr marL="3657600" lvl="7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Cabin"/>
              <a:buChar char="⚫"/>
              <a:defRPr/>
            </a:lvl8pPr>
            <a:lvl9pPr marL="4114800" lvl="8" indent="-3429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800"/>
              <a:buFont typeface="Cabin"/>
              <a:buChar char="⚫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dt" idx="10"/>
          </p:nvPr>
        </p:nvSpPr>
        <p:spPr>
          <a:xfrm>
            <a:off x="3581400" y="6305550"/>
            <a:ext cx="2133599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ftr" idx="11"/>
          </p:nvPr>
        </p:nvSpPr>
        <p:spPr>
          <a:xfrm>
            <a:off x="5715000" y="6305550"/>
            <a:ext cx="28956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sldNum" idx="12"/>
          </p:nvPr>
        </p:nvSpPr>
        <p:spPr>
          <a:xfrm>
            <a:off x="8613647" y="6305550"/>
            <a:ext cx="457200" cy="47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914400" lvl="2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371600" lvl="3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1828800" lvl="4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286000" lvl="5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743200" lvl="6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200400" lvl="7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3657600" lvl="8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/>
          <p:nvPr/>
        </p:nvSpPr>
        <p:spPr>
          <a:xfrm rot="-5400000">
            <a:off x="6281180" y="3995181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/>
          <p:nvPr/>
        </p:nvSpPr>
        <p:spPr>
          <a:xfrm rot="-5400000">
            <a:off x="6281180" y="3995181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rgbClr val="A5BDC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solidFill>
                  <a:srgbClr val="A64128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/>
          <p:nvPr/>
        </p:nvSpPr>
        <p:spPr>
          <a:xfrm rot="10800000">
            <a:off x="7938258" y="0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7"/>
          <p:cNvSpPr/>
          <p:nvPr/>
        </p:nvSpPr>
        <p:spPr>
          <a:xfrm rot="5400000">
            <a:off x="1657077" y="-1657077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8"/>
          <p:cNvSpPr/>
          <p:nvPr/>
        </p:nvSpPr>
        <p:spPr>
          <a:xfrm rot="-5400000">
            <a:off x="6281180" y="3995181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2338102"/>
            <a:ext cx="1205741" cy="4519896"/>
          </a:xfrm>
          <a:custGeom>
            <a:avLst/>
            <a:gdLst/>
            <a:ahLst/>
            <a:cxnLst/>
            <a:rect l="l" t="t" r="r" b="b"/>
            <a:pathLst>
              <a:path w="1205742" h="4519897" extrusionOk="0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 i="0" u="none" strike="noStrike" cap="non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Trebuchet MS"/>
              <a:buNone/>
              <a:defRPr sz="3600" b="1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Trebuchet MS"/>
              <a:buNone/>
              <a:defRPr sz="30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Trebuchet MS"/>
              <a:buNone/>
              <a:defRPr sz="24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Trebuchet MS"/>
              <a:buNone/>
              <a:defRPr sz="24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/>
              <a:buNone/>
              <a:defRPr sz="18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jpeg"/><Relationship Id="rId3" Type="http://schemas.openxmlformats.org/officeDocument/2006/relationships/image" Target="../media/image46.jpeg"/><Relationship Id="rId7" Type="http://schemas.openxmlformats.org/officeDocument/2006/relationships/image" Target="../media/image48.jpeg"/><Relationship Id="rId12" Type="http://schemas.openxmlformats.org/officeDocument/2006/relationships/image" Target="../media/image52.png"/><Relationship Id="rId2" Type="http://schemas.openxmlformats.org/officeDocument/2006/relationships/hyperlink" Target="http://www.foodclub.ru/upload/iblock/0e4/452067.jpg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arla.ru/uploads/images/9/7/e/9/6301/32c464cb0e.jpg" TargetMode="External"/><Relationship Id="rId11" Type="http://schemas.openxmlformats.org/officeDocument/2006/relationships/image" Target="../media/image51.jpeg"/><Relationship Id="rId5" Type="http://schemas.openxmlformats.org/officeDocument/2006/relationships/image" Target="../media/image47.jpeg"/><Relationship Id="rId10" Type="http://schemas.openxmlformats.org/officeDocument/2006/relationships/image" Target="../media/image50.jpeg"/><Relationship Id="rId4" Type="http://schemas.openxmlformats.org/officeDocument/2006/relationships/hyperlink" Target="http://www.stakhanov.org.ua/gallery/ira/1210093948_512_rssss.jpg" TargetMode="External"/><Relationship Id="rId9" Type="http://schemas.openxmlformats.org/officeDocument/2006/relationships/hyperlink" Target="http://ukrday.com/img/news/1000/167/post_167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hyperlink" Target="&#1052;&#1072;&#1096;&#1072;%20&#1080;%20&#1084;&#1077;&#1076;&#1074;&#1077;&#1076;&#1100;.wm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igital-edu.ru/fcior/133/373" TargetMode="External"/><Relationship Id="rId3" Type="http://schemas.openxmlformats.org/officeDocument/2006/relationships/hyperlink" Target="https://thepresentation.ru/eda-i-kulinariya/krupa-proizvodstvo-krupy" TargetMode="External"/><Relationship Id="rId7" Type="http://schemas.openxmlformats.org/officeDocument/2006/relationships/hyperlink" Target="http://school.edu.ru/doc.asp?ob_no=53721" TargetMode="External"/><Relationship Id="rId12" Type="http://schemas.openxmlformats.org/officeDocument/2006/relationships/hyperlink" Target="https://www.youtube.com/watch?v=zDYDm3rP6J4&amp;ab_channel=%D0%9C%D0%B0%D1%88%D0%B0%D0%B8%D0%9C%D0%B5%D0%B4%D0%B2%D0%B5%D0%B4%D1%8C" TargetMode="External"/><Relationship Id="rId2" Type="http://schemas.openxmlformats.org/officeDocument/2006/relationships/hyperlink" Target="http://www.myshared.ru/slide/363629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katalog.iot.ru/" TargetMode="External"/><Relationship Id="rId11" Type="http://schemas.openxmlformats.org/officeDocument/2006/relationships/hyperlink" Target="http://www.uchportal.ru/" TargetMode="External"/><Relationship Id="rId5" Type="http://schemas.openxmlformats.org/officeDocument/2006/relationships/hyperlink" Target="https://prezentacii.org/prezentacii/prezentacii-raznie/165151-krupa.html" TargetMode="External"/><Relationship Id="rId10" Type="http://schemas.openxmlformats.org/officeDocument/2006/relationships/hyperlink" Target="http://festival.1september.ru/" TargetMode="External"/><Relationship Id="rId4" Type="http://schemas.openxmlformats.org/officeDocument/2006/relationships/hyperlink" Target="https://pptcloud.ru/tehnologi/krupy-krupyanye-izdeliya" TargetMode="External"/><Relationship Id="rId9" Type="http://schemas.openxmlformats.org/officeDocument/2006/relationships/hyperlink" Target="http://www.openclass.ru/dig_resource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46A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/>
          <p:nvPr/>
        </p:nvSpPr>
        <p:spPr>
          <a:xfrm>
            <a:off x="899592" y="5229200"/>
            <a:ext cx="7632848" cy="1143007"/>
          </a:xfrm>
          <a:prstGeom prst="rect">
            <a:avLst/>
          </a:prstGeom>
          <a:noFill/>
          <a:ln w="28575" cap="flat" cmpd="sng">
            <a:solidFill>
              <a:srgbClr val="FA862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51" name="Google Shape;51;p9"/>
          <p:cNvSpPr txBox="1">
            <a:spLocks noGrp="1"/>
          </p:cNvSpPr>
          <p:nvPr>
            <p:ph type="ctrTitle"/>
          </p:nvPr>
        </p:nvSpPr>
        <p:spPr>
          <a:xfrm>
            <a:off x="0" y="0"/>
            <a:ext cx="9144000" cy="10801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ctr">
              <a:buClr>
                <a:srgbClr val="562214"/>
              </a:buClr>
              <a:buSzPts val="1100"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Тема: «Технология производства кулинарных изделий из круп, бобовых культур» </a:t>
            </a:r>
            <a:endParaRPr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Google Shape;52;p9"/>
          <p:cNvSpPr/>
          <p:nvPr/>
        </p:nvSpPr>
        <p:spPr>
          <a:xfrm>
            <a:off x="1043608" y="5301208"/>
            <a:ext cx="7344816" cy="1000131"/>
          </a:xfrm>
          <a:prstGeom prst="roundRect">
            <a:avLst>
              <a:gd name="adj" fmla="val 16667"/>
            </a:avLst>
          </a:prstGeom>
          <a:solidFill>
            <a:srgbClr val="FCAC72"/>
          </a:solidFill>
          <a:ln w="9525" cap="flat" cmpd="sng">
            <a:solidFill>
              <a:srgbClr val="FA862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53" name="Google Shape;53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12160" y="2276872"/>
            <a:ext cx="3131840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9"/>
          <p:cNvSpPr txBox="1">
            <a:spLocks noGrp="1"/>
          </p:cNvSpPr>
          <p:nvPr>
            <p:ph type="subTitle" idx="1"/>
          </p:nvPr>
        </p:nvSpPr>
        <p:spPr>
          <a:xfrm>
            <a:off x="1187624" y="5373216"/>
            <a:ext cx="7200800" cy="10001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27432" marR="0" lvl="0" indent="-203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50"/>
              <a:buFont typeface="Cabin"/>
              <a:buNone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ДЕВИЗ: «С МАЛОЙ УДАЧИ НАЧИНАЕТСЯ БОЛЬШОЙ УСПЕХ»</a:t>
            </a:r>
            <a:endParaRPr b="1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Google Shape;60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276872"/>
            <a:ext cx="2771800" cy="2591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62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71800" y="2276872"/>
            <a:ext cx="3312368" cy="25728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>
            <a:off x="0" y="119675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lvl="0" indent="-2032" algn="ctr">
              <a:buClr>
                <a:schemeClr val="accent1"/>
              </a:buClr>
              <a:buSzPts val="650"/>
            </a:pPr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Познакомить с технологией производства кулинарных изделий из круп, бобовых культур их видах и сортах.</a:t>
            </a:r>
            <a:endParaRPr lang="ru-RU" sz="2400" b="1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3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4" grpId="0" build="p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8933807" cy="49006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Лучшая каша получается в русской печи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268760"/>
            <a:ext cx="388909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016" y="1340768"/>
            <a:ext cx="4032448" cy="2210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3717032"/>
            <a:ext cx="3671888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Картинка 79 из 9101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12440" y="2132856"/>
            <a:ext cx="228004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Картинка 56 из 9101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132856"/>
            <a:ext cx="2555776" cy="1995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Картинка 19 из 91010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4188" y="0"/>
            <a:ext cx="269981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" y="1"/>
            <a:ext cx="2627784" cy="1883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9" descr="Картинка 14 из 91010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91672" y="4763189"/>
            <a:ext cx="2952328" cy="2094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2204864"/>
            <a:ext cx="3687443" cy="2097233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87824" y="4509120"/>
            <a:ext cx="3024336" cy="214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332656"/>
            <a:ext cx="3960440" cy="172819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Каша — одно из самых    распространенных 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русских национальных</a:t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блюд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626" r="7409" b="1547"/>
          <a:stretch>
            <a:fillRect/>
          </a:stretch>
        </p:blipFill>
        <p:spPr>
          <a:xfrm>
            <a:off x="179512" y="4653136"/>
            <a:ext cx="2636601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116632"/>
            <a:ext cx="6198519" cy="7200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ВКУСНАЯ И НЕ ОЧЕНЬ…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User\Desktop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89317">
            <a:off x="179512" y="764704"/>
            <a:ext cx="3350609" cy="2088232"/>
          </a:xfrm>
          <a:prstGeom prst="rect">
            <a:avLst/>
          </a:prstGeom>
          <a:noFill/>
        </p:spPr>
      </p:pic>
      <p:pic>
        <p:nvPicPr>
          <p:cNvPr id="4100" name="Picture 4" descr="C:\Users\User\Desktop\2312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66069">
            <a:off x="6145456" y="1139329"/>
            <a:ext cx="2714148" cy="2016224"/>
          </a:xfrm>
          <a:prstGeom prst="rect">
            <a:avLst/>
          </a:prstGeom>
          <a:noFill/>
        </p:spPr>
      </p:pic>
      <p:pic>
        <p:nvPicPr>
          <p:cNvPr id="4102" name="Picture 6" descr="C:\Users\User\Desktop\kasha1-700x4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266666">
            <a:off x="5490009" y="3652040"/>
            <a:ext cx="3563888" cy="2036507"/>
          </a:xfrm>
          <a:prstGeom prst="rect">
            <a:avLst/>
          </a:prstGeom>
          <a:noFill/>
        </p:spPr>
      </p:pic>
      <p:pic>
        <p:nvPicPr>
          <p:cNvPr id="4098" name="Picture 2" descr="C:\Users\User\Desktop\images (1).jpg"/>
          <p:cNvPicPr>
            <a:picLocks noChangeAspect="1" noChangeArrowheads="1"/>
          </p:cNvPicPr>
          <p:nvPr/>
        </p:nvPicPr>
        <p:blipFill>
          <a:blip r:embed="rId5"/>
          <a:srcRect b="12923"/>
          <a:stretch>
            <a:fillRect/>
          </a:stretch>
        </p:blipFill>
        <p:spPr bwMode="auto">
          <a:xfrm rot="20745027">
            <a:off x="33410" y="3387235"/>
            <a:ext cx="3442216" cy="2168566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35696" y="1772816"/>
            <a:ext cx="5440648" cy="2989312"/>
          </a:xfrm>
        </p:spPr>
        <p:txBody>
          <a:bodyPr/>
          <a:lstStyle/>
          <a:p>
            <a:pPr algn="ctr">
              <a:buNone/>
            </a:pP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В каше сила, </a:t>
            </a:r>
            <a:b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каше смелость, </a:t>
            </a:r>
            <a:b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каше русская душа!</a:t>
            </a:r>
            <a:b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Каша молодость и честность,</a:t>
            </a:r>
            <a:b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Каша очень хороша!</a:t>
            </a:r>
            <a:endParaRPr lang="ru-RU" sz="2800" dirty="0" smtClean="0">
              <a:solidFill>
                <a:srgbClr val="663300"/>
              </a:solidFill>
            </a:endParaRPr>
          </a:p>
          <a:p>
            <a:endParaRPr lang="ru-RU" dirty="0"/>
          </a:p>
        </p:txBody>
      </p:sp>
      <p:pic>
        <p:nvPicPr>
          <p:cNvPr id="4101" name="Picture 5" descr="C:\Users\User\Desktop\images (3)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59832" y="4509121"/>
            <a:ext cx="2869568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6408712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Кейс –задание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просмотру мультфильма «Маша и медведь»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844824"/>
            <a:ext cx="8250239" cy="440357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rgbClr val="663300"/>
                </a:solidFill>
              </a:rPr>
              <a:t>Вопросы:</a:t>
            </a:r>
          </a:p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Проанализируйте ситуацию в данном мультфильме и выявите главную проблему сюжета.</a:t>
            </a:r>
          </a:p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Почему так произошло у Маши? </a:t>
            </a:r>
          </a:p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Нужно ли смешивать несколько видов круп и добавлять варенье при приготовлении каши?</a:t>
            </a:r>
          </a:p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Соблюдала ли Маша технику безопасности при варке каши?</a:t>
            </a:r>
          </a:p>
          <a:p>
            <a:pPr lvl="0"/>
            <a:r>
              <a:rPr lang="ru-RU" sz="2400" dirty="0" smtClean="0">
                <a:solidFill>
                  <a:srgbClr val="663300"/>
                </a:solidFill>
              </a:rPr>
              <a:t>Что означают последние слова Маши в мультфильме «Ох, и заварила я  кашу!»?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C:\Users\User\Desktop\000029_1547817371_333259_big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 l="20019" r="26192" b="903"/>
          <a:stretch>
            <a:fillRect/>
          </a:stretch>
        </p:blipFill>
        <p:spPr bwMode="auto">
          <a:xfrm>
            <a:off x="7020272" y="116632"/>
            <a:ext cx="1944216" cy="1994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7"/>
            <a:ext cx="8322247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 начало фразы на слайде, выскажи своё мнение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663300"/>
                </a:solidFill>
              </a:rPr>
              <a:t>Было интересно...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Было трудно...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понял, что...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Теперь я могу....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приобрел...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попробую...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Меня удивило...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Мне захотелось...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узнал…	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повторил…</a:t>
            </a:r>
          </a:p>
          <a:p>
            <a:r>
              <a:rPr lang="ru-RU" sz="2400" dirty="0" smtClean="0">
                <a:solidFill>
                  <a:srgbClr val="663300"/>
                </a:solidFill>
              </a:rPr>
              <a:t>Я запомнил…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60648"/>
            <a:ext cx="2160240" cy="706091"/>
          </a:xfrm>
        </p:spPr>
        <p:txBody>
          <a:bodyPr/>
          <a:lstStyle/>
          <a:p>
            <a:r>
              <a:rPr lang="ru-RU" dirty="0" smtClean="0"/>
              <a:t>Оценка</a:t>
            </a:r>
            <a:endParaRPr lang="ru-RU" dirty="0"/>
          </a:p>
        </p:txBody>
      </p:sp>
      <p:pic>
        <p:nvPicPr>
          <p:cNvPr id="1026" name="Picture 2" descr="C:\Users\User\Pictures\ControlCenter4\Scan\CCI_000147.jpg"/>
          <p:cNvPicPr>
            <a:picLocks noChangeAspect="1" noChangeArrowheads="1"/>
          </p:cNvPicPr>
          <p:nvPr/>
        </p:nvPicPr>
        <p:blipFill>
          <a:blip r:embed="rId2"/>
          <a:srcRect l="44242" t="9983" r="38450" b="81201"/>
          <a:stretch>
            <a:fillRect/>
          </a:stretch>
        </p:blipFill>
        <p:spPr bwMode="auto">
          <a:xfrm>
            <a:off x="1331640" y="1196752"/>
            <a:ext cx="2791695" cy="2016224"/>
          </a:xfrm>
          <a:prstGeom prst="rect">
            <a:avLst/>
          </a:prstGeom>
          <a:noFill/>
        </p:spPr>
      </p:pic>
      <p:pic>
        <p:nvPicPr>
          <p:cNvPr id="1027" name="Picture 3" descr="C:\Users\User\Pictures\ControlCenter4\Scan\CCI_000148.jpg"/>
          <p:cNvPicPr>
            <a:picLocks noChangeAspect="1" noChangeArrowheads="1"/>
          </p:cNvPicPr>
          <p:nvPr/>
        </p:nvPicPr>
        <p:blipFill>
          <a:blip r:embed="rId3"/>
          <a:srcRect l="45203" t="9983" r="37488" b="81201"/>
          <a:stretch>
            <a:fillRect/>
          </a:stretch>
        </p:blipFill>
        <p:spPr bwMode="auto">
          <a:xfrm>
            <a:off x="5220072" y="1196752"/>
            <a:ext cx="2791695" cy="2016224"/>
          </a:xfrm>
          <a:prstGeom prst="rect">
            <a:avLst/>
          </a:prstGeom>
          <a:noFill/>
        </p:spPr>
      </p:pic>
      <p:pic>
        <p:nvPicPr>
          <p:cNvPr id="1028" name="Picture 4" descr="C:\Users\User\Pictures\ControlCenter4\Scan\CCI_000146.jpg"/>
          <p:cNvPicPr>
            <a:picLocks noChangeAspect="1" noChangeArrowheads="1"/>
          </p:cNvPicPr>
          <p:nvPr/>
        </p:nvPicPr>
        <p:blipFill>
          <a:blip r:embed="rId4"/>
          <a:srcRect l="45640" t="7824" r="37495" b="83725"/>
          <a:stretch>
            <a:fillRect/>
          </a:stretch>
        </p:blipFill>
        <p:spPr bwMode="auto">
          <a:xfrm>
            <a:off x="1259631" y="3933056"/>
            <a:ext cx="2837649" cy="2016224"/>
          </a:xfrm>
          <a:prstGeom prst="rect">
            <a:avLst/>
          </a:prstGeom>
          <a:noFill/>
        </p:spPr>
      </p:pic>
      <p:pic>
        <p:nvPicPr>
          <p:cNvPr id="1029" name="Picture 5" descr="C:\Users\User\Pictures\ControlCenter4\Scan\CCI_000149.jpg"/>
          <p:cNvPicPr>
            <a:picLocks noChangeAspect="1" noChangeArrowheads="1"/>
          </p:cNvPicPr>
          <p:nvPr/>
        </p:nvPicPr>
        <p:blipFill>
          <a:blip r:embed="rId5"/>
          <a:srcRect l="44241" t="10661" r="38450" b="79845"/>
          <a:stretch>
            <a:fillRect/>
          </a:stretch>
        </p:blipFill>
        <p:spPr bwMode="auto">
          <a:xfrm>
            <a:off x="5220072" y="3789040"/>
            <a:ext cx="2684870" cy="208823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907704" y="1412776"/>
            <a:ext cx="151216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  <a:endParaRPr lang="ru-RU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96136" y="1484784"/>
            <a:ext cx="14401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  <a:endParaRPr lang="ru-RU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6" y="429309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endParaRPr lang="ru-RU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4077072"/>
            <a:ext cx="1152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endParaRPr lang="ru-RU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199" cy="3709392"/>
          </a:xfrm>
        </p:spPr>
        <p:txBody>
          <a:bodyPr/>
          <a:lstStyle/>
          <a:p>
            <a:r>
              <a:rPr lang="ru-RU" dirty="0" smtClean="0">
                <a:solidFill>
                  <a:srgbClr val="663300"/>
                </a:solidFill>
              </a:rPr>
              <a:t>Прочитать параграф 8.4 стр. 120-121, ответить на вопросы.</a:t>
            </a:r>
          </a:p>
          <a:p>
            <a:r>
              <a:rPr lang="ru-RU" u="sng" dirty="0" smtClean="0">
                <a:solidFill>
                  <a:srgbClr val="663300"/>
                </a:solidFill>
              </a:rPr>
              <a:t>Дополнительное задание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</a:rPr>
              <a:t> выяснить и назвать,</a:t>
            </a:r>
          </a:p>
          <a:p>
            <a:pPr marL="179388" indent="-9525">
              <a:buNone/>
            </a:pPr>
            <a:r>
              <a:rPr lang="ru-RU" smtClean="0">
                <a:solidFill>
                  <a:srgbClr val="663300"/>
                </a:solidFill>
              </a:rPr>
              <a:t>для </a:t>
            </a:r>
            <a:r>
              <a:rPr lang="ru-RU" dirty="0" smtClean="0">
                <a:solidFill>
                  <a:srgbClr val="663300"/>
                </a:solidFill>
              </a:rPr>
              <a:t>приготовления каких </a:t>
            </a:r>
            <a:r>
              <a:rPr lang="ru-RU" smtClean="0">
                <a:solidFill>
                  <a:srgbClr val="663300"/>
                </a:solidFill>
              </a:rPr>
              <a:t>блюд      используют  </a:t>
            </a:r>
            <a:r>
              <a:rPr lang="ru-RU" dirty="0" smtClean="0">
                <a:solidFill>
                  <a:srgbClr val="663300"/>
                </a:solidFill>
              </a:rPr>
              <a:t>зерновую культуру – саго.</a:t>
            </a:r>
          </a:p>
          <a:p>
            <a:pPr>
              <a:buNone/>
            </a:pPr>
            <a:r>
              <a:rPr lang="ru-RU" dirty="0" smtClean="0">
                <a:solidFill>
                  <a:srgbClr val="663300"/>
                </a:solidFill>
              </a:rPr>
              <a:t> </a:t>
            </a:r>
            <a:endParaRPr lang="ru-RU" b="1" dirty="0" smtClean="0">
              <a:solidFill>
                <a:srgbClr val="663300"/>
              </a:solidFill>
            </a:endParaRPr>
          </a:p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7498199" cy="1143000"/>
          </a:xfrm>
        </p:spPr>
        <p:txBody>
          <a:bodyPr/>
          <a:lstStyle/>
          <a:p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ЖЕЛАЮ УСПЕХА!       </a:t>
            </a:r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br>
              <a:rPr lang="ru-RU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576" y="1412776"/>
            <a:ext cx="742542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5229200"/>
            <a:ext cx="8748464" cy="973088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620688"/>
            <a:ext cx="5258700" cy="76470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Образовательные ресурсы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836712"/>
            <a:ext cx="6732240" cy="1030200"/>
          </a:xfrm>
        </p:spPr>
        <p:txBody>
          <a:bodyPr/>
          <a:lstStyle/>
          <a:p>
            <a:pPr lvl="0"/>
            <a:r>
              <a:rPr lang="ru-RU" sz="1400" dirty="0" smtClean="0"/>
              <a:t>Учебник технология 6 класс: учеб. пособие для общеобразовательных организаций / В. М. Казакевич, Г. В. Пичугина, Г. Ю. Семенова и др.; под ред. В. М. Казакевича. – М.: Просвещение, 2019г.</a:t>
            </a:r>
          </a:p>
          <a:p>
            <a:pPr lvl="0"/>
            <a:endParaRPr lang="ru-RU" sz="1400" dirty="0" smtClean="0"/>
          </a:p>
          <a:p>
            <a:pPr lvl="0"/>
            <a:r>
              <a:rPr lang="ru-RU" sz="1400" dirty="0" smtClean="0"/>
              <a:t>Словарь русского языка С.И. Ожегов; Москва, В-71, Ленинский проспект, 15; С 1/1 1971г.</a:t>
            </a:r>
          </a:p>
          <a:p>
            <a:pPr lvl="0"/>
            <a:endParaRPr lang="ru-RU" sz="1400" dirty="0" smtClean="0"/>
          </a:p>
          <a:p>
            <a:pPr lvl="0"/>
            <a:r>
              <a:rPr lang="ru-RU" sz="1400" dirty="0" smtClean="0"/>
              <a:t>Материал для разработки презентации:  </a:t>
            </a:r>
            <a:r>
              <a:rPr lang="ru-RU" sz="1400" u="sng" dirty="0" smtClean="0">
                <a:hlinkClick r:id="rId2"/>
              </a:rPr>
              <a:t>http://www.myshared.ru/slide/363629/</a:t>
            </a:r>
            <a:r>
              <a:rPr lang="ru-RU" sz="1400" dirty="0" smtClean="0"/>
              <a:t>, </a:t>
            </a:r>
            <a:r>
              <a:rPr lang="ru-RU" sz="1400" u="sng" dirty="0" smtClean="0">
                <a:hlinkClick r:id="rId3"/>
              </a:rPr>
              <a:t>https://thepresentation.ru/eda-i-kulinariya/krupa-proizvodstvo-krupy</a:t>
            </a:r>
            <a:r>
              <a:rPr lang="ru-RU" sz="1400" dirty="0" smtClean="0"/>
              <a:t> , </a:t>
            </a:r>
            <a:r>
              <a:rPr lang="ru-RU" sz="1400" u="sng" dirty="0" smtClean="0">
                <a:hlinkClick r:id="rId4"/>
              </a:rPr>
              <a:t>https://pptcloud.ru/tehnologi/krupy-krupyanye-izdeliya</a:t>
            </a:r>
            <a:r>
              <a:rPr lang="ru-RU" sz="1400" dirty="0" smtClean="0"/>
              <a:t> , </a:t>
            </a:r>
            <a:r>
              <a:rPr lang="ru-RU" sz="1400" u="sng" dirty="0" smtClean="0">
                <a:hlinkClick r:id="rId5"/>
              </a:rPr>
              <a:t>https://prezentacii.org/prezentacii/prezentacii-raznie/165151-krupa.html</a:t>
            </a:r>
            <a:r>
              <a:rPr lang="ru-RU" sz="1400" dirty="0" smtClean="0"/>
              <a:t> </a:t>
            </a:r>
          </a:p>
          <a:p>
            <a:pPr lvl="0"/>
            <a:r>
              <a:rPr lang="ru-RU" sz="1400" dirty="0" smtClean="0"/>
              <a:t> </a:t>
            </a:r>
          </a:p>
          <a:p>
            <a:pPr lvl="0"/>
            <a:r>
              <a:rPr lang="ru-RU" sz="1400" dirty="0" smtClean="0"/>
              <a:t>Применение образовательных ресурсов сети Интернет:</a:t>
            </a:r>
          </a:p>
          <a:p>
            <a:r>
              <a:rPr lang="ru-RU" sz="1400" dirty="0" smtClean="0"/>
              <a:t> </a:t>
            </a:r>
            <a:r>
              <a:rPr lang="ru-RU" sz="1400" u="sng" dirty="0" smtClean="0">
                <a:hlinkClick r:id="rId6"/>
              </a:rPr>
              <a:t>http://katalog.iot.ru/</a:t>
            </a:r>
            <a:r>
              <a:rPr lang="ru-RU" sz="1400" dirty="0" smtClean="0"/>
              <a:t>   , </a:t>
            </a:r>
            <a:r>
              <a:rPr lang="ru-RU" sz="1400" u="sng" dirty="0" smtClean="0">
                <a:hlinkClick r:id="rId7"/>
              </a:rPr>
              <a:t>http://school.edu.ru/doc.asp?ob_no=53721</a:t>
            </a:r>
            <a:r>
              <a:rPr lang="ru-RU" sz="1400" dirty="0" smtClean="0"/>
              <a:t>   </a:t>
            </a:r>
            <a:r>
              <a:rPr lang="ru-RU" sz="1400" u="sng" dirty="0" smtClean="0">
                <a:hlinkClick r:id="rId8"/>
              </a:rPr>
              <a:t>http://www.digital-edu.ru/fcior/133/373</a:t>
            </a:r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u="sng" dirty="0" smtClean="0">
                <a:hlinkClick r:id="rId9"/>
              </a:rPr>
              <a:t>http://www.openclass.ru/dig_resources</a:t>
            </a:r>
            <a:r>
              <a:rPr lang="ru-RU" sz="1400" dirty="0" smtClean="0"/>
              <a:t> Открытый класс</a:t>
            </a:r>
            <a:br>
              <a:rPr lang="ru-RU" sz="1400" dirty="0" smtClean="0"/>
            </a:br>
            <a:r>
              <a:rPr lang="ru-RU" sz="1400" u="sng" dirty="0" smtClean="0">
                <a:hlinkClick r:id="rId10"/>
              </a:rPr>
              <a:t>http://festival.1september.ru/</a:t>
            </a:r>
            <a:r>
              <a:rPr lang="ru-RU" sz="1400" dirty="0" smtClean="0"/>
              <a:t>    Фестиваль педагогических идей «открытый урок»</a:t>
            </a:r>
            <a:br>
              <a:rPr lang="ru-RU" sz="1400" dirty="0" smtClean="0"/>
            </a:br>
            <a:r>
              <a:rPr lang="ru-RU" sz="1400" u="sng" dirty="0" smtClean="0">
                <a:hlinkClick r:id="rId11"/>
              </a:rPr>
              <a:t>http://www.uchportal.ru/</a:t>
            </a:r>
            <a:r>
              <a:rPr lang="ru-RU" sz="1400" dirty="0" smtClean="0"/>
              <a:t>  Учительский портал</a:t>
            </a:r>
          </a:p>
          <a:p>
            <a:pPr lvl="0"/>
            <a:endParaRPr lang="ru-RU" sz="1400" dirty="0" smtClean="0"/>
          </a:p>
          <a:p>
            <a:pPr lvl="0"/>
            <a:r>
              <a:rPr lang="ru-RU" sz="1400" dirty="0" smtClean="0"/>
              <a:t>Просмотр Мультипликационного фильма «Маша и медведь» </a:t>
            </a:r>
            <a:r>
              <a:rPr lang="ru-RU" sz="1400" u="sng" dirty="0" smtClean="0">
                <a:hlinkClick r:id="rId12"/>
              </a:rPr>
              <a:t>https://www.youtube.com/watch?v=zDYDm3rP6J4&amp;ab_channel=%D0%9C%D0%B0%D1%88%D0%B0%D0%B8%D0%9C%D0%B5%D0%B4%D0%B2%D0%B5%D0%B4%D1%8C</a:t>
            </a:r>
            <a:r>
              <a:rPr lang="ru-RU" sz="1400" dirty="0" smtClean="0"/>
              <a:t> 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0"/>
          <p:cNvSpPr txBox="1">
            <a:spLocks noGrp="1"/>
          </p:cNvSpPr>
          <p:nvPr>
            <p:ph type="body" idx="1"/>
          </p:nvPr>
        </p:nvSpPr>
        <p:spPr>
          <a:xfrm>
            <a:off x="424593" y="214289"/>
            <a:ext cx="8467887" cy="9824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marR="0" lvl="0" indent="-28956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00"/>
              <a:buFont typeface="Cabin"/>
              <a:buNone/>
            </a:pPr>
            <a:r>
              <a:rPr lang="ru-RU" sz="2800" b="1" u="none" strike="noStrike" cap="none" dirty="0" smtClean="0">
                <a:solidFill>
                  <a:srgbClr val="C00000"/>
                </a:solidFill>
                <a:latin typeface="Cabin"/>
                <a:ea typeface="Cabin"/>
                <a:cs typeface="Cabin"/>
                <a:sym typeface="Cabin"/>
              </a:rPr>
              <a:t>Крупа</a:t>
            </a:r>
            <a:r>
              <a:rPr lang="ru-RU" sz="2800" b="1" u="none" strike="noStrike" cap="none" dirty="0" smtClean="0">
                <a:solidFill>
                  <a:srgbClr val="4B2102"/>
                </a:solidFill>
                <a:latin typeface="Cabin"/>
                <a:ea typeface="Cabin"/>
                <a:cs typeface="Cabin"/>
                <a:sym typeface="Cabin"/>
              </a:rPr>
              <a:t> – пищевой продукт, состоящий из цельных или дробленых зёрен различных культур.</a:t>
            </a:r>
            <a:endParaRPr dirty="0"/>
          </a:p>
          <a:p>
            <a:pPr marL="365760" marR="0" lvl="0" indent="-127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bin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3133" y="1412776"/>
            <a:ext cx="4425331" cy="29523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9592" y="1700808"/>
            <a:ext cx="3096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solidFill>
                  <a:srgbClr val="C00000"/>
                </a:solidFill>
                <a:latin typeface="Cabin"/>
                <a:ea typeface="Cabin"/>
                <a:cs typeface="Cabin"/>
                <a:sym typeface="Cabin"/>
              </a:rPr>
              <a:t>Крупы бывают </a:t>
            </a:r>
          </a:p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latin typeface="Cabin"/>
                <a:ea typeface="Cabin"/>
                <a:cs typeface="Cabin"/>
                <a:sym typeface="Cabin"/>
              </a:rPr>
              <a:t>целыми, </a:t>
            </a:r>
          </a:p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latin typeface="Cabin"/>
                <a:ea typeface="Cabin"/>
                <a:cs typeface="Cabin"/>
                <a:sym typeface="Cabin"/>
              </a:rPr>
              <a:t>дроблеными, </a:t>
            </a:r>
          </a:p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latin typeface="Cabin"/>
                <a:ea typeface="Cabin"/>
                <a:cs typeface="Cabin"/>
                <a:sym typeface="Cabin"/>
              </a:rPr>
              <a:t>спрессованными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4365104"/>
            <a:ext cx="52200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Ядрица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крупа из цельного зерна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5949280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Хлопья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паровая обработка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спрессованние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515719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lvl="0" indent="-289560" algn="ctr">
              <a:buClr>
                <a:schemeClr val="accent1"/>
              </a:buClr>
              <a:buSzPts val="700"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Сечка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– дробленная крупа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460432" cy="562075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Культура                         Крупы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548680"/>
            <a:ext cx="11769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Пшеница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Google Shape;107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99592" y="908720"/>
            <a:ext cx="1656184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01;p13"/>
          <p:cNvSpPr/>
          <p:nvPr/>
        </p:nvSpPr>
        <p:spPr>
          <a:xfrm>
            <a:off x="2843808" y="1268760"/>
            <a:ext cx="1071570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548680"/>
            <a:ext cx="23487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450"/>
            </a:pPr>
            <a:r>
              <a:rPr lang="ru-RU" b="1" i="1" dirty="0" smtClean="0">
                <a:latin typeface="Cabin"/>
                <a:ea typeface="Cabin"/>
                <a:cs typeface="Cabin"/>
                <a:sym typeface="Cabin"/>
              </a:rPr>
              <a:t>крупа пшеничная и манная</a:t>
            </a:r>
            <a:endParaRPr lang="ru-RU" dirty="0"/>
          </a:p>
        </p:txBody>
      </p:sp>
      <p:pic>
        <p:nvPicPr>
          <p:cNvPr id="9" name="Google Shape;112;p13"/>
          <p:cNvPicPr preferRelativeResize="0"/>
          <p:nvPr/>
        </p:nvPicPr>
        <p:blipFill rotWithShape="1">
          <a:blip r:embed="rId3">
            <a:alphaModFix/>
          </a:blip>
          <a:srcRect l="4582" t="6109"/>
          <a:stretch/>
        </p:blipFill>
        <p:spPr>
          <a:xfrm>
            <a:off x="4283968" y="908720"/>
            <a:ext cx="1728192" cy="1368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13;p13"/>
          <p:cNvPicPr preferRelativeResize="0"/>
          <p:nvPr/>
        </p:nvPicPr>
        <p:blipFill rotWithShape="1">
          <a:blip r:embed="rId4">
            <a:alphaModFix/>
          </a:blip>
          <a:srcRect l="8384" t="4800" r="7779" b="4004"/>
          <a:stretch/>
        </p:blipFill>
        <p:spPr>
          <a:xfrm>
            <a:off x="6660232" y="908720"/>
            <a:ext cx="1440160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0" y="2132856"/>
            <a:ext cx="995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Ячмень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Google Shape;102;p13"/>
          <p:cNvPicPr preferRelativeResize="0"/>
          <p:nvPr/>
        </p:nvPicPr>
        <p:blipFill rotWithShape="1">
          <a:blip r:embed="rId5">
            <a:alphaModFix/>
          </a:blip>
          <a:srcRect t="5263" r="4545" b="10526"/>
          <a:stretch/>
        </p:blipFill>
        <p:spPr>
          <a:xfrm>
            <a:off x="899592" y="2348880"/>
            <a:ext cx="1656184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01;p13"/>
          <p:cNvSpPr/>
          <p:nvPr/>
        </p:nvSpPr>
        <p:spPr>
          <a:xfrm>
            <a:off x="2843808" y="5661248"/>
            <a:ext cx="1071570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4" name="Google Shape;101;p13"/>
          <p:cNvSpPr/>
          <p:nvPr/>
        </p:nvSpPr>
        <p:spPr>
          <a:xfrm>
            <a:off x="2843808" y="4149080"/>
            <a:ext cx="1071570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5" name="Google Shape;101;p13"/>
          <p:cNvSpPr/>
          <p:nvPr/>
        </p:nvSpPr>
        <p:spPr>
          <a:xfrm>
            <a:off x="2843808" y="2708920"/>
            <a:ext cx="1071570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2348880"/>
            <a:ext cx="21932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450"/>
            </a:pPr>
            <a:r>
              <a:rPr lang="ru-RU" b="1" i="1" dirty="0" smtClean="0">
                <a:latin typeface="Cabin"/>
                <a:ea typeface="Cabin"/>
                <a:cs typeface="Cabin"/>
                <a:sym typeface="Cabin"/>
              </a:rPr>
              <a:t>крупа перловая и ячневая</a:t>
            </a:r>
            <a:endParaRPr lang="ru-RU" dirty="0"/>
          </a:p>
        </p:txBody>
      </p:sp>
      <p:pic>
        <p:nvPicPr>
          <p:cNvPr id="17" name="Google Shape;103;p13"/>
          <p:cNvPicPr preferRelativeResize="0"/>
          <p:nvPr/>
        </p:nvPicPr>
        <p:blipFill rotWithShape="1">
          <a:blip r:embed="rId6">
            <a:alphaModFix/>
          </a:blip>
          <a:srcRect t="23563" r="5745" b="29309"/>
          <a:stretch/>
        </p:blipFill>
        <p:spPr>
          <a:xfrm>
            <a:off x="4283968" y="2708920"/>
            <a:ext cx="2016224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04;p13"/>
          <p:cNvPicPr preferRelativeResize="0"/>
          <p:nvPr/>
        </p:nvPicPr>
        <p:blipFill rotWithShape="1">
          <a:blip r:embed="rId7">
            <a:alphaModFix/>
          </a:blip>
          <a:srcRect l="8429" t="10537" r="7278" b="5171"/>
          <a:stretch/>
        </p:blipFill>
        <p:spPr>
          <a:xfrm>
            <a:off x="6732240" y="2636912"/>
            <a:ext cx="1440160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Прямоугольник 18"/>
          <p:cNvSpPr/>
          <p:nvPr/>
        </p:nvSpPr>
        <p:spPr>
          <a:xfrm>
            <a:off x="107504" y="3645024"/>
            <a:ext cx="694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Овес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Google Shape;106;p13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99592" y="3789040"/>
            <a:ext cx="1672712" cy="124158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/>
          <p:cNvSpPr/>
          <p:nvPr/>
        </p:nvSpPr>
        <p:spPr>
          <a:xfrm>
            <a:off x="4499992" y="3861048"/>
            <a:ext cx="29754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buSzPts val="450"/>
            </a:pPr>
            <a:r>
              <a:rPr lang="ru-RU" b="1" i="1" dirty="0" smtClean="0">
                <a:latin typeface="Cabin"/>
                <a:ea typeface="Cabin"/>
                <a:cs typeface="Cabin"/>
                <a:sym typeface="Cabin"/>
              </a:rPr>
              <a:t>крупа овсяная и хлопья «Геркулес»</a:t>
            </a:r>
            <a:endParaRPr lang="ru-RU" dirty="0"/>
          </a:p>
        </p:txBody>
      </p:sp>
      <p:pic>
        <p:nvPicPr>
          <p:cNvPr id="1026" name="Picture 2" descr="C:\Users\User\Desktop\grits-1.jpg"/>
          <p:cNvPicPr>
            <a:picLocks noChangeAspect="1" noChangeArrowheads="1"/>
          </p:cNvPicPr>
          <p:nvPr/>
        </p:nvPicPr>
        <p:blipFill>
          <a:blip r:embed="rId9"/>
          <a:srcRect l="5054" t="15905" r="5426" b="13564"/>
          <a:stretch>
            <a:fillRect/>
          </a:stretch>
        </p:blipFill>
        <p:spPr bwMode="auto">
          <a:xfrm>
            <a:off x="4283968" y="4149080"/>
            <a:ext cx="1584176" cy="1248139"/>
          </a:xfrm>
          <a:prstGeom prst="rect">
            <a:avLst/>
          </a:prstGeom>
          <a:noFill/>
        </p:spPr>
      </p:pic>
      <p:pic>
        <p:nvPicPr>
          <p:cNvPr id="24" name="Google Shape;110;p13"/>
          <p:cNvPicPr preferRelativeResize="0"/>
          <p:nvPr/>
        </p:nvPicPr>
        <p:blipFill rotWithShape="1">
          <a:blip r:embed="rId10">
            <a:alphaModFix/>
          </a:blip>
          <a:srcRect l="4032" t="16152" r="3234" b="13858"/>
          <a:stretch/>
        </p:blipFill>
        <p:spPr>
          <a:xfrm>
            <a:off x="6300192" y="4149080"/>
            <a:ext cx="1872208" cy="1152128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Прямоугольник 24"/>
          <p:cNvSpPr/>
          <p:nvPr/>
        </p:nvSpPr>
        <p:spPr>
          <a:xfrm>
            <a:off x="107504" y="5157192"/>
            <a:ext cx="82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Просо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Google Shape;82;p12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99592" y="5229200"/>
            <a:ext cx="1656184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4644008" y="5661248"/>
            <a:ext cx="7024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450"/>
            </a:pPr>
            <a:r>
              <a:rPr lang="ru-RU" b="1" i="1" dirty="0" smtClean="0">
                <a:latin typeface="Cabin"/>
                <a:ea typeface="Cabin"/>
                <a:cs typeface="Cabin"/>
                <a:sym typeface="Cabin"/>
              </a:rPr>
              <a:t>пшено</a:t>
            </a:r>
            <a:endParaRPr lang="ru-RU" dirty="0"/>
          </a:p>
        </p:txBody>
      </p:sp>
      <p:pic>
        <p:nvPicPr>
          <p:cNvPr id="28" name="Google Shape;85;p12"/>
          <p:cNvPicPr preferRelativeResize="0"/>
          <p:nvPr/>
        </p:nvPicPr>
        <p:blipFill rotWithShape="1">
          <a:blip r:embed="rId12">
            <a:alphaModFix/>
          </a:blip>
          <a:srcRect t="30707" r="-798"/>
          <a:stretch/>
        </p:blipFill>
        <p:spPr>
          <a:xfrm>
            <a:off x="5580112" y="5517232"/>
            <a:ext cx="1944216" cy="11967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7" grpId="0" animBg="1"/>
      <p:bldP spid="8" grpId="0" build="allAtOnce"/>
      <p:bldP spid="11" grpId="0" build="allAtOnce"/>
      <p:bldP spid="13" grpId="0" animBg="1"/>
      <p:bldP spid="14" grpId="0" animBg="1"/>
      <p:bldP spid="15" grpId="0" animBg="1"/>
      <p:bldP spid="16" grpId="0" build="allAtOnce"/>
      <p:bldP spid="19" grpId="0" build="allAtOnce"/>
      <p:bldP spid="21" grpId="0" build="allAtOnce"/>
      <p:bldP spid="25" grpId="0" build="allAtOnce"/>
      <p:bldP spid="2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/>
          <p:nvPr/>
        </p:nvSpPr>
        <p:spPr>
          <a:xfrm>
            <a:off x="395536" y="764704"/>
            <a:ext cx="720080" cy="461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600"/>
            </a:pPr>
            <a:r>
              <a:rPr lang="ru-RU" sz="1800" b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Рис</a:t>
            </a:r>
            <a:endParaRPr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Google Shape;95;p13"/>
          <p:cNvSpPr/>
          <p:nvPr/>
        </p:nvSpPr>
        <p:spPr>
          <a:xfrm>
            <a:off x="107504" y="2780928"/>
            <a:ext cx="1296251" cy="461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Cabin"/>
              <a:buNone/>
            </a:pPr>
            <a:r>
              <a:rPr lang="ru-RU" sz="1800" b="1" i="0" u="none" strike="noStrike" cap="none" dirty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Гречиха</a:t>
            </a:r>
            <a:r>
              <a:rPr lang="ru-RU" sz="2400" b="0" i="0" u="none" strike="noStrike" cap="none" dirty="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rPr>
              <a:t> </a:t>
            </a:r>
            <a:endParaRPr dirty="0"/>
          </a:p>
        </p:txBody>
      </p:sp>
      <p:sp>
        <p:nvSpPr>
          <p:cNvPr id="98" name="Google Shape;98;p13"/>
          <p:cNvSpPr/>
          <p:nvPr/>
        </p:nvSpPr>
        <p:spPr>
          <a:xfrm>
            <a:off x="3707904" y="1340768"/>
            <a:ext cx="1152128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99" name="Google Shape;99;p13"/>
          <p:cNvSpPr/>
          <p:nvPr/>
        </p:nvSpPr>
        <p:spPr>
          <a:xfrm>
            <a:off x="3707904" y="3429000"/>
            <a:ext cx="1152128" cy="504056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3707904" y="5373216"/>
            <a:ext cx="1152128" cy="501775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296A7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105" name="Google Shape;10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624" y="2924944"/>
            <a:ext cx="2016224" cy="1647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3"/>
          <p:cNvPicPr preferRelativeResize="0"/>
          <p:nvPr/>
        </p:nvPicPr>
        <p:blipFill rotWithShape="1">
          <a:blip r:embed="rId4">
            <a:alphaModFix/>
          </a:blip>
          <a:srcRect t="21221" r="3079"/>
          <a:stretch/>
        </p:blipFill>
        <p:spPr>
          <a:xfrm>
            <a:off x="5652120" y="2996952"/>
            <a:ext cx="2160240" cy="1573346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3"/>
          <p:cNvSpPr/>
          <p:nvPr/>
        </p:nvSpPr>
        <p:spPr>
          <a:xfrm>
            <a:off x="5796136" y="2636912"/>
            <a:ext cx="18573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Cabin"/>
              <a:buNone/>
            </a:pPr>
            <a:r>
              <a:rPr lang="ru-RU" sz="1800" b="1" i="1" u="none" strike="noStrike" cap="none" dirty="0">
                <a:solidFill>
                  <a:srgbClr val="000000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крупа гречневая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5508104" y="4725144"/>
            <a:ext cx="228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SzPts val="450"/>
            </a:pPr>
            <a:r>
              <a:rPr lang="ru-RU" sz="1800" b="1" i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крупа кукурузная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5" name="Google Shape;115;p13"/>
          <p:cNvSpPr/>
          <p:nvPr/>
        </p:nvSpPr>
        <p:spPr>
          <a:xfrm>
            <a:off x="5436096" y="5157192"/>
            <a:ext cx="228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"/>
              <a:buFont typeface="Cabin"/>
              <a:buNone/>
            </a:pPr>
            <a:endParaRPr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971600" y="0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Культура                          Крупы</a:t>
            </a:r>
            <a:endParaRPr lang="ru-RU" sz="3600" dirty="0"/>
          </a:p>
        </p:txBody>
      </p:sp>
      <p:pic>
        <p:nvPicPr>
          <p:cNvPr id="26" name="Google Shape;88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87624" y="836712"/>
            <a:ext cx="1944216" cy="172819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Прямоугольник 26"/>
          <p:cNvSpPr/>
          <p:nvPr/>
        </p:nvSpPr>
        <p:spPr>
          <a:xfrm>
            <a:off x="5868144" y="692696"/>
            <a:ext cx="16193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450"/>
            </a:pPr>
            <a:r>
              <a:rPr lang="ru-RU" sz="1800" b="1" i="1" dirty="0" smtClean="0"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крупа рисовая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Google Shape;89;p12"/>
          <p:cNvPicPr preferRelativeResize="0"/>
          <p:nvPr/>
        </p:nvPicPr>
        <p:blipFill rotWithShape="1">
          <a:blip r:embed="rId6">
            <a:alphaModFix/>
          </a:blip>
          <a:srcRect r="-655" b="21600"/>
          <a:stretch/>
        </p:blipFill>
        <p:spPr>
          <a:xfrm>
            <a:off x="5508104" y="1124744"/>
            <a:ext cx="2304256" cy="1368152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Прямоугольник 28"/>
          <p:cNvSpPr/>
          <p:nvPr/>
        </p:nvSpPr>
        <p:spPr>
          <a:xfrm>
            <a:off x="0" y="4725144"/>
            <a:ext cx="11673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Clr>
                <a:schemeClr val="dk1"/>
              </a:buClr>
              <a:buSzPts val="600"/>
            </a:pPr>
            <a:r>
              <a:rPr lang="ru-RU" sz="1800" b="1" dirty="0" smtClean="0">
                <a:solidFill>
                  <a:schemeClr val="bg1">
                    <a:lumMod val="10000"/>
                  </a:schemeClr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Кукуруза</a:t>
            </a:r>
            <a:endParaRPr lang="ru-RU" sz="1800" b="1" dirty="0">
              <a:solidFill>
                <a:schemeClr val="bg1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Google Shape;78;p1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87624" y="4869160"/>
            <a:ext cx="2016224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80;p12"/>
          <p:cNvPicPr preferRelativeResize="0"/>
          <p:nvPr/>
        </p:nvPicPr>
        <p:blipFill rotWithShape="1">
          <a:blip r:embed="rId8">
            <a:alphaModFix/>
          </a:blip>
          <a:srcRect l="8308" t="20769" r="4462" b="21077"/>
          <a:stretch/>
        </p:blipFill>
        <p:spPr>
          <a:xfrm>
            <a:off x="5724128" y="5157192"/>
            <a:ext cx="2016224" cy="1584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95" grpId="0" build="allAtOnce"/>
      <p:bldP spid="98" grpId="0" animBg="1"/>
      <p:bldP spid="99" grpId="0" animBg="1"/>
      <p:bldP spid="100" grpId="0" animBg="1"/>
      <p:bldP spid="109" grpId="0" build="allAtOnce"/>
      <p:bldP spid="111" grpId="0" build="allAtOnce"/>
      <p:bldP spid="27" grpId="0" build="allAtOnce"/>
      <p:bldP spid="2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7905"/>
            <a:ext cx="7423988" cy="63408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663300"/>
                </a:solidFill>
                <a:latin typeface="Cabin"/>
                <a:ea typeface="Cabin"/>
                <a:cs typeface="Cabin"/>
                <a:sym typeface="Cabin"/>
              </a:rPr>
              <a:t>Зернобобовые культуры</a:t>
            </a:r>
            <a:endParaRPr lang="ru-RU" dirty="0">
              <a:solidFill>
                <a:srgbClr val="663300"/>
              </a:solidFill>
            </a:endParaRPr>
          </a:p>
        </p:txBody>
      </p:sp>
      <p:pic>
        <p:nvPicPr>
          <p:cNvPr id="6" name="Picture 7" descr="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176" y="1340768"/>
            <a:ext cx="2707759" cy="1800200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020272" y="908720"/>
            <a:ext cx="747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Бобы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20272" y="3717032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Чечевица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1454" y="3501008"/>
            <a:ext cx="20858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Фасоль</a:t>
            </a:r>
          </a:p>
          <a:p>
            <a:pPr algn="ctr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(белая и цветная)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836712"/>
            <a:ext cx="806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Горох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936" y="8367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Нут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7" descr="1336209147_goro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512" y="1268760"/>
            <a:ext cx="2590173" cy="1944216"/>
          </a:xfrm>
          <a:prstGeom prst="rect">
            <a:avLst/>
          </a:prstGeom>
          <a:noFill/>
          <a:ln w="9525">
            <a:solidFill>
              <a:srgbClr val="808000"/>
            </a:solidFill>
            <a:miter lim="800000"/>
            <a:headEnd/>
            <a:tailEnd/>
          </a:ln>
        </p:spPr>
      </p:pic>
      <p:pic>
        <p:nvPicPr>
          <p:cNvPr id="2050" name="Picture 2" descr="C:\Users\User\Desktop\83ca565a3bb339aa578509274176c6d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7864" y="1268760"/>
            <a:ext cx="2376264" cy="1920472"/>
          </a:xfrm>
          <a:prstGeom prst="rect">
            <a:avLst/>
          </a:prstGeom>
          <a:noFill/>
        </p:spPr>
      </p:pic>
      <p:pic>
        <p:nvPicPr>
          <p:cNvPr id="16" name="Picture 5" descr="-e13606119405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1520" y="4293096"/>
            <a:ext cx="2696115" cy="2256036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  <a:headEnd/>
            <a:tailEnd/>
          </a:ln>
        </p:spPr>
      </p:pic>
      <p:pic>
        <p:nvPicPr>
          <p:cNvPr id="17" name="Picture 5" descr="чечевица для проращиван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4208" y="4149080"/>
            <a:ext cx="2376264" cy="2376264"/>
          </a:xfrm>
          <a:prstGeom prst="rect">
            <a:avLst/>
          </a:prstGeom>
          <a:noFill/>
          <a:ln w="9525">
            <a:solidFill>
              <a:srgbClr val="FF9966"/>
            </a:solidFill>
            <a:miter lim="800000"/>
            <a:headEnd/>
            <a:tailEnd/>
          </a:ln>
        </p:spPr>
      </p:pic>
      <p:pic>
        <p:nvPicPr>
          <p:cNvPr id="2051" name="Picture 3" descr="C:\Users\User\Desktop\soja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5856" y="4365104"/>
            <a:ext cx="2880064" cy="2161968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355976" y="3789040"/>
            <a:ext cx="572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Соя</a:t>
            </a:r>
            <a:endParaRPr lang="ru-RU" sz="1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789040"/>
            <a:ext cx="4178010" cy="306896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4"/>
          <p:cNvSpPr txBox="1">
            <a:spLocks noGrp="1"/>
          </p:cNvSpPr>
          <p:nvPr>
            <p:ph type="title"/>
          </p:nvPr>
        </p:nvSpPr>
        <p:spPr>
          <a:xfrm>
            <a:off x="323528" y="0"/>
            <a:ext cx="8316416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1100"/>
              <a:buFont typeface="Cabin"/>
              <a:buNone/>
            </a:pPr>
            <a:r>
              <a:rPr lang="ru-RU" b="1" i="1" u="none" strike="noStrike" cap="none" dirty="0">
                <a:solidFill>
                  <a:srgbClr val="562214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Пищевая </a:t>
            </a:r>
            <a:r>
              <a:rPr lang="ru-RU" b="1" i="1" u="none" strike="noStrike" cap="none" dirty="0" smtClean="0">
                <a:solidFill>
                  <a:srgbClr val="562214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ценность</a:t>
            </a:r>
            <a:br>
              <a:rPr lang="ru-RU" b="1" i="1" u="none" strike="noStrike" cap="none" dirty="0" smtClean="0">
                <a:solidFill>
                  <a:srgbClr val="562214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</a:br>
            <a:r>
              <a:rPr lang="ru-RU" i="1" dirty="0" smtClean="0">
                <a:solidFill>
                  <a:srgbClr val="562214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       </a:t>
            </a:r>
            <a:r>
              <a:rPr lang="ru-RU" b="1" i="1" u="none" strike="noStrike" cap="none" dirty="0" smtClean="0">
                <a:solidFill>
                  <a:srgbClr val="562214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 круп                          зернобобовых</a:t>
            </a:r>
            <a:endParaRPr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" name="Google Shape;122;p14"/>
          <p:cNvSpPr txBox="1">
            <a:spLocks noGrp="1"/>
          </p:cNvSpPr>
          <p:nvPr>
            <p:ph type="body" idx="1"/>
          </p:nvPr>
        </p:nvSpPr>
        <p:spPr>
          <a:xfrm>
            <a:off x="0" y="1196752"/>
            <a:ext cx="4176464" cy="2376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65760" marR="0" lvl="0" indent="-28956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abin"/>
              <a:buChar char="●"/>
            </a:pPr>
            <a:r>
              <a:rPr lang="ru-RU" sz="1800" b="1" i="1" u="none" strike="noStrike" cap="none" dirty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Белки</a:t>
            </a:r>
            <a:endParaRPr sz="1800" b="1" dirty="0">
              <a:latin typeface="Times New Roman" pitchFamily="18" charset="0"/>
              <a:cs typeface="Times New Roman" pitchFamily="18" charset="0"/>
            </a:endParaRPr>
          </a:p>
          <a:p>
            <a:pPr marL="365760" marR="0" lvl="0" indent="-28956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abin"/>
              <a:buChar char="●"/>
            </a:pPr>
            <a:r>
              <a:rPr lang="ru-RU" sz="1800" b="1" i="1" u="none" strike="noStrike" cap="none" dirty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Крахмал</a:t>
            </a:r>
            <a:endParaRPr sz="1800" b="1" dirty="0">
              <a:latin typeface="Times New Roman" pitchFamily="18" charset="0"/>
              <a:cs typeface="Times New Roman" pitchFamily="18" charset="0"/>
            </a:endParaRPr>
          </a:p>
          <a:p>
            <a:pPr marL="365760" lvl="0" indent="-289560">
              <a:lnSpc>
                <a:spcPct val="90000"/>
              </a:lnSpc>
              <a:buSzPts val="2560"/>
            </a:pPr>
            <a:r>
              <a:rPr lang="ru-RU" sz="1800" b="1" i="1" u="none" strike="noStrike" cap="none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Витамины – В</a:t>
            </a:r>
            <a:r>
              <a:rPr lang="ru-RU" sz="1800" b="1" i="1" u="none" strike="noStrike" cap="none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1</a:t>
            </a:r>
            <a:r>
              <a:rPr lang="ru-RU" sz="1800" b="1" i="1" u="none" strike="noStrike" cap="none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u="none" strike="noStrike" cap="none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2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3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6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9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</a:t>
            </a:r>
            <a:r>
              <a:rPr lang="ru-RU" sz="1800" b="1" i="1" u="none" strike="noStrike" cap="none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РР</a:t>
            </a:r>
            <a:endParaRPr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65760" marR="0" lvl="0" indent="-28956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abin"/>
              <a:buChar char="●"/>
            </a:pPr>
            <a:r>
              <a:rPr lang="ru-RU" sz="1800" b="1" i="1" u="none" strike="noStrike" cap="none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Углеводы</a:t>
            </a:r>
            <a:endParaRPr sz="1800" b="1" dirty="0">
              <a:latin typeface="Times New Roman" pitchFamily="18" charset="0"/>
              <a:cs typeface="Times New Roman" pitchFamily="18" charset="0"/>
            </a:endParaRPr>
          </a:p>
          <a:p>
            <a:pPr marL="365760" marR="0" lvl="0" indent="-28956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abin"/>
              <a:buChar char="●"/>
            </a:pPr>
            <a:r>
              <a:rPr lang="ru-RU" sz="1800" b="1" i="1" u="none" strike="noStrike" cap="none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Жиры</a:t>
            </a:r>
          </a:p>
          <a:p>
            <a:pPr marL="365760" marR="0" lvl="0" indent="-28956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  <a:sym typeface="Cabin"/>
              </a:rPr>
              <a:t>Макро- и микроэлементы (бор, ванадий, кобальт, марганец, медь, кальций, фосфор)</a:t>
            </a:r>
            <a:endParaRPr sz="1800" b="1" dirty="0">
              <a:latin typeface="Times New Roman" pitchFamily="18" charset="0"/>
              <a:cs typeface="Times New Roman" pitchFamily="18" charset="0"/>
            </a:endParaRPr>
          </a:p>
          <a:p>
            <a:pPr marL="365760" marR="0" lvl="0" indent="-127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Cabin"/>
              <a:buNone/>
            </a:pPr>
            <a:endParaRPr sz="3200" b="0" i="0" u="none" strike="noStrike" cap="none" dirty="0">
              <a:solidFill>
                <a:schemeClr val="dk1"/>
              </a:solidFill>
              <a:latin typeface="Cabin"/>
              <a:ea typeface="Cabin"/>
              <a:cs typeface="Cabin"/>
              <a:sym typeface="Cabin"/>
            </a:endParaRPr>
          </a:p>
        </p:txBody>
      </p:sp>
      <p:pic>
        <p:nvPicPr>
          <p:cNvPr id="5" name="Google Shape;171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88023" y="3789040"/>
            <a:ext cx="4355975" cy="30689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5364088" y="1412776"/>
            <a:ext cx="3779912" cy="214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9560">
              <a:lnSpc>
                <a:spcPct val="90000"/>
              </a:lnSpc>
              <a:buClr>
                <a:schemeClr val="accent1"/>
              </a:buClr>
              <a:buSzPts val="288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Белки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lvl="0" indent="-28956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ts val="288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Клетчатка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lvl="0" indent="-28956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ts val="288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Витамины – С,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1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2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, В</a:t>
            </a:r>
            <a:r>
              <a:rPr lang="ru-RU" sz="1800" b="1" i="1" baseline="-25000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6,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 РР, А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365760" lvl="0" indent="-28956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ts val="288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ea typeface="Cabin"/>
                <a:cs typeface="Times New Roman" pitchFamily="18" charset="0"/>
                <a:sym typeface="Cabin"/>
              </a:rPr>
              <a:t>Углеводы</a:t>
            </a:r>
          </a:p>
          <a:p>
            <a:pPr marL="365760" lvl="0" indent="-289560">
              <a:lnSpc>
                <a:spcPct val="90000"/>
              </a:lnSpc>
              <a:spcBef>
                <a:spcPts val="600"/>
              </a:spcBef>
              <a:buClr>
                <a:schemeClr val="accent1"/>
              </a:buClr>
              <a:buSzPts val="2880"/>
              <a:buFont typeface="Cabin"/>
              <a:buChar char="●"/>
            </a:pP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  <a:sym typeface="Cabin"/>
              </a:rPr>
              <a:t>Макро- и микроэлементы (</a:t>
            </a:r>
            <a:r>
              <a:rPr lang="ru-RU" sz="1800" b="1" i="1" dirty="0" err="1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  <a:sym typeface="Cabin"/>
              </a:rPr>
              <a:t>коратин</a:t>
            </a:r>
            <a:r>
              <a:rPr lang="ru-RU" sz="18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  <a:sym typeface="Cabin"/>
              </a:rPr>
              <a:t>,  кислоты, железо, кальций).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179512" y="0"/>
            <a:ext cx="8964488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62214"/>
              </a:buClr>
              <a:buSzPts val="988"/>
              <a:buFont typeface="Cabin"/>
              <a:buNone/>
            </a:pPr>
            <a:r>
              <a:rPr lang="ru-RU" sz="3950" b="1" u="none" strike="noStrike" cap="none" dirty="0">
                <a:solidFill>
                  <a:srgbClr val="562214"/>
                </a:solidFill>
                <a:latin typeface="Cabin"/>
                <a:ea typeface="Cabin"/>
                <a:cs typeface="Cabin"/>
                <a:sym typeface="Cabin"/>
              </a:rPr>
              <a:t>Использование круп в кулинарии</a:t>
            </a:r>
            <a:endParaRPr dirty="0"/>
          </a:p>
        </p:txBody>
      </p:sp>
      <p:pic>
        <p:nvPicPr>
          <p:cNvPr id="135" name="Google Shape;135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26474" y="1124744"/>
            <a:ext cx="2617526" cy="2017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37840" y="4725145"/>
            <a:ext cx="3206160" cy="2132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5013177"/>
            <a:ext cx="2485510" cy="1844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1124744"/>
            <a:ext cx="2699792" cy="2016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6"/>
          <p:cNvPicPr preferRelativeResize="0"/>
          <p:nvPr/>
        </p:nvPicPr>
        <p:blipFill rotWithShape="1">
          <a:blip r:embed="rId7">
            <a:alphaModFix/>
          </a:blip>
          <a:srcRect l="24783" t="-1422" r="23327" b="456"/>
          <a:stretch/>
        </p:blipFill>
        <p:spPr>
          <a:xfrm>
            <a:off x="2123728" y="1196752"/>
            <a:ext cx="4824536" cy="5112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1321719"/>
            <a:ext cx="3960440" cy="258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355584"/>
            <a:ext cx="3767078" cy="25024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3816424" cy="253875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187624" y="188640"/>
            <a:ext cx="23984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Рисовая каша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7704" y="3284984"/>
            <a:ext cx="74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рис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6396335"/>
            <a:ext cx="954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просо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1760" y="3933056"/>
            <a:ext cx="270458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Пшенная каша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28184" y="4005064"/>
            <a:ext cx="1417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пшеница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96136" y="764704"/>
            <a:ext cx="2375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Манная каша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88640"/>
            <a:ext cx="6408712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Каша – традиционное блюдо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русского народа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http://puzzleit.ru/files/puzzles/99/98900/_original.jpg"/>
          <p:cNvPicPr>
            <a:picLocks noChangeAspect="1" noChangeArrowheads="1"/>
          </p:cNvPicPr>
          <p:nvPr/>
        </p:nvPicPr>
        <p:blipFill>
          <a:blip r:embed="rId2"/>
          <a:srcRect t="14872"/>
          <a:stretch>
            <a:fillRect/>
          </a:stretch>
        </p:blipFill>
        <p:spPr>
          <a:xfrm>
            <a:off x="2915816" y="3933056"/>
            <a:ext cx="3631331" cy="2060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2" descr="http://boevueiskysstva.ru/wp-content/uploads/2015/06/11-1024x7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l="4665" t="2452" r="1772" b="6829"/>
          <a:stretch>
            <a:fillRect/>
          </a:stretch>
        </p:blipFill>
        <p:spPr bwMode="auto">
          <a:xfrm>
            <a:off x="179511" y="1196752"/>
            <a:ext cx="4145915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1196752"/>
            <a:ext cx="4427984" cy="273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User\Desktop\148207362.0.208x208.jpg"/>
          <p:cNvPicPr>
            <a:picLocks noChangeAspect="1" noChangeArrowheads="1"/>
          </p:cNvPicPr>
          <p:nvPr/>
        </p:nvPicPr>
        <p:blipFill>
          <a:blip r:embed="rId5"/>
          <a:srcRect l="4568" t="6435" r="19106" b="6434"/>
          <a:stretch>
            <a:fillRect/>
          </a:stretch>
        </p:blipFill>
        <p:spPr bwMode="auto">
          <a:xfrm>
            <a:off x="0" y="4221088"/>
            <a:ext cx="3024336" cy="2448272"/>
          </a:xfrm>
          <a:prstGeom prst="rect">
            <a:avLst/>
          </a:prstGeom>
          <a:noFill/>
        </p:spPr>
      </p:pic>
      <p:pic>
        <p:nvPicPr>
          <p:cNvPr id="3075" name="Picture 3" descr="C:\Users\User\Desktop\95086219.0.208x208s.jpg"/>
          <p:cNvPicPr>
            <a:picLocks noChangeAspect="1" noChangeArrowheads="1"/>
          </p:cNvPicPr>
          <p:nvPr/>
        </p:nvPicPr>
        <p:blipFill>
          <a:blip r:embed="rId6"/>
          <a:srcRect l="5108" t="3635" r="2947" b="30943"/>
          <a:stretch>
            <a:fillRect/>
          </a:stretch>
        </p:blipFill>
        <p:spPr bwMode="auto">
          <a:xfrm>
            <a:off x="6407696" y="4121696"/>
            <a:ext cx="2736304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estern">
  <a:themeElements>
    <a:clrScheme name="Custom 424">
      <a:dk1>
        <a:srgbClr val="B0271C"/>
      </a:dk1>
      <a:lt1>
        <a:srgbClr val="FFE8BB"/>
      </a:lt1>
      <a:dk2>
        <a:srgbClr val="374252"/>
      </a:dk2>
      <a:lt2>
        <a:srgbClr val="A5BDC0"/>
      </a:lt2>
      <a:accent1>
        <a:srgbClr val="C0974D"/>
      </a:accent1>
      <a:accent2>
        <a:srgbClr val="E49C5F"/>
      </a:accent2>
      <a:accent3>
        <a:srgbClr val="5D7372"/>
      </a:accent3>
      <a:accent4>
        <a:srgbClr val="B92C00"/>
      </a:accent4>
      <a:accent5>
        <a:srgbClr val="804000"/>
      </a:accent5>
      <a:accent6>
        <a:srgbClr val="A49D80"/>
      </a:accent6>
      <a:hlink>
        <a:srgbClr val="B0271C"/>
      </a:hlink>
      <a:folHlink>
        <a:srgbClr val="5B5F6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458</Words>
  <Application>Microsoft Office PowerPoint</Application>
  <PresentationFormat>Экран (4:3)</PresentationFormat>
  <Paragraphs>104</Paragraphs>
  <Slides>18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Cabin</vt:lpstr>
      <vt:lpstr>Times New Roman</vt:lpstr>
      <vt:lpstr>Trebuchet MS</vt:lpstr>
      <vt:lpstr>western</vt:lpstr>
      <vt:lpstr>Тема: «Технология производства кулинарных изделий из круп, бобовых культур» </vt:lpstr>
      <vt:lpstr>Слайд 2</vt:lpstr>
      <vt:lpstr>Культура                         Крупы </vt:lpstr>
      <vt:lpstr>Слайд 4</vt:lpstr>
      <vt:lpstr>Зернобобовые культуры</vt:lpstr>
      <vt:lpstr>Пищевая ценность         круп                          зернобобовых</vt:lpstr>
      <vt:lpstr>Использование круп в кулинарии</vt:lpstr>
      <vt:lpstr>Слайд 8</vt:lpstr>
      <vt:lpstr>Каша – традиционное блюдо  русского народа </vt:lpstr>
      <vt:lpstr>Лучшая каша получается в русской печи</vt:lpstr>
      <vt:lpstr>Каша — одно из самых    распространенных  русских национальных  блюд</vt:lpstr>
      <vt:lpstr>ВКУСНАЯ И НЕ ОЧЕНЬ…</vt:lpstr>
      <vt:lpstr>Кейс –задание  по просмотру мультфильма «Маша и медведь»  </vt:lpstr>
      <vt:lpstr>Выбери начало фразы на слайде, выскажи своё мнение</vt:lpstr>
      <vt:lpstr>Оценка</vt:lpstr>
      <vt:lpstr>Домашнее задание</vt:lpstr>
      <vt:lpstr>  ЖЕЛАЮ УСПЕХА!                        </vt:lpstr>
      <vt:lpstr>Образовательные ресурсы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Цель:</dc:title>
  <dc:creator>User</dc:creator>
  <cp:lastModifiedBy>User</cp:lastModifiedBy>
  <cp:revision>61</cp:revision>
  <dcterms:modified xsi:type="dcterms:W3CDTF">2023-01-17T07:01:30Z</dcterms:modified>
</cp:coreProperties>
</file>