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5" r:id="rId3"/>
    <p:sldId id="274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81" r:id="rId13"/>
    <p:sldId id="282" r:id="rId14"/>
    <p:sldId id="283" r:id="rId15"/>
    <p:sldId id="269" r:id="rId16"/>
    <p:sldId id="270" r:id="rId17"/>
    <p:sldId id="276" r:id="rId18"/>
    <p:sldId id="277" r:id="rId19"/>
    <p:sldId id="279" r:id="rId20"/>
    <p:sldId id="280" r:id="rId21"/>
    <p:sldId id="27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6600"/>
    <a:srgbClr val="FF3300"/>
    <a:srgbClr val="009900"/>
    <a:srgbClr val="C0504D"/>
    <a:srgbClr val="0000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9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0A84C-5DEE-44F0-A73D-33842DB05111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C2427-A9DE-4068-BEB2-E9C15A938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DB2EC-4F49-45D4-A8C2-66F64A6B6BB6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987DD-5428-4195-916C-C1A506549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6B069-1DF0-427B-A831-9CD5EB2C2552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687AF-7BFE-40B3-9CD9-F7AACF30D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68ECB-5011-43E8-9D9A-1544272462BE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3EFBF-A068-455E-A890-044AD49F7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9E230-EA18-4F21-BFE1-AE92E0E1A78D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40661-040E-4215-9EEE-EC99A2855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AD521-EEEE-43D9-8CC2-9A772D30AC19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CCFCD-7BFD-4FAD-9E40-3C0264BB6B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E1E33-2C44-42F7-B414-32D628A8A948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1BC34-5436-463B-9279-0BF58643B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4EDC5-980D-4AB2-BFA6-A31CE9D2AF52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F5A4F-6F7F-4725-BD10-BF2052E430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7A5BF-1EB2-48B2-B327-EFF67B07B18A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63323-CF72-416A-AB9A-99B2A87BF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4F319-993A-4024-A592-DF0907709879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7D60C-A66F-42AF-AE57-741C97B17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F2D93-BDBC-40D9-B329-2EDC168337E3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7A7BA-4691-4B19-8BEA-5A8AA02FC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1C43C9-2C70-4E00-828E-D2631B6AC41B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FE623A-0E19-4934-A900-22351CE07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Олег\Desktop\1024х76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587375"/>
            <a:ext cx="7885112" cy="627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1908175" y="1196975"/>
            <a:ext cx="5976938" cy="374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6600"/>
                </a:solidFill>
                <a:latin typeface="Times New Roman" pitchFamily="18" charset="0"/>
              </a:rPr>
              <a:t>Взаимодействие учителя-логопеда и родителей в процессе коррекционной работы</a:t>
            </a:r>
          </a:p>
          <a:p>
            <a:pPr algn="ctr"/>
            <a:endParaRPr lang="ru-RU" sz="3200" b="1">
              <a:solidFill>
                <a:srgbClr val="FF0000"/>
              </a:solidFill>
              <a:latin typeface="Times New Roman" pitchFamily="18" charset="0"/>
            </a:endParaRPr>
          </a:p>
          <a:p>
            <a:pPr algn="ctr"/>
            <a:r>
              <a:rPr lang="ru-RU" sz="2000" i="1">
                <a:solidFill>
                  <a:srgbClr val="000099"/>
                </a:solidFill>
                <a:latin typeface="Times New Roman" pitchFamily="18" charset="0"/>
              </a:rPr>
              <a:t>Проект</a:t>
            </a:r>
          </a:p>
          <a:p>
            <a:pPr algn="ctr"/>
            <a:endParaRPr lang="ru-RU" sz="3200" i="1">
              <a:solidFill>
                <a:srgbClr val="000099"/>
              </a:solidFill>
              <a:latin typeface="Times New Roman" pitchFamily="18" charset="0"/>
            </a:endParaRPr>
          </a:p>
          <a:p>
            <a:pPr algn="ctr"/>
            <a:endParaRPr lang="ru-RU" sz="2800" b="1" i="1">
              <a:solidFill>
                <a:schemeClr val="accent2"/>
              </a:solidFill>
            </a:endParaRPr>
          </a:p>
        </p:txBody>
      </p:sp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4932363" y="4724400"/>
            <a:ext cx="34559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i="1">
                <a:latin typeface="Bookman Old Style" pitchFamily="18" charset="0"/>
              </a:rPr>
              <a:t>Учитель-логопед МБДОУ № 18 «Рябинка»</a:t>
            </a:r>
          </a:p>
          <a:p>
            <a:pPr algn="ctr"/>
            <a:r>
              <a:rPr lang="ru-RU" sz="2000" i="1">
                <a:latin typeface="Bookman Old Style" pitchFamily="18" charset="0"/>
              </a:rPr>
              <a:t>Макарова И.А.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Monotype Corsiva" pitchFamily="66" charset="0"/>
              </a:rPr>
              <a:t>Мероприятия проекта</a:t>
            </a:r>
            <a:endParaRPr lang="ru-RU" smtClean="0">
              <a:latin typeface="Monotype Corsiva" pitchFamily="66" charset="0"/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971550" y="1412875"/>
            <a:ext cx="7715250" cy="5111750"/>
          </a:xfrm>
        </p:spPr>
        <p:txBody>
          <a:bodyPr/>
          <a:lstStyle/>
          <a:p>
            <a:pPr marL="609600" indent="-609600" algn="just" eaLnBrk="1" hangingPunct="1"/>
            <a:r>
              <a:rPr lang="ru-RU" sz="2900" smtClean="0"/>
              <a:t>Анкетирование родителей;</a:t>
            </a:r>
          </a:p>
          <a:p>
            <a:pPr marL="609600" indent="-609600" algn="just" eaLnBrk="1" hangingPunct="1"/>
            <a:r>
              <a:rPr lang="ru-RU" sz="2900" smtClean="0"/>
              <a:t>Родительская встреча;</a:t>
            </a:r>
          </a:p>
          <a:p>
            <a:pPr marL="609600" indent="-609600" algn="just" eaLnBrk="1" hangingPunct="1"/>
            <a:r>
              <a:rPr lang="ru-RU" sz="2900" smtClean="0"/>
              <a:t>Консультирование;</a:t>
            </a:r>
          </a:p>
          <a:p>
            <a:pPr marL="609600" indent="-609600" algn="just" eaLnBrk="1" hangingPunct="1"/>
            <a:r>
              <a:rPr lang="ru-RU" sz="2900" smtClean="0"/>
              <a:t>Семинары-практикумы;</a:t>
            </a:r>
          </a:p>
          <a:p>
            <a:pPr marL="609600" indent="-609600" algn="just" eaLnBrk="1" hangingPunct="1"/>
            <a:r>
              <a:rPr lang="ru-RU" sz="2900" smtClean="0"/>
              <a:t>Работа с тетрадями домашних заданий;</a:t>
            </a:r>
          </a:p>
          <a:p>
            <a:pPr marL="609600" indent="-609600" algn="just" eaLnBrk="1" hangingPunct="1"/>
            <a:r>
              <a:rPr lang="ru-RU" sz="2900" smtClean="0"/>
              <a:t>Памятка по выполнению домашнего задания;</a:t>
            </a:r>
          </a:p>
          <a:p>
            <a:pPr marL="609600" indent="-609600" algn="just" eaLnBrk="1" hangingPunct="1"/>
            <a:r>
              <a:rPr lang="ru-RU" sz="2900" smtClean="0"/>
              <a:t>Проведение индивидуальных занятий с воспитанниками в присутствии родителей;</a:t>
            </a:r>
          </a:p>
          <a:p>
            <a:pPr marL="609600" indent="-609600" algn="just" eaLnBrk="1" hangingPunct="1">
              <a:buFont typeface="Arial" charset="0"/>
              <a:buNone/>
            </a:pPr>
            <a:endParaRPr lang="ru-RU" sz="29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sz="4000" b="1" smtClean="0">
                <a:latin typeface="Monotype Corsiva" pitchFamily="66" charset="0"/>
              </a:rPr>
              <a:t>Мероприятия проекта</a:t>
            </a: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900113" y="1484313"/>
            <a:ext cx="7786687" cy="51847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800" smtClean="0"/>
              <a:t>Тематические консультации;</a:t>
            </a:r>
          </a:p>
          <a:p>
            <a:pPr algn="just" eaLnBrk="1" hangingPunct="1">
              <a:lnSpc>
                <a:spcPct val="80000"/>
              </a:lnSpc>
            </a:pPr>
            <a:endParaRPr lang="ru-RU" sz="2800" smtClean="0"/>
          </a:p>
          <a:p>
            <a:pPr algn="just" eaLnBrk="1" hangingPunct="1">
              <a:lnSpc>
                <a:spcPct val="80000"/>
              </a:lnSpc>
            </a:pPr>
            <a:r>
              <a:rPr lang="ru-RU" sz="2800" smtClean="0"/>
              <a:t>Мастер-классы;</a:t>
            </a:r>
          </a:p>
          <a:p>
            <a:pPr algn="just" eaLnBrk="1" hangingPunct="1">
              <a:lnSpc>
                <a:spcPct val="80000"/>
              </a:lnSpc>
            </a:pPr>
            <a:endParaRPr lang="ru-RU" sz="2800" smtClean="0"/>
          </a:p>
          <a:p>
            <a:pPr algn="just" eaLnBrk="1" hangingPunct="1">
              <a:lnSpc>
                <a:spcPct val="80000"/>
              </a:lnSpc>
            </a:pPr>
            <a:r>
              <a:rPr lang="ru-RU" sz="2800" smtClean="0"/>
              <a:t>Библиотека для родителей;</a:t>
            </a:r>
          </a:p>
          <a:p>
            <a:pPr algn="just" eaLnBrk="1" hangingPunct="1">
              <a:lnSpc>
                <a:spcPct val="80000"/>
              </a:lnSpc>
            </a:pPr>
            <a:endParaRPr lang="ru-RU" sz="2800" smtClean="0"/>
          </a:p>
          <a:p>
            <a:pPr algn="just" eaLnBrk="1" hangingPunct="1">
              <a:lnSpc>
                <a:spcPct val="80000"/>
              </a:lnSpc>
            </a:pPr>
            <a:r>
              <a:rPr lang="ru-RU" sz="2800" smtClean="0"/>
              <a:t>Почтовый ящик «Задай вопрос специалисту»;</a:t>
            </a:r>
          </a:p>
          <a:p>
            <a:pPr algn="just" eaLnBrk="1" hangingPunct="1">
              <a:lnSpc>
                <a:spcPct val="80000"/>
              </a:lnSpc>
            </a:pPr>
            <a:endParaRPr lang="ru-RU" sz="2800" smtClean="0"/>
          </a:p>
          <a:p>
            <a:pPr algn="just" eaLnBrk="1" hangingPunct="1">
              <a:lnSpc>
                <a:spcPct val="80000"/>
              </a:lnSpc>
            </a:pPr>
            <a:r>
              <a:rPr lang="ru-RU" sz="2800" smtClean="0"/>
              <a:t>Круглый стол;</a:t>
            </a:r>
          </a:p>
          <a:p>
            <a:pPr algn="just" eaLnBrk="1" hangingPunct="1">
              <a:lnSpc>
                <a:spcPct val="80000"/>
              </a:lnSpc>
            </a:pPr>
            <a:endParaRPr lang="ru-RU" sz="2800" smtClean="0"/>
          </a:p>
          <a:p>
            <a:pPr algn="just" eaLnBrk="1" hangingPunct="1">
              <a:lnSpc>
                <a:spcPct val="80000"/>
              </a:lnSpc>
            </a:pPr>
            <a:r>
              <a:rPr lang="ru-RU" sz="2800" smtClean="0"/>
              <a:t>Рекомендации по работе с детьми в летний период.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DSCN15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620713"/>
            <a:ext cx="2919412" cy="2919412"/>
          </a:xfrm>
          <a:prstGeom prst="rect">
            <a:avLst/>
          </a:prstGeom>
          <a:noFill/>
          <a:ln w="57150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24578" name="WordArt 5"/>
          <p:cNvSpPr>
            <a:spLocks noChangeArrowheads="1" noChangeShapeType="1" noTextEdit="1"/>
          </p:cNvSpPr>
          <p:nvPr/>
        </p:nvSpPr>
        <p:spPr bwMode="auto">
          <a:xfrm>
            <a:off x="4356100" y="620713"/>
            <a:ext cx="4032250" cy="28082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Семинар-практикум</a:t>
            </a:r>
          </a:p>
        </p:txBody>
      </p:sp>
      <p:pic>
        <p:nvPicPr>
          <p:cNvPr id="24579" name="Picture 6" descr="DSC071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3068638"/>
            <a:ext cx="2613025" cy="3482975"/>
          </a:xfrm>
          <a:prstGeom prst="rect">
            <a:avLst/>
          </a:prstGeom>
          <a:noFill/>
          <a:ln w="57150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24580" name="WordArt 7"/>
          <p:cNvSpPr>
            <a:spLocks noChangeArrowheads="1" noChangeShapeType="1" noTextEdit="1"/>
          </p:cNvSpPr>
          <p:nvPr/>
        </p:nvSpPr>
        <p:spPr bwMode="auto">
          <a:xfrm>
            <a:off x="1692275" y="4221163"/>
            <a:ext cx="3887788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Мастер-класс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WordArt 2"/>
          <p:cNvSpPr>
            <a:spLocks noChangeArrowheads="1" noChangeShapeType="1" noTextEdit="1"/>
          </p:cNvSpPr>
          <p:nvPr/>
        </p:nvSpPr>
        <p:spPr bwMode="auto">
          <a:xfrm>
            <a:off x="827088" y="476250"/>
            <a:ext cx="6985000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Библиотека</a:t>
            </a:r>
          </a:p>
          <a:p>
            <a:pPr algn="ctr"/>
            <a:r>
              <a:rPr lang="ru-RU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для родителей</a:t>
            </a:r>
          </a:p>
        </p:txBody>
      </p:sp>
      <p:pic>
        <p:nvPicPr>
          <p:cNvPr id="25602" name="Picture 6" descr="dl_image_49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4581525"/>
            <a:ext cx="1571625" cy="2133600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25603" name="Picture 8" descr="9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4365625"/>
            <a:ext cx="1566863" cy="2233613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25604" name="Picture 10" descr="00000028070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2565400"/>
            <a:ext cx="1649413" cy="2298700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25605" name="Picture 12" descr="10883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87450" y="2349500"/>
            <a:ext cx="1428750" cy="1893888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25606" name="Picture 14" descr="100063017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2349500"/>
            <a:ext cx="1527175" cy="2038350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fedorova_p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0"/>
            <a:ext cx="5616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sz="4000" b="1" smtClean="0">
                <a:latin typeface="Monotype Corsiva" pitchFamily="66" charset="0"/>
              </a:rPr>
              <a:t>Перспективный план реализации проекта</a:t>
            </a: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900113" y="1196975"/>
            <a:ext cx="7704137" cy="5256213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655" name="Group 55"/>
          <p:cNvGraphicFramePr>
            <a:graphicFrameLocks noGrp="1"/>
          </p:cNvGraphicFramePr>
          <p:nvPr/>
        </p:nvGraphicFramePr>
        <p:xfrm>
          <a:off x="1258888" y="1412875"/>
          <a:ext cx="7200900" cy="2398078"/>
        </p:xfrm>
        <a:graphic>
          <a:graphicData uri="http://schemas.openxmlformats.org/drawingml/2006/table">
            <a:tbl>
              <a:tblPr/>
              <a:tblGrid>
                <a:gridCol w="576262"/>
                <a:gridCol w="720725"/>
                <a:gridCol w="1152525"/>
                <a:gridCol w="1584325"/>
                <a:gridCol w="1295400"/>
                <a:gridCol w="1871663"/>
              </a:tblGrid>
              <a:tr h="1089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№ п/п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Срок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Формы и методы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Содержание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Ответственный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7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674" name="Picture 2" descr="http://wantachurch.typepad.com/.a/6a00d834536ac669e20133f4c568a2970b-800w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3933825"/>
            <a:ext cx="2413000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latin typeface="Monotype Corsiva" pitchFamily="66" charset="0"/>
              </a:rPr>
              <a:t>Ожидаемые результаты</a:t>
            </a: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1331913" y="1268413"/>
            <a:ext cx="7354887" cy="4886325"/>
          </a:xfrm>
        </p:spPr>
        <p:txBody>
          <a:bodyPr/>
          <a:lstStyle/>
          <a:p>
            <a:pPr algn="r" eaLnBrk="1" hangingPunct="1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Положительная динамика речевого     развития (95% воспитанников);</a:t>
            </a:r>
          </a:p>
          <a:p>
            <a:pPr algn="r" eaLnBrk="1" hangingPunct="1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Успешная социальная адаптация в ДОУ и семье</a:t>
            </a:r>
          </a:p>
          <a:p>
            <a:pPr algn="r" eaLnBrk="1" hangingPunct="1">
              <a:buFont typeface="Arial" charset="0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Осознание своей роли в процессе речевого развития ребенка и активное включение в коррекционный процесс;</a:t>
            </a:r>
          </a:p>
          <a:p>
            <a:pPr algn="r" eaLnBrk="1" hangingPunct="1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Овладение необходимыми знаниями и умениями;</a:t>
            </a:r>
          </a:p>
          <a:p>
            <a:pPr algn="r" eaLnBrk="1" hangingPunct="1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75% родителей примут участие в реализации проекта;</a:t>
            </a:r>
          </a:p>
          <a:p>
            <a:pPr algn="r" eaLnBrk="1" hangingPunct="1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Путем анкетирования повысилась педагогическая компетентность в вопросах речевого развития ребенка.</a:t>
            </a:r>
          </a:p>
          <a:p>
            <a:pPr algn="r" eaLnBrk="1" hangingPunct="1">
              <a:buFont typeface="Arial" charset="0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Создание копилки методических, </a:t>
            </a:r>
          </a:p>
          <a:p>
            <a:pPr algn="r" eaLnBrk="1" hangingPunct="1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практических и электронных пособий, </a:t>
            </a:r>
          </a:p>
          <a:p>
            <a:pPr algn="r" eaLnBrk="1" hangingPunct="1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картотек. Оформление, обобщение и </a:t>
            </a:r>
          </a:p>
          <a:p>
            <a:pPr algn="r" eaLnBrk="1" hangingPunct="1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распространение опыта по теме проекта. </a:t>
            </a:r>
          </a:p>
          <a:p>
            <a:pPr algn="r" eaLnBrk="1" hangingPunct="1">
              <a:buFont typeface="Arial" charset="0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Содержимое 2"/>
          <p:cNvSpPr>
            <a:spLocks/>
          </p:cNvSpPr>
          <p:nvPr/>
        </p:nvSpPr>
        <p:spPr bwMode="auto">
          <a:xfrm>
            <a:off x="1258888" y="1268413"/>
            <a:ext cx="7354887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6" name="Oval 5"/>
          <p:cNvSpPr>
            <a:spLocks noChangeArrowheads="1"/>
          </p:cNvSpPr>
          <p:nvPr/>
        </p:nvSpPr>
        <p:spPr bwMode="auto">
          <a:xfrm>
            <a:off x="900113" y="1196975"/>
            <a:ext cx="1655762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7" name="WordArt 6"/>
          <p:cNvSpPr>
            <a:spLocks noChangeArrowheads="1" noChangeShapeType="1" noTextEdit="1"/>
          </p:cNvSpPr>
          <p:nvPr/>
        </p:nvSpPr>
        <p:spPr bwMode="auto">
          <a:xfrm>
            <a:off x="971550" y="1628775"/>
            <a:ext cx="1512888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Воспитанники</a:t>
            </a:r>
          </a:p>
        </p:txBody>
      </p:sp>
      <p:sp>
        <p:nvSpPr>
          <p:cNvPr id="28678" name="Oval 7"/>
          <p:cNvSpPr>
            <a:spLocks noChangeArrowheads="1"/>
          </p:cNvSpPr>
          <p:nvPr/>
        </p:nvSpPr>
        <p:spPr bwMode="auto">
          <a:xfrm>
            <a:off x="539750" y="3141663"/>
            <a:ext cx="2159000" cy="14398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9" name="WordArt 8"/>
          <p:cNvSpPr>
            <a:spLocks noChangeArrowheads="1" noChangeShapeType="1" noTextEdit="1"/>
          </p:cNvSpPr>
          <p:nvPr/>
        </p:nvSpPr>
        <p:spPr bwMode="auto">
          <a:xfrm>
            <a:off x="684213" y="3716338"/>
            <a:ext cx="165735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Родители</a:t>
            </a:r>
          </a:p>
        </p:txBody>
      </p:sp>
      <p:sp>
        <p:nvSpPr>
          <p:cNvPr id="28680" name="Oval 9"/>
          <p:cNvSpPr>
            <a:spLocks noChangeArrowheads="1"/>
          </p:cNvSpPr>
          <p:nvPr/>
        </p:nvSpPr>
        <p:spPr bwMode="auto">
          <a:xfrm>
            <a:off x="1692275" y="4941888"/>
            <a:ext cx="2087563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" name="WordArt 10"/>
          <p:cNvSpPr>
            <a:spLocks noChangeArrowheads="1" noChangeShapeType="1" noTextEdit="1"/>
          </p:cNvSpPr>
          <p:nvPr/>
        </p:nvSpPr>
        <p:spPr bwMode="auto">
          <a:xfrm>
            <a:off x="1979613" y="5229225"/>
            <a:ext cx="1476375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Учитель-</a:t>
            </a:r>
          </a:p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логопед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latin typeface="Monotype Corsiva" pitchFamily="66" charset="0"/>
              </a:rPr>
              <a:t>Оценка результатов</a:t>
            </a:r>
          </a:p>
        </p:txBody>
      </p:sp>
      <p:sp>
        <p:nvSpPr>
          <p:cNvPr id="29698" name="Содержимое 2"/>
          <p:cNvSpPr>
            <a:spLocks noGrp="1"/>
          </p:cNvSpPr>
          <p:nvPr>
            <p:ph idx="4294967295"/>
          </p:nvPr>
        </p:nvSpPr>
        <p:spPr>
          <a:xfrm>
            <a:off x="1331913" y="1628775"/>
            <a:ext cx="7354887" cy="4525963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В процессе реализации проекта будет осуществляться мониторинг речевого развития воспитанников и мониторинг (анкетирование) работы учителя-логопеда с родителями, который позволит просмотреть эффективность проведенной работы</a:t>
            </a:r>
          </a:p>
          <a:p>
            <a:pPr eaLnBrk="1" hangingPunct="1"/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Достигнутые результаты позволят спрогнозировать дальнейшее развитие проекта</a:t>
            </a:r>
          </a:p>
        </p:txBody>
      </p:sp>
      <p:sp>
        <p:nvSpPr>
          <p:cNvPr id="29699" name="Содержимое 2"/>
          <p:cNvSpPr>
            <a:spLocks/>
          </p:cNvSpPr>
          <p:nvPr/>
        </p:nvSpPr>
        <p:spPr bwMode="auto">
          <a:xfrm>
            <a:off x="1331913" y="1628775"/>
            <a:ext cx="73548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latin typeface="Monotype Corsiva" pitchFamily="66" charset="0"/>
              </a:rPr>
              <a:t>Дальнейшее развитие проекта</a:t>
            </a:r>
          </a:p>
        </p:txBody>
      </p:sp>
      <p:sp>
        <p:nvSpPr>
          <p:cNvPr id="30722" name="Содержимое 2"/>
          <p:cNvSpPr>
            <a:spLocks/>
          </p:cNvSpPr>
          <p:nvPr/>
        </p:nvSpPr>
        <p:spPr bwMode="auto">
          <a:xfrm>
            <a:off x="1331913" y="1628775"/>
            <a:ext cx="73548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Oval 5"/>
          <p:cNvSpPr>
            <a:spLocks noChangeArrowheads="1"/>
          </p:cNvSpPr>
          <p:nvPr/>
        </p:nvSpPr>
        <p:spPr bwMode="auto">
          <a:xfrm>
            <a:off x="179388" y="1125538"/>
            <a:ext cx="4392612" cy="252095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4" name="Oval 7"/>
          <p:cNvSpPr>
            <a:spLocks noChangeArrowheads="1"/>
          </p:cNvSpPr>
          <p:nvPr/>
        </p:nvSpPr>
        <p:spPr bwMode="auto">
          <a:xfrm>
            <a:off x="179388" y="4005263"/>
            <a:ext cx="4392612" cy="252095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5" name="Oval 8"/>
          <p:cNvSpPr>
            <a:spLocks noChangeArrowheads="1"/>
          </p:cNvSpPr>
          <p:nvPr/>
        </p:nvSpPr>
        <p:spPr bwMode="auto">
          <a:xfrm>
            <a:off x="4643438" y="2276475"/>
            <a:ext cx="4392612" cy="2665413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6" name="WordArt 9"/>
          <p:cNvSpPr>
            <a:spLocks noChangeArrowheads="1" noChangeShapeType="1" noTextEdit="1"/>
          </p:cNvSpPr>
          <p:nvPr/>
        </p:nvSpPr>
        <p:spPr bwMode="auto">
          <a:xfrm>
            <a:off x="755650" y="1412875"/>
            <a:ext cx="3311525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Совершенствование </a:t>
            </a:r>
          </a:p>
          <a:p>
            <a:pPr algn="ctr"/>
            <a:r>
              <a:rPr lang="ru-RU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методов и приемов по </a:t>
            </a:r>
          </a:p>
          <a:p>
            <a:pPr algn="ctr"/>
            <a:r>
              <a:rPr lang="ru-RU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взаимодествию </a:t>
            </a:r>
          </a:p>
          <a:p>
            <a:pPr algn="ctr"/>
            <a:r>
              <a:rPr lang="ru-RU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учителя-логопеда и родителй</a:t>
            </a:r>
          </a:p>
        </p:txBody>
      </p:sp>
      <p:sp>
        <p:nvSpPr>
          <p:cNvPr id="30727" name="WordArt 10"/>
          <p:cNvSpPr>
            <a:spLocks noChangeArrowheads="1" noChangeShapeType="1" noTextEdit="1"/>
          </p:cNvSpPr>
          <p:nvPr/>
        </p:nvSpPr>
        <p:spPr bwMode="auto">
          <a:xfrm>
            <a:off x="5292725" y="2781300"/>
            <a:ext cx="3311525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Публикации опыта работы,</a:t>
            </a:r>
          </a:p>
          <a:p>
            <a:pPr algn="ctr"/>
            <a:r>
              <a:rPr lang="ru-RU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распространение на </a:t>
            </a:r>
          </a:p>
          <a:p>
            <a:pPr algn="ctr"/>
            <a:r>
              <a:rPr lang="ru-RU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 м/о учителей-логопедов</a:t>
            </a:r>
          </a:p>
        </p:txBody>
      </p:sp>
      <p:sp>
        <p:nvSpPr>
          <p:cNvPr id="30728" name="WordArt 11"/>
          <p:cNvSpPr>
            <a:spLocks noChangeArrowheads="1" noChangeShapeType="1" noTextEdit="1"/>
          </p:cNvSpPr>
          <p:nvPr/>
        </p:nvSpPr>
        <p:spPr bwMode="auto">
          <a:xfrm>
            <a:off x="684213" y="4365625"/>
            <a:ext cx="331152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Презентация проекта </a:t>
            </a:r>
          </a:p>
          <a:p>
            <a:pPr algn="ctr"/>
            <a:r>
              <a:rPr lang="ru-RU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 рамках </a:t>
            </a:r>
          </a:p>
          <a:p>
            <a:pPr algn="ctr"/>
            <a:r>
              <a:rPr lang="ru-RU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муниципального конкурса </a:t>
            </a:r>
          </a:p>
          <a:p>
            <a:pPr algn="ctr"/>
            <a:r>
              <a:rPr lang="ru-RU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"Педагогические таланты"</a:t>
            </a:r>
          </a:p>
        </p:txBody>
      </p:sp>
      <p:pic>
        <p:nvPicPr>
          <p:cNvPr id="30729" name="Picture 10" descr="http://s015.radikal.ru/i332/1011/6b/e4cb0d65ac2f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868863"/>
            <a:ext cx="434181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2016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755650" y="944563"/>
            <a:ext cx="7991475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sz="2800"/>
              <a:t>Взаимодействие учителя-логопеда с семьей является важной составляющей коррекционно-образовательного процесса, так как тесный контакт логопеда и родителей - важнейшее условие высокой эффективности коррекционной работы. Поэтому в любой форме работы с родителями важно найти и выделить те пути взаимодействия, которые будут способствовать максимальной продуктивности общей коррекционной   работы.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Monotype Corsiva" pitchFamily="66" charset="0"/>
              </a:rPr>
              <a:t>Актуальность проекта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4294967295"/>
          </p:nvPr>
        </p:nvSpPr>
        <p:spPr>
          <a:xfrm>
            <a:off x="539750" y="1341438"/>
            <a:ext cx="8147050" cy="504031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endParaRPr lang="ru-RU" sz="25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smtClean="0"/>
              <a:t>«Учимся у тех, кого любим» - это выражение как нельзя точно объясняет роль родителей в коррекционном процессе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endParaRPr lang="ru-RU" sz="2800" smtClean="0"/>
          </a:p>
          <a:p>
            <a:pPr algn="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500" smtClean="0"/>
              <a:t>В.А. Сухомлинский</a:t>
            </a:r>
          </a:p>
        </p:txBody>
      </p:sp>
      <p:pic>
        <p:nvPicPr>
          <p:cNvPr id="14339" name="Picture 4" descr="http://extend.schoolwires.com/clipartgallery/images/3272880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908175" y="2924175"/>
            <a:ext cx="29527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201612"/>
          </a:xfrm>
        </p:spPr>
        <p:txBody>
          <a:bodyPr/>
          <a:lstStyle/>
          <a:p>
            <a:pPr eaLnBrk="1" hangingPunct="1"/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>Список литературы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755650" y="1916113"/>
            <a:ext cx="7991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457200" algn="l"/>
              </a:tabLst>
            </a:pPr>
            <a:endParaRPr lang="ru-RU" sz="2800"/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1331913" y="1454150"/>
            <a:ext cx="7127875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ctr"/>
            <a:r>
              <a:rPr lang="ru-RU"/>
              <a:t>1. Бабина Е.С. Партнерство дошкольного образовательного учреждения и семьи в логопедической работе. Логопед 2005 N 5. С. 15-17.</a:t>
            </a:r>
          </a:p>
          <a:p>
            <a:pPr indent="342900" algn="ctr"/>
            <a:r>
              <a:rPr lang="ru-RU"/>
              <a:t>2. Душкина Н.Д. Синквейн в работе по развитию речи дошкольников. Логопед 2005 N 5. С. 23-24.</a:t>
            </a:r>
          </a:p>
          <a:p>
            <a:pPr indent="342900" algn="ctr"/>
            <a:r>
              <a:rPr lang="ru-RU"/>
              <a:t>3. Жукова Н.С., Мастюкова Е.М., Филичева Г.Б. Логопедия. Екатеринбург, 1998.</a:t>
            </a:r>
          </a:p>
          <a:p>
            <a:pPr indent="342900" algn="ctr"/>
            <a:r>
              <a:rPr lang="ru-RU"/>
              <a:t>4. Миронова С.А. Разитиве речи дошкольников на логопедических занятиях. М. 2007.</a:t>
            </a:r>
          </a:p>
          <a:p>
            <a:pPr indent="342900" algn="ctr"/>
            <a:r>
              <a:rPr lang="ru-RU"/>
              <a:t>6. Фомичева М.Ф. Воспитание у детей правильного произношения. М. Воронеж, 1997.</a:t>
            </a:r>
          </a:p>
          <a:p>
            <a:pPr indent="342900" algn="ctr"/>
            <a:r>
              <a:rPr lang="ru-RU"/>
              <a:t>7. Филичева Т.Б. «Основы логопедии» М. Просвещение 1989.</a:t>
            </a:r>
          </a:p>
          <a:p>
            <a:pPr indent="342900" algn="ctr"/>
            <a:r>
              <a:rPr lang="ru-RU"/>
              <a:t>8. Хватцев М.С. Логопедия. Работа с дошкольниками. М. 1996.</a:t>
            </a:r>
          </a:p>
          <a:p>
            <a:pPr indent="342900" algn="ctr" eaLnBrk="0" hangingPunct="0"/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500" y="4149725"/>
            <a:ext cx="8229600" cy="2016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3794" name="Picture 2" descr="http://potomy.ru/images/bottom-dark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4" descr="http://extend.schoolwires.com/clipartgallery/images/327288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-612775" y="549275"/>
            <a:ext cx="4321175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Monotype Corsiva" pitchFamily="66" charset="0"/>
              </a:rPr>
              <a:t>Актуальность проекта </a:t>
            </a:r>
            <a:r>
              <a:rPr lang="ru-RU" sz="2800" b="1" smtClean="0">
                <a:latin typeface="Times New Roman" pitchFamily="18" charset="0"/>
              </a:rPr>
              <a:t>определяется: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1258888" y="1628775"/>
            <a:ext cx="7427912" cy="4525963"/>
          </a:xfrm>
        </p:spPr>
        <p:txBody>
          <a:bodyPr/>
          <a:lstStyle/>
          <a:p>
            <a:pPr marL="514350" indent="-514350"/>
            <a:r>
              <a:rPr lang="ru-RU" sz="2800" smtClean="0">
                <a:latin typeface="Times New Roman" pitchFamily="18" charset="0"/>
              </a:rPr>
              <a:t>ростом количества детей с речевыми нарушениями и отсутствием возможности оказания коррекционно-логопедической помощи всем нуждающимся в условиях ДОУ;</a:t>
            </a:r>
          </a:p>
          <a:p>
            <a:pPr marL="514350" indent="-514350"/>
            <a:r>
              <a:rPr lang="ru-RU" sz="2800" smtClean="0">
                <a:latin typeface="Times New Roman" pitchFamily="18" charset="0"/>
              </a:rPr>
              <a:t>необходимостью участия родителей в коррекционно-логопедическом процессе и отсутствием эффективных технологий взаимодействия образовательного учреждения и семьи по данному направлению.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4800" b="1" smtClean="0">
                <a:latin typeface="Monotype Corsiva" pitchFamily="66" charset="0"/>
              </a:rPr>
              <a:t>Цель.</a:t>
            </a:r>
            <a:endParaRPr lang="ru-RU" sz="4800" smtClean="0">
              <a:latin typeface="Monotype Corsiva" pitchFamily="66" charset="0"/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755650" y="1125538"/>
            <a:ext cx="7931150" cy="532765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latin typeface="Times New Roman" pitchFamily="18" charset="0"/>
              </a:rPr>
              <a:t>Повышение уровня компетентности родителей в вопросах речевого развития детей.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b="1" smtClean="0">
                <a:latin typeface="Monotype Corsiva" pitchFamily="66" charset="0"/>
              </a:rPr>
              <a:t>Задачи: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ru-RU" sz="2400" smtClean="0">
                <a:latin typeface="Times New Roman" pitchFamily="18" charset="0"/>
              </a:rPr>
              <a:t>   Изучить уровень педагогической компетентности и     запросы родителей по вопросам речевого развития ребенка;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ru-RU" sz="2400" smtClean="0">
                <a:latin typeface="Times New Roman" pitchFamily="18" charset="0"/>
              </a:rPr>
              <a:t>   Разработать перспективный план работы по повышению уровня педагогической компетентности родителей в вопросах речевого развития;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ru-RU" sz="2400" smtClean="0">
                <a:latin typeface="Times New Roman" pitchFamily="18" charset="0"/>
              </a:rPr>
              <a:t>   Познакомить родителей с результатами речевого развития детей, подобрать книги для занятий с детьми в домашних условиях;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ru-RU" sz="2400" smtClean="0">
                <a:latin typeface="Times New Roman" pitchFamily="18" charset="0"/>
              </a:rPr>
              <a:t>   Разработать и провести мероприятия для родителей по вопросам речевого развития детей;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40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40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b="1" smtClean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algn="l" eaLnBrk="1" hangingPunct="1"/>
            <a:r>
              <a:rPr lang="ru-RU" b="1" smtClean="0">
                <a:latin typeface="Monotype Corsiva" pitchFamily="66" charset="0"/>
              </a:rPr>
              <a:t>Задачи: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684213" y="1196975"/>
            <a:ext cx="8002587" cy="5256213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2800" smtClean="0">
                <a:latin typeface="Times New Roman" pitchFamily="18" charset="0"/>
              </a:rPr>
              <a:t>Подготовить и провести совместными усилиями учителя-логопеда, детей и родителей совместный речевой досуг – развлечение;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endParaRPr lang="ru-RU" sz="280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2800" smtClean="0">
                <a:latin typeface="Times New Roman" pitchFamily="18" charset="0"/>
              </a:rPr>
              <a:t>Изучить динамику речевого развития воспитанников с целью определения эффективности работы с родителями;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endParaRPr lang="ru-RU" sz="280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2800" smtClean="0">
                <a:latin typeface="Times New Roman" pitchFamily="18" charset="0"/>
              </a:rPr>
              <a:t>Распространить опыт работы по данной теме в дошкольном образовательном учреждении и на муниципальном методическом объединении учителей-логопедов.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800" smtClean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sz="4000" b="1" smtClean="0"/>
              <a:t>Партнеры проекта</a:t>
            </a:r>
          </a:p>
        </p:txBody>
      </p:sp>
      <p:sp>
        <p:nvSpPr>
          <p:cNvPr id="18434" name="Oval 6"/>
          <p:cNvSpPr>
            <a:spLocks noChangeArrowheads="1"/>
          </p:cNvSpPr>
          <p:nvPr/>
        </p:nvSpPr>
        <p:spPr bwMode="auto">
          <a:xfrm>
            <a:off x="2124075" y="2708275"/>
            <a:ext cx="2016125" cy="1511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5" name="Oval 7"/>
          <p:cNvSpPr>
            <a:spLocks noChangeArrowheads="1"/>
          </p:cNvSpPr>
          <p:nvPr/>
        </p:nvSpPr>
        <p:spPr bwMode="auto">
          <a:xfrm>
            <a:off x="4140200" y="1268413"/>
            <a:ext cx="2016125" cy="1511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6" name="Oval 9"/>
          <p:cNvSpPr>
            <a:spLocks noChangeArrowheads="1"/>
          </p:cNvSpPr>
          <p:nvPr/>
        </p:nvSpPr>
        <p:spPr bwMode="auto">
          <a:xfrm>
            <a:off x="2771775" y="4724400"/>
            <a:ext cx="2016125" cy="1511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Oval 10"/>
          <p:cNvSpPr>
            <a:spLocks noChangeArrowheads="1"/>
          </p:cNvSpPr>
          <p:nvPr/>
        </p:nvSpPr>
        <p:spPr bwMode="auto">
          <a:xfrm>
            <a:off x="6300788" y="2492375"/>
            <a:ext cx="2016125" cy="1511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Oval 11"/>
          <p:cNvSpPr>
            <a:spLocks noChangeArrowheads="1"/>
          </p:cNvSpPr>
          <p:nvPr/>
        </p:nvSpPr>
        <p:spPr bwMode="auto">
          <a:xfrm>
            <a:off x="5651500" y="4724400"/>
            <a:ext cx="2016125" cy="1511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WordArt 12"/>
          <p:cNvSpPr>
            <a:spLocks noChangeArrowheads="1" noChangeShapeType="1" noTextEdit="1"/>
          </p:cNvSpPr>
          <p:nvPr/>
        </p:nvSpPr>
        <p:spPr bwMode="auto">
          <a:xfrm>
            <a:off x="4427538" y="1557338"/>
            <a:ext cx="14382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Старший</a:t>
            </a:r>
          </a:p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воспитатель</a:t>
            </a:r>
          </a:p>
        </p:txBody>
      </p:sp>
      <p:sp>
        <p:nvSpPr>
          <p:cNvPr id="18440" name="WordArt 13"/>
          <p:cNvSpPr>
            <a:spLocks noChangeArrowheads="1" noChangeShapeType="1" noTextEdit="1"/>
          </p:cNvSpPr>
          <p:nvPr/>
        </p:nvSpPr>
        <p:spPr bwMode="auto">
          <a:xfrm>
            <a:off x="6588125" y="2781300"/>
            <a:ext cx="14382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Родители</a:t>
            </a:r>
          </a:p>
        </p:txBody>
      </p:sp>
      <p:sp>
        <p:nvSpPr>
          <p:cNvPr id="18441" name="WordArt 14"/>
          <p:cNvSpPr>
            <a:spLocks noChangeArrowheads="1" noChangeShapeType="1" noTextEdit="1"/>
          </p:cNvSpPr>
          <p:nvPr/>
        </p:nvSpPr>
        <p:spPr bwMode="auto">
          <a:xfrm>
            <a:off x="2411413" y="2997200"/>
            <a:ext cx="14382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Воспитатели</a:t>
            </a:r>
          </a:p>
        </p:txBody>
      </p:sp>
      <p:sp>
        <p:nvSpPr>
          <p:cNvPr id="18442" name="WordArt 15"/>
          <p:cNvSpPr>
            <a:spLocks noChangeArrowheads="1" noChangeShapeType="1" noTextEdit="1"/>
          </p:cNvSpPr>
          <p:nvPr/>
        </p:nvSpPr>
        <p:spPr bwMode="auto">
          <a:xfrm>
            <a:off x="3059113" y="5013325"/>
            <a:ext cx="14382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Музыкальный </a:t>
            </a:r>
          </a:p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руководитель</a:t>
            </a:r>
          </a:p>
        </p:txBody>
      </p:sp>
      <p:sp>
        <p:nvSpPr>
          <p:cNvPr id="18443" name="WordArt 16"/>
          <p:cNvSpPr>
            <a:spLocks noChangeArrowheads="1" noChangeShapeType="1" noTextEdit="1"/>
          </p:cNvSpPr>
          <p:nvPr/>
        </p:nvSpPr>
        <p:spPr bwMode="auto">
          <a:xfrm>
            <a:off x="5940425" y="5013325"/>
            <a:ext cx="14382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Учитель-</a:t>
            </a:r>
          </a:p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логопед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b="1" smtClean="0"/>
              <a:t>Целевые группы проекта</a:t>
            </a:r>
          </a:p>
        </p:txBody>
      </p:sp>
      <p:sp>
        <p:nvSpPr>
          <p:cNvPr id="19458" name="Oval 8"/>
          <p:cNvSpPr>
            <a:spLocks noChangeArrowheads="1"/>
          </p:cNvSpPr>
          <p:nvPr/>
        </p:nvSpPr>
        <p:spPr bwMode="auto">
          <a:xfrm>
            <a:off x="1258888" y="1557338"/>
            <a:ext cx="3025775" cy="19446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59" name="Oval 9"/>
          <p:cNvSpPr>
            <a:spLocks noChangeArrowheads="1"/>
          </p:cNvSpPr>
          <p:nvPr/>
        </p:nvSpPr>
        <p:spPr bwMode="auto">
          <a:xfrm>
            <a:off x="5292725" y="1557338"/>
            <a:ext cx="3240088" cy="19446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0" name="Oval 13"/>
          <p:cNvSpPr>
            <a:spLocks noChangeArrowheads="1"/>
          </p:cNvSpPr>
          <p:nvPr/>
        </p:nvSpPr>
        <p:spPr bwMode="auto">
          <a:xfrm>
            <a:off x="3492500" y="4076700"/>
            <a:ext cx="2951163" cy="18732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1" name="WordArt 14"/>
          <p:cNvSpPr>
            <a:spLocks noChangeArrowheads="1" noChangeShapeType="1" noTextEdit="1"/>
          </p:cNvSpPr>
          <p:nvPr/>
        </p:nvSpPr>
        <p:spPr bwMode="auto">
          <a:xfrm>
            <a:off x="1547813" y="2060575"/>
            <a:ext cx="24479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Воспитанники</a:t>
            </a:r>
          </a:p>
        </p:txBody>
      </p:sp>
      <p:sp>
        <p:nvSpPr>
          <p:cNvPr id="19462" name="WordArt 15"/>
          <p:cNvSpPr>
            <a:spLocks noChangeArrowheads="1" noChangeShapeType="1" noTextEdit="1"/>
          </p:cNvSpPr>
          <p:nvPr/>
        </p:nvSpPr>
        <p:spPr bwMode="auto">
          <a:xfrm>
            <a:off x="5724525" y="1989138"/>
            <a:ext cx="24479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Родители</a:t>
            </a:r>
          </a:p>
        </p:txBody>
      </p:sp>
      <p:sp>
        <p:nvSpPr>
          <p:cNvPr id="19463" name="WordArt 17"/>
          <p:cNvSpPr>
            <a:spLocks noChangeArrowheads="1" noChangeShapeType="1" noTextEdit="1"/>
          </p:cNvSpPr>
          <p:nvPr/>
        </p:nvSpPr>
        <p:spPr bwMode="auto">
          <a:xfrm>
            <a:off x="3779838" y="4508500"/>
            <a:ext cx="24479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Учитель-</a:t>
            </a:r>
          </a:p>
          <a:p>
            <a:pPr algn="ctr"/>
            <a:r>
              <a:rPr lang="ru-RU" sz="2000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логопед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sz="4000" b="1" smtClean="0">
                <a:latin typeface="Monotype Corsiva" pitchFamily="66" charset="0"/>
              </a:rPr>
              <a:t>Стратегия и механизм реализации проекта</a:t>
            </a:r>
            <a:endParaRPr lang="ru-RU" sz="4000" b="1" smtClean="0"/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116013" y="1341438"/>
            <a:ext cx="3095625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4716463" y="2708275"/>
            <a:ext cx="2951162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4" name="Rectangle 7"/>
          <p:cNvSpPr>
            <a:spLocks noChangeArrowheads="1"/>
          </p:cNvSpPr>
          <p:nvPr/>
        </p:nvSpPr>
        <p:spPr bwMode="auto">
          <a:xfrm>
            <a:off x="5724525" y="4868863"/>
            <a:ext cx="3095625" cy="17287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5" name="WordArt 8"/>
          <p:cNvSpPr>
            <a:spLocks noChangeArrowheads="1" noChangeShapeType="1" noTextEdit="1"/>
          </p:cNvSpPr>
          <p:nvPr/>
        </p:nvSpPr>
        <p:spPr bwMode="auto">
          <a:xfrm>
            <a:off x="1187450" y="1412875"/>
            <a:ext cx="2808288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1 этап -</a:t>
            </a:r>
          </a:p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Подготовительный</a:t>
            </a:r>
          </a:p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(информационно </a:t>
            </a:r>
          </a:p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аналитический)</a:t>
            </a:r>
          </a:p>
        </p:txBody>
      </p:sp>
      <p:sp>
        <p:nvSpPr>
          <p:cNvPr id="20486" name="WordArt 9"/>
          <p:cNvSpPr>
            <a:spLocks noChangeArrowheads="1" noChangeShapeType="1" noTextEdit="1"/>
          </p:cNvSpPr>
          <p:nvPr/>
        </p:nvSpPr>
        <p:spPr bwMode="auto">
          <a:xfrm>
            <a:off x="4859338" y="2852738"/>
            <a:ext cx="2665412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2 этап -</a:t>
            </a:r>
          </a:p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основной</a:t>
            </a:r>
          </a:p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(практический)</a:t>
            </a:r>
          </a:p>
        </p:txBody>
      </p:sp>
      <p:sp>
        <p:nvSpPr>
          <p:cNvPr id="20487" name="WordArt 10"/>
          <p:cNvSpPr>
            <a:spLocks noChangeArrowheads="1" noChangeShapeType="1" noTextEdit="1"/>
          </p:cNvSpPr>
          <p:nvPr/>
        </p:nvSpPr>
        <p:spPr bwMode="auto">
          <a:xfrm>
            <a:off x="4859338" y="2852738"/>
            <a:ext cx="2665412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2 этап -</a:t>
            </a:r>
          </a:p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основной</a:t>
            </a:r>
          </a:p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(практический)</a:t>
            </a:r>
          </a:p>
        </p:txBody>
      </p:sp>
      <p:sp>
        <p:nvSpPr>
          <p:cNvPr id="20488" name="WordArt 11"/>
          <p:cNvSpPr>
            <a:spLocks noChangeArrowheads="1" noChangeShapeType="1" noTextEdit="1"/>
          </p:cNvSpPr>
          <p:nvPr/>
        </p:nvSpPr>
        <p:spPr bwMode="auto">
          <a:xfrm>
            <a:off x="5867400" y="5013325"/>
            <a:ext cx="2808288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3 этап -</a:t>
            </a:r>
          </a:p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заключительный</a:t>
            </a:r>
          </a:p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(контрольно-</a:t>
            </a:r>
          </a:p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диагностический)</a:t>
            </a:r>
          </a:p>
        </p:txBody>
      </p:sp>
      <p:pic>
        <p:nvPicPr>
          <p:cNvPr id="20489" name="Picture 2" descr="http://www.topglobus.ru/skin/smile/s6123.gif"/>
          <p:cNvPicPr>
            <a:picLocks noChangeAspect="1" noChangeArrowheads="1" noCrop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835150" y="3357563"/>
            <a:ext cx="2809875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Monotype Corsiva" pitchFamily="66" charset="0"/>
              </a:rPr>
              <a:t>Сроки реализации проекта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827088" y="1196975"/>
            <a:ext cx="7859712" cy="5400675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Сентябрь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года – май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года</a:t>
            </a:r>
          </a:p>
          <a:p>
            <a:pPr algn="just" eaLnBrk="1" hangingPunct="1"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Monotype Corsiva" pitchFamily="66" charset="0"/>
              </a:rPr>
              <a:t>Возможные риски:</a:t>
            </a:r>
          </a:p>
          <a:p>
            <a:pPr algn="ctr" eaLnBrk="1" hangingPunct="1">
              <a:buFont typeface="Arial" charset="0"/>
              <a:buNone/>
            </a:pPr>
            <a:endParaRPr lang="ru-RU" b="1" dirty="0" smtClean="0">
              <a:latin typeface="Monotype Corsiva" pitchFamily="66" charset="0"/>
            </a:endParaRPr>
          </a:p>
          <a:p>
            <a:pPr algn="ctr" eaLnBrk="1" hangingPunct="1"/>
            <a:r>
              <a:rPr lang="ru-RU" sz="2800" b="1" dirty="0" smtClean="0">
                <a:latin typeface="Times New Roman" pitchFamily="18" charset="0"/>
              </a:rPr>
              <a:t>Нежелание родителей участвовать в анкетировании, индивидуальных беседах и консультациях;</a:t>
            </a:r>
          </a:p>
          <a:p>
            <a:pPr algn="ctr" eaLnBrk="1" hangingPunct="1"/>
            <a:r>
              <a:rPr lang="ru-RU" sz="2800" b="1" dirty="0" smtClean="0">
                <a:latin typeface="Times New Roman" pitchFamily="18" charset="0"/>
              </a:rPr>
              <a:t>Пассивное участие родителей в коррекционной работе по развитию речи детей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610</Words>
  <Application>Microsoft Office PowerPoint</Application>
  <PresentationFormat>Экран (4:3)</PresentationFormat>
  <Paragraphs>138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Актуальность проекта</vt:lpstr>
      <vt:lpstr>Актуальность проекта определяется:</vt:lpstr>
      <vt:lpstr>Цель.</vt:lpstr>
      <vt:lpstr>Задачи:</vt:lpstr>
      <vt:lpstr>Партнеры проекта</vt:lpstr>
      <vt:lpstr>Целевые группы проекта</vt:lpstr>
      <vt:lpstr>Стратегия и механизм реализации проекта</vt:lpstr>
      <vt:lpstr>Сроки реализации проекта</vt:lpstr>
      <vt:lpstr>Мероприятия проекта</vt:lpstr>
      <vt:lpstr>Мероприятия проекта</vt:lpstr>
      <vt:lpstr>Презентация PowerPoint</vt:lpstr>
      <vt:lpstr>Презентация PowerPoint</vt:lpstr>
      <vt:lpstr>Презентация PowerPoint</vt:lpstr>
      <vt:lpstr>Перспективный план реализации проекта</vt:lpstr>
      <vt:lpstr>Ожидаемые результаты</vt:lpstr>
      <vt:lpstr>Оценка результатов</vt:lpstr>
      <vt:lpstr>Дальнейшее развитие проекта</vt:lpstr>
      <vt:lpstr>Презентация PowerPoint</vt:lpstr>
      <vt:lpstr>  Список литературы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МБДОУ</cp:lastModifiedBy>
  <cp:revision>32</cp:revision>
  <dcterms:created xsi:type="dcterms:W3CDTF">2012-08-01T10:59:38Z</dcterms:created>
  <dcterms:modified xsi:type="dcterms:W3CDTF">2021-12-20T04:28:52Z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601040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