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4" r:id="rId6"/>
    <p:sldId id="262" r:id="rId7"/>
    <p:sldId id="266" r:id="rId8"/>
    <p:sldId id="260" r:id="rId9"/>
    <p:sldId id="267" r:id="rId10"/>
    <p:sldId id="268" r:id="rId11"/>
    <p:sldId id="270" r:id="rId12"/>
    <p:sldId id="272" r:id="rId13"/>
    <p:sldId id="271" r:id="rId14"/>
    <p:sldId id="274" r:id="rId15"/>
    <p:sldId id="261" r:id="rId16"/>
    <p:sldId id="275" r:id="rId17"/>
    <p:sldId id="269" r:id="rId18"/>
    <p:sldId id="277" r:id="rId19"/>
    <p:sldId id="276" r:id="rId20"/>
    <p:sldId id="280" r:id="rId21"/>
    <p:sldId id="278" r:id="rId22"/>
    <p:sldId id="27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1234" y="19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E1D29B-4EE5-4C15-84DF-B9C3BDA6E456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BCE060-EF5E-4310-8F7B-B22A5909B6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ru-RU" smtClean="0">
                <a:latin typeface="Arial" pitchFamily="34" charset="0"/>
              </a:rPr>
              <a:t>Чтение по цепочке информации представленной на слайде. А что вы знаете по данному вопросу?</a:t>
            </a:r>
          </a:p>
          <a:p>
            <a:endParaRPr lang="ru-RU" smtClean="0">
              <a:latin typeface="Arial" pitchFamily="34" charset="0"/>
            </a:endParaRPr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D3BE169-D358-4BC5-AA70-DAB6E6DA6978}" type="slidenum">
              <a:rPr lang="ru-RU" smtClean="0">
                <a:latin typeface="Arial" pitchFamily="34" charset="0"/>
              </a:rPr>
              <a:pPr/>
              <a:t>7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BCE060-EF5E-4310-8F7B-B22A5909B6CA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4F7FD-1066-43A9-95E2-D0FC282944F6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EB48E-F59D-453E-B488-D091EA607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4F7FD-1066-43A9-95E2-D0FC282944F6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EB48E-F59D-453E-B488-D091EA607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4F7FD-1066-43A9-95E2-D0FC282944F6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EB48E-F59D-453E-B488-D091EA607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4F7FD-1066-43A9-95E2-D0FC282944F6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EB48E-F59D-453E-B488-D091EA607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4F7FD-1066-43A9-95E2-D0FC282944F6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EB48E-F59D-453E-B488-D091EA607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4F7FD-1066-43A9-95E2-D0FC282944F6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EB48E-F59D-453E-B488-D091EA607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4F7FD-1066-43A9-95E2-D0FC282944F6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EB48E-F59D-453E-B488-D091EA607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4F7FD-1066-43A9-95E2-D0FC282944F6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EB48E-F59D-453E-B488-D091EA607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4F7FD-1066-43A9-95E2-D0FC282944F6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EB48E-F59D-453E-B488-D091EA607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4F7FD-1066-43A9-95E2-D0FC282944F6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EB48E-F59D-453E-B488-D091EA607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4F7FD-1066-43A9-95E2-D0FC282944F6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EB48E-F59D-453E-B488-D091EA607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  <a:alpha val="6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24F7FD-1066-43A9-95E2-D0FC282944F6}" type="datetimeFigureOut">
              <a:rPr lang="ru-RU" smtClean="0"/>
              <a:pPr/>
              <a:t>26.02.2022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8EB48E-F59D-453E-B488-D091EA607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s://prostudenta.ru/wp-content/auploads/912752/fullsize.jpg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928662" y="274638"/>
            <a:ext cx="7643866" cy="114300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ЗАДАНИЕ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Подпишите типы развития птенцов:</a:t>
            </a:r>
            <a:endParaRPr lang="ru-RU" sz="2800" dirty="0"/>
          </a:p>
        </p:txBody>
      </p:sp>
      <p:sp>
        <p:nvSpPr>
          <p:cNvPr id="6" name="Содержимое 5"/>
          <p:cNvSpPr>
            <a:spLocks noGrp="1"/>
          </p:cNvSpPr>
          <p:nvPr>
            <p:ph idx="4294967295"/>
          </p:nvPr>
        </p:nvSpPr>
        <p:spPr>
          <a:xfrm>
            <a:off x="285720" y="1600200"/>
            <a:ext cx="794388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1.                                            2.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</a:t>
            </a:r>
          </a:p>
          <a:p>
            <a:pPr>
              <a:buNone/>
            </a:pPr>
            <a:r>
              <a:rPr lang="ru-RU" dirty="0" smtClean="0"/>
              <a:t>3.                                            4.    </a:t>
            </a:r>
            <a:endParaRPr lang="ru-RU" dirty="0"/>
          </a:p>
        </p:txBody>
      </p:sp>
      <p:pic>
        <p:nvPicPr>
          <p:cNvPr id="1026" name="Picture 2" descr="https://placepic.ru/wp-content/uploads/2018/01/ptitsa-gnezdo-ptentsi-klyuv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857224" y="1500174"/>
            <a:ext cx="3314723" cy="2071702"/>
          </a:xfrm>
          <a:prstGeom prst="rect">
            <a:avLst/>
          </a:prstGeom>
          <a:noFill/>
        </p:spPr>
      </p:pic>
      <p:pic>
        <p:nvPicPr>
          <p:cNvPr id="1028" name="Picture 4" descr="На днях в Харбинском парке Чжаолинь первая группа птенцов уток мандаринок у..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428736"/>
            <a:ext cx="3143272" cy="2000264"/>
          </a:xfrm>
          <a:prstGeom prst="rect">
            <a:avLst/>
          </a:prstGeom>
          <a:noFill/>
        </p:spPr>
      </p:pic>
      <p:pic>
        <p:nvPicPr>
          <p:cNvPr id="1030" name="Picture 6" descr="https://s8.travelask.ru/system/images/files/001/464/862/wysiwyg_jpg/Photo_partridges_38_16051416.jpg?161674586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0132" y="4000504"/>
            <a:ext cx="3321802" cy="2215885"/>
          </a:xfrm>
          <a:prstGeom prst="rect">
            <a:avLst/>
          </a:prstGeom>
          <a:noFill/>
        </p:spPr>
      </p:pic>
      <p:pic>
        <p:nvPicPr>
          <p:cNvPr id="1032" name="Picture 8" descr="https://fishki.net/upload/users/2021/05/05/350963/dd72b1ca970b4e5de67e341f4251025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4020316"/>
            <a:ext cx="3578112" cy="228520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785918" y="3643314"/>
            <a:ext cx="1500198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Ласточка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072198" y="3571876"/>
            <a:ext cx="1500198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Утка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71604" y="6357958"/>
            <a:ext cx="1500198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Куропатка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215074" y="6429396"/>
            <a:ext cx="1500198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Ворон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ds04.infourok.ru/uploads/ex/0794/000f846b-009cffba/img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9251"/>
            <a:ext cx="9144000" cy="5554328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22313" y="5572140"/>
            <a:ext cx="7772400" cy="1071570"/>
          </a:xfrm>
        </p:spPr>
        <p:txBody>
          <a:bodyPr>
            <a:normAutofit/>
          </a:bodyPr>
          <a:lstStyle/>
          <a:p>
            <a:r>
              <a:rPr lang="ru-RU" dirty="0" smtClean="0"/>
              <a:t>Зачем птицам нужны гнезда? 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idx="4294967295"/>
          </p:nvPr>
        </p:nvSpPr>
        <p:spPr>
          <a:xfrm>
            <a:off x="357158" y="428605"/>
            <a:ext cx="8572560" cy="385765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Яйца не валяются в гнезде, как попало, а четко уложены острыми концами внутрь, чтобы наружу или вверх выходили тупые концы. Объясните, в чем смысл такого положения яиц?</a:t>
            </a:r>
          </a:p>
          <a:p>
            <a:endParaRPr lang="ru-RU" dirty="0"/>
          </a:p>
        </p:txBody>
      </p:sp>
      <p:pic>
        <p:nvPicPr>
          <p:cNvPr id="28674" name="Picture 2" descr="https://i.artfile.ru/1800x1200_669531_%5bwww.ArtFile.ru%5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3214686"/>
            <a:ext cx="4929102" cy="32860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196434" cy="5929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858016" y="642918"/>
            <a:ext cx="1643074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1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58016" y="1428736"/>
            <a:ext cx="1643074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2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58016" y="2285992"/>
            <a:ext cx="1643074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3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858016" y="3000372"/>
            <a:ext cx="1643074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4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715140" y="3929066"/>
            <a:ext cx="192882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5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786578" y="4643446"/>
            <a:ext cx="1643074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6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572132" y="5572140"/>
            <a:ext cx="1643074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7</a:t>
            </a:r>
            <a:endParaRPr lang="ru-RU" sz="2800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10800000" flipV="1">
            <a:off x="4643438" y="928670"/>
            <a:ext cx="2143140" cy="35719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0800000" flipV="1">
            <a:off x="5429256" y="1714488"/>
            <a:ext cx="1357322" cy="714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stCxn id="6" idx="1"/>
          </p:cNvCxnSpPr>
          <p:nvPr/>
        </p:nvCxnSpPr>
        <p:spPr>
          <a:xfrm rot="10800000" flipV="1">
            <a:off x="5429256" y="2500306"/>
            <a:ext cx="1428760" cy="21431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10800000">
            <a:off x="5929322" y="3286124"/>
            <a:ext cx="92869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8" idx="1"/>
          </p:cNvCxnSpPr>
          <p:nvPr/>
        </p:nvCxnSpPr>
        <p:spPr>
          <a:xfrm rot="10800000" flipV="1">
            <a:off x="6072198" y="4143380"/>
            <a:ext cx="642942" cy="21431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stCxn id="10" idx="1"/>
          </p:cNvCxnSpPr>
          <p:nvPr/>
        </p:nvCxnSpPr>
        <p:spPr>
          <a:xfrm rot="10800000">
            <a:off x="4643438" y="5429264"/>
            <a:ext cx="928694" cy="35719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stCxn id="9" idx="1"/>
          </p:cNvCxnSpPr>
          <p:nvPr/>
        </p:nvCxnSpPr>
        <p:spPr>
          <a:xfrm rot="10800000">
            <a:off x="6000760" y="4857760"/>
            <a:ext cx="785818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5929322" y="5143512"/>
            <a:ext cx="928694" cy="285752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6215074" y="4500570"/>
            <a:ext cx="571504" cy="214314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6429388" y="3857628"/>
            <a:ext cx="357190" cy="71438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4464843" y="5893611"/>
            <a:ext cx="357190" cy="1588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196434" cy="5929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858016" y="642918"/>
            <a:ext cx="1643074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/>
              <a:t>халазы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58016" y="1428736"/>
            <a:ext cx="1643074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Белочная оболочка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58016" y="2285992"/>
            <a:ext cx="1643074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желток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858016" y="3000372"/>
            <a:ext cx="1643074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Зародышевый диск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786578" y="3929066"/>
            <a:ext cx="192882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Подскорлуповая</a:t>
            </a:r>
            <a:r>
              <a:rPr lang="ru-RU" dirty="0" smtClean="0"/>
              <a:t> оболочка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786578" y="4643446"/>
            <a:ext cx="1643074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Скорлуповая</a:t>
            </a:r>
            <a:r>
              <a:rPr lang="ru-RU" dirty="0" smtClean="0"/>
              <a:t> оболочка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572132" y="5572140"/>
            <a:ext cx="1643074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Воздушная камера</a:t>
            </a:r>
            <a:endParaRPr lang="ru-RU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10800000" flipV="1">
            <a:off x="4643438" y="928670"/>
            <a:ext cx="2143140" cy="35719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0800000" flipV="1">
            <a:off x="5429256" y="1714488"/>
            <a:ext cx="1357322" cy="714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stCxn id="6" idx="1"/>
          </p:cNvCxnSpPr>
          <p:nvPr/>
        </p:nvCxnSpPr>
        <p:spPr>
          <a:xfrm rot="10800000" flipV="1">
            <a:off x="5429256" y="2500306"/>
            <a:ext cx="1428760" cy="21431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10800000">
            <a:off x="5929322" y="3286124"/>
            <a:ext cx="92869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8" idx="1"/>
          </p:cNvCxnSpPr>
          <p:nvPr/>
        </p:nvCxnSpPr>
        <p:spPr>
          <a:xfrm rot="10800000" flipV="1">
            <a:off x="6143636" y="4143380"/>
            <a:ext cx="642942" cy="21431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stCxn id="10" idx="1"/>
          </p:cNvCxnSpPr>
          <p:nvPr/>
        </p:nvCxnSpPr>
        <p:spPr>
          <a:xfrm rot="10800000">
            <a:off x="4643438" y="5429264"/>
            <a:ext cx="928694" cy="35719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stCxn id="9" idx="1"/>
          </p:cNvCxnSpPr>
          <p:nvPr/>
        </p:nvCxnSpPr>
        <p:spPr>
          <a:xfrm rot="10800000">
            <a:off x="6000760" y="4857760"/>
            <a:ext cx="785818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5929322" y="5143512"/>
            <a:ext cx="928694" cy="285752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6215074" y="4500570"/>
            <a:ext cx="571504" cy="214314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6429388" y="3857628"/>
            <a:ext cx="357190" cy="71438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4464843" y="5893611"/>
            <a:ext cx="357190" cy="1588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214290"/>
            <a:ext cx="8572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Послегнездовой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период - линька птиц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785794"/>
            <a:ext cx="8572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Птицы линяют 1-2 раза в год. Перья у большинства сменяются постепенно, способность к полету при этом не теряется. У водоплавающих все маховые перья выпадают  одновременно, птицы на какое-то время теряют возможность летать.</a:t>
            </a:r>
            <a:endParaRPr lang="ru-RU" sz="2400" dirty="0"/>
          </a:p>
        </p:txBody>
      </p:sp>
      <p:pic>
        <p:nvPicPr>
          <p:cNvPr id="15364" name="Picture 4" descr="Картинки по запросу линька уток"/>
          <p:cNvPicPr>
            <a:picLocks noChangeAspect="1" noChangeArrowheads="1"/>
          </p:cNvPicPr>
          <p:nvPr/>
        </p:nvPicPr>
        <p:blipFill>
          <a:blip r:embed="rId2" cstate="print"/>
          <a:srcRect l="12405" r="9032"/>
          <a:stretch>
            <a:fillRect/>
          </a:stretch>
        </p:blipFill>
        <p:spPr bwMode="auto">
          <a:xfrm>
            <a:off x="4857752" y="2500306"/>
            <a:ext cx="4071966" cy="414643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</p:pic>
      <p:pic>
        <p:nvPicPr>
          <p:cNvPr id="7" name="Picture 2" descr="https://lens-club.ru/public/files/gallery/6bba855b8582de833843801542c8d25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000372"/>
            <a:ext cx="4093748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theslide.ru/img/thumbs/edf38b7a565c3578dac270882ae97746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57166"/>
            <a:ext cx="7905752" cy="59293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4. Подготовка к зиме 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488" y="1571612"/>
            <a:ext cx="3071834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Сезонные миграции птиц 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928934"/>
            <a:ext cx="200026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оседлые 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428992" y="2928934"/>
            <a:ext cx="192882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кочующие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500826" y="2928934"/>
            <a:ext cx="207170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перелетные</a:t>
            </a:r>
            <a:endParaRPr lang="ru-RU" sz="2400" dirty="0"/>
          </a:p>
        </p:txBody>
      </p:sp>
      <p:cxnSp>
        <p:nvCxnSpPr>
          <p:cNvPr id="11" name="Прямая со стрелкой 10"/>
          <p:cNvCxnSpPr>
            <a:stCxn id="4" idx="2"/>
            <a:endCxn id="7" idx="0"/>
          </p:cNvCxnSpPr>
          <p:nvPr/>
        </p:nvCxnSpPr>
        <p:spPr>
          <a:xfrm rot="5400000">
            <a:off x="4071934" y="2607463"/>
            <a:ext cx="642942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645158" y="2285992"/>
            <a:ext cx="1212858" cy="642942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0800000" flipV="1">
            <a:off x="1643042" y="2285992"/>
            <a:ext cx="1501786" cy="642942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746" name="Picture 2" descr="https://erbirds.ru/photos/0004/001/000400011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4143380"/>
            <a:ext cx="2989715" cy="2314538"/>
          </a:xfrm>
          <a:prstGeom prst="rect">
            <a:avLst/>
          </a:prstGeom>
          <a:noFill/>
        </p:spPr>
      </p:pic>
      <p:pic>
        <p:nvPicPr>
          <p:cNvPr id="31748" name="Picture 4" descr="https://placepic.ru/wp-content/uploads/2019/04/252321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4143380"/>
            <a:ext cx="2615439" cy="2357454"/>
          </a:xfrm>
          <a:prstGeom prst="rect">
            <a:avLst/>
          </a:prstGeom>
          <a:noFill/>
        </p:spPr>
      </p:pic>
      <p:pic>
        <p:nvPicPr>
          <p:cNvPr id="31750" name="Picture 6" descr="https://funart.pro/uploads/posts/2021-07/thumbs/1626805701_2-funart-pro-p-raznovidnosti-lebedei-zhivotnie-krasivo-fo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4143380"/>
            <a:ext cx="2928926" cy="2396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играция птиц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2285992"/>
            <a:ext cx="5190346" cy="3888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285720" y="274638"/>
            <a:ext cx="8572560" cy="1797040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Используя учебник стр. 213-215 сформулируйте особенности каждой группы птиц и приведите примеры оседлых, кочующих и перелетных птиц обитающих в нашем районе.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0"/>
            <a:ext cx="9001156" cy="22606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5. Зимовка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Очень трудно приходится птицам зимой. Главные враги птиц -  холод и голод. Много птиц погибает от холода во время метелей и сильных морозов. Но ещё страшнее для птиц – голодная зима. Особенно часто гибнут птицы в конце зимы, когда почти весь корм повсюду съеден.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777\Desktop\423b3d63d77af5d3bac895eb4e382427058b391409892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30075"/>
            <a:ext cx="3297652" cy="24268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777\Desktop\0_211be_2ed3bfcc_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68" y="2571744"/>
            <a:ext cx="1853227" cy="18532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777\Desktop\0_9fa0b_5593c7b9_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2357430"/>
            <a:ext cx="1584176" cy="18936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777\Desktop\76370279351249331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60" y="2357430"/>
            <a:ext cx="2538839" cy="19041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777\Desktop\0_93b68_91d06466_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141" y="4230075"/>
            <a:ext cx="3483490" cy="24311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777\Desktop\03djatli_zim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286" y="4411372"/>
            <a:ext cx="1512168" cy="22455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762821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Годовой жизненный цикл птиц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9461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7214"/>
                <a:gridCol w="2000264"/>
                <a:gridCol w="2286016"/>
                <a:gridCol w="3186106"/>
              </a:tblGrid>
              <a:tr h="370840">
                <a:tc>
                  <a:txBody>
                    <a:bodyPr/>
                    <a:lstStyle/>
                    <a:p>
                      <a:pPr indent="27051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27051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18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Период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Время года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Особенности поведения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27051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Подготовка к размножению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Весна 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Образование пар, брачные игры.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27051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Размножение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Лето 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Построение гнезд, откладывание яиц, высиживание и выкармливание птенцов.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27051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Послегнездовой</a:t>
                      </a:r>
                      <a:r>
                        <a:rPr lang="ru-RU" sz="20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период</a:t>
                      </a:r>
                      <a:r>
                        <a:rPr lang="ru-RU" sz="20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Конец лета, 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начало осени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Линька – смена перьевого покрова.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27051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Подготовка к зиме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Осень 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Интенсивное питание, накопление жира, сезонные миграции.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27051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Зимовка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Зима 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Зимовка в местах, где есть корм.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Проверка задания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6435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Выводковые птицы: 2, 3</a:t>
            </a: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Гнездовые птицы: 1, 4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На днях в Харбинском парке Чжаолинь первая группа птенцов уток мандаринок у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928802"/>
            <a:ext cx="3143272" cy="2000264"/>
          </a:xfrm>
          <a:prstGeom prst="rect">
            <a:avLst/>
          </a:prstGeom>
          <a:noFill/>
        </p:spPr>
      </p:pic>
      <p:pic>
        <p:nvPicPr>
          <p:cNvPr id="5" name="Picture 6" descr="https://s8.travelask.ru/system/images/files/001/464/862/wysiwyg_jpg/Photo_partridges_38_16051416.jpg?161674586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884698"/>
            <a:ext cx="3429024" cy="2117027"/>
          </a:xfrm>
          <a:prstGeom prst="rect">
            <a:avLst/>
          </a:prstGeom>
          <a:noFill/>
        </p:spPr>
      </p:pic>
      <p:pic>
        <p:nvPicPr>
          <p:cNvPr id="6" name="Picture 2" descr="https://placepic.ru/wp-content/uploads/2018/01/ptitsa-gnezdo-ptentsi-klyuv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85786" y="4500570"/>
            <a:ext cx="3314723" cy="2071702"/>
          </a:xfrm>
          <a:prstGeom prst="rect">
            <a:avLst/>
          </a:prstGeom>
          <a:noFill/>
        </p:spPr>
      </p:pic>
      <p:pic>
        <p:nvPicPr>
          <p:cNvPr id="7" name="Picture 8" descr="https://fishki.net/upload/users/2021/05/05/350963/dd72b1ca970b4e5de67e341f425102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4500570"/>
            <a:ext cx="3363798" cy="21483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Вывод: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Годовой </a:t>
            </a:r>
            <a:r>
              <a:rPr lang="ru-RU" dirty="0" smtClean="0"/>
              <a:t>жизненный цикл птиц складывается из периодов образования пар, размножения, линьки и миграции. Жизнь птиц меняется по сезонам года. В более благоприятное время года, птицы высиживают и выкармливают своих птенцов.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https://w-dog.ru/wallpapers/5/12/432231919284786/ptichka-sinichka-vet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4786322"/>
            <a:ext cx="3453102" cy="19318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Домашнее задание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- Изучить § 48. </a:t>
            </a:r>
          </a:p>
          <a:p>
            <a:pPr>
              <a:buNone/>
            </a:pPr>
            <a:r>
              <a:rPr lang="ru-RU" dirty="0" smtClean="0"/>
              <a:t>- Подготовить сообщение об одной из экологических групп птиц (индивидуальное задание)</a:t>
            </a:r>
          </a:p>
          <a:p>
            <a:pPr>
              <a:buNone/>
            </a:pPr>
            <a:r>
              <a:rPr lang="ru-RU" dirty="0" smtClean="0"/>
              <a:t>- Составить кроссворд «Птицы </a:t>
            </a:r>
            <a:r>
              <a:rPr lang="ru-RU" dirty="0" err="1" smtClean="0"/>
              <a:t>Пижанского</a:t>
            </a:r>
            <a:r>
              <a:rPr lang="ru-RU" dirty="0" smtClean="0"/>
              <a:t> района» (по желанию).</a:t>
            </a:r>
          </a:p>
          <a:p>
            <a:endParaRPr lang="ru-RU" dirty="0"/>
          </a:p>
        </p:txBody>
      </p:sp>
      <p:pic>
        <p:nvPicPr>
          <p:cNvPr id="4" name="Picture 2" descr="https://yt3.ggpht.com/ytc/AAUvwng8UrJIOQj2XBL6Jgr75AbL01G_qNVQl-scxTs=s900-c-k-c0x00ffffff-no-r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4929198"/>
            <a:ext cx="1785950" cy="178595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71472" y="285728"/>
            <a:ext cx="7658128" cy="1143000"/>
          </a:xfrm>
        </p:spPr>
        <p:txBody>
          <a:bodyPr>
            <a:normAutofit/>
          </a:bodyPr>
          <a:lstStyle/>
          <a:p>
            <a:pPr algn="l"/>
            <a:r>
              <a:rPr lang="ru-RU" sz="5400" b="1" dirty="0" smtClean="0">
                <a:solidFill>
                  <a:srgbClr val="FFFF00"/>
                </a:solidFill>
              </a:rPr>
              <a:t>РЕФЛЕКСИЯ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28662" y="1600200"/>
            <a:ext cx="7300938" cy="4525963"/>
          </a:xfrm>
        </p:spPr>
        <p:txBody>
          <a:bodyPr/>
          <a:lstStyle/>
          <a:p>
            <a:r>
              <a:rPr lang="ru-RU" dirty="0" smtClean="0"/>
              <a:t>У меня получилось…</a:t>
            </a:r>
          </a:p>
          <a:p>
            <a:r>
              <a:rPr lang="ru-RU" dirty="0" smtClean="0"/>
              <a:t>Я научился…</a:t>
            </a:r>
          </a:p>
          <a:p>
            <a:r>
              <a:rPr lang="ru-RU" dirty="0" smtClean="0"/>
              <a:t>Сегодня на уроке я смог…</a:t>
            </a:r>
          </a:p>
          <a:p>
            <a:r>
              <a:rPr lang="ru-RU" dirty="0" smtClean="0"/>
              <a:t>Я выполнял задания…</a:t>
            </a:r>
          </a:p>
          <a:p>
            <a:r>
              <a:rPr lang="ru-RU" dirty="0" smtClean="0"/>
              <a:t>Было интересно…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3794" name="Picture 2" descr="https://i.pinimg.com/736x/23/8c/24/238c24aba334913fb47a2d5621f048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4929198"/>
            <a:ext cx="1723251" cy="1562067"/>
          </a:xfrm>
          <a:prstGeom prst="rect">
            <a:avLst/>
          </a:prstGeom>
          <a:noFill/>
        </p:spPr>
      </p:pic>
      <p:pic>
        <p:nvPicPr>
          <p:cNvPr id="33798" name="Picture 6" descr="https://catherineasquithgallery.com/uploads/posts/2021-02/1614531209_10-p-smailik-na-belom-fone-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3429000"/>
            <a:ext cx="1843038" cy="1843038"/>
          </a:xfrm>
          <a:prstGeom prst="rect">
            <a:avLst/>
          </a:prstGeom>
          <a:noFill/>
        </p:spPr>
      </p:pic>
      <p:pic>
        <p:nvPicPr>
          <p:cNvPr id="33800" name="Picture 8" descr="https://bipbap.ru/wp-content/uploads/2018/02/1467539673_smay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26" y="1214422"/>
            <a:ext cx="2424510" cy="17668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Объект 2"/>
          <p:cNvSpPr>
            <a:spLocks noGrp="1"/>
          </p:cNvSpPr>
          <p:nvPr>
            <p:ph idx="4294967295"/>
          </p:nvPr>
        </p:nvSpPr>
        <p:spPr>
          <a:xfrm>
            <a:off x="785786" y="571500"/>
            <a:ext cx="8001056" cy="5380038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Font typeface="Times New Roman" pitchFamily="16" charset="0"/>
              <a:buNone/>
            </a:pPr>
            <a:r>
              <a:rPr lang="ru-RU" sz="3000" b="1" dirty="0" smtClean="0">
                <a:solidFill>
                  <a:srgbClr val="000000"/>
                </a:solidFill>
              </a:rPr>
              <a:t> </a:t>
            </a:r>
          </a:p>
          <a:p>
            <a:pPr marL="0" indent="0" algn="ctr">
              <a:lnSpc>
                <a:spcPct val="80000"/>
              </a:lnSpc>
              <a:buFont typeface="Times New Roman" pitchFamily="16" charset="0"/>
              <a:buNone/>
            </a:pPr>
            <a:r>
              <a:rPr lang="ru-RU" sz="3000" dirty="0" smtClean="0"/>
              <a:t>Установите последовательность сезонных явлений, характерных для большинства птиц.</a:t>
            </a:r>
          </a:p>
          <a:p>
            <a:pPr marL="0" indent="0" algn="ctr">
              <a:lnSpc>
                <a:spcPct val="80000"/>
              </a:lnSpc>
              <a:buFont typeface="Times New Roman" pitchFamily="16" charset="0"/>
              <a:buNone/>
            </a:pPr>
            <a:endParaRPr lang="ru-RU" sz="3000" dirty="0" smtClean="0"/>
          </a:p>
          <a:p>
            <a:pPr marL="0" indent="0">
              <a:lnSpc>
                <a:spcPct val="80000"/>
              </a:lnSpc>
              <a:buFont typeface="Times New Roman" pitchFamily="16" charset="0"/>
              <a:buNone/>
            </a:pPr>
            <a:r>
              <a:rPr lang="ru-RU" sz="3000" dirty="0" smtClean="0"/>
              <a:t>- Зимовка</a:t>
            </a:r>
          </a:p>
          <a:p>
            <a:pPr marL="0" indent="0">
              <a:lnSpc>
                <a:spcPct val="80000"/>
              </a:lnSpc>
              <a:buFontTx/>
              <a:buChar char="-"/>
            </a:pPr>
            <a:r>
              <a:rPr lang="ru-RU" sz="3000" dirty="0" smtClean="0"/>
              <a:t>Подготовка к размножению</a:t>
            </a:r>
          </a:p>
          <a:p>
            <a:pPr marL="0" indent="0">
              <a:lnSpc>
                <a:spcPct val="80000"/>
              </a:lnSpc>
              <a:buFontTx/>
              <a:buChar char="-"/>
            </a:pPr>
            <a:r>
              <a:rPr lang="ru-RU" sz="3000" dirty="0" smtClean="0"/>
              <a:t> Подготовка к зиме</a:t>
            </a:r>
          </a:p>
          <a:p>
            <a:pPr marL="0" indent="0">
              <a:lnSpc>
                <a:spcPct val="80000"/>
              </a:lnSpc>
              <a:buFont typeface="Times New Roman" pitchFamily="16" charset="0"/>
              <a:buNone/>
            </a:pPr>
            <a:r>
              <a:rPr lang="ru-RU" sz="3000" dirty="0" smtClean="0"/>
              <a:t>- Размножение</a:t>
            </a:r>
          </a:p>
          <a:p>
            <a:pPr marL="0" indent="0">
              <a:lnSpc>
                <a:spcPct val="80000"/>
              </a:lnSpc>
              <a:buFont typeface="Times New Roman" pitchFamily="16" charset="0"/>
              <a:buNone/>
            </a:pPr>
            <a:r>
              <a:rPr lang="ru-RU" sz="3000" dirty="0" smtClean="0"/>
              <a:t>- </a:t>
            </a:r>
            <a:r>
              <a:rPr lang="ru-RU" sz="3000" dirty="0" err="1" smtClean="0"/>
              <a:t>Послегнездовая</a:t>
            </a:r>
            <a:r>
              <a:rPr lang="ru-RU" sz="3000" dirty="0" smtClean="0"/>
              <a:t> линька</a:t>
            </a:r>
          </a:p>
          <a:p>
            <a:pPr marL="0" indent="0">
              <a:lnSpc>
                <a:spcPct val="80000"/>
              </a:lnSpc>
              <a:buFont typeface="Times New Roman" pitchFamily="16" charset="0"/>
              <a:buNone/>
            </a:pPr>
            <a:endParaRPr lang="ru-RU" sz="3000" dirty="0" smtClean="0"/>
          </a:p>
          <a:p>
            <a:pPr marL="0" indent="0">
              <a:lnSpc>
                <a:spcPct val="80000"/>
              </a:lnSpc>
              <a:buFont typeface="Times New Roman" pitchFamily="16" charset="0"/>
              <a:buNone/>
            </a:pPr>
            <a:endParaRPr lang="ru-RU" sz="3000" dirty="0" smtClean="0"/>
          </a:p>
        </p:txBody>
      </p:sp>
      <p:pic>
        <p:nvPicPr>
          <p:cNvPr id="3074" name="Picture 2" descr="https://yt3.ggpht.com/ytc/AAUvwng8UrJIOQj2XBL6Jgr75AbL01G_qNVQl-scxTs=s900-c-k-c0x00ffffff-no-r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4929198"/>
            <a:ext cx="1785950" cy="178595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Сезонные явления в жизни птиц:</a:t>
            </a:r>
          </a:p>
        </p:txBody>
      </p:sp>
      <p:sp>
        <p:nvSpPr>
          <p:cNvPr id="1229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Times New Roman" pitchFamily="16" charset="0"/>
              <a:buNone/>
            </a:pPr>
            <a:r>
              <a:rPr lang="ru-RU" b="1" dirty="0" smtClean="0">
                <a:solidFill>
                  <a:srgbClr val="16165D"/>
                </a:solidFill>
              </a:rPr>
              <a:t>1. Подготовка к размножению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16165D"/>
                </a:solidFill>
              </a:rPr>
              <a:t>2. Размножение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16165D"/>
                </a:solidFill>
              </a:rPr>
              <a:t>3. </a:t>
            </a:r>
            <a:r>
              <a:rPr lang="ru-RU" b="1" dirty="0" err="1" smtClean="0">
                <a:solidFill>
                  <a:srgbClr val="16165D"/>
                </a:solidFill>
              </a:rPr>
              <a:t>Послегнездовая</a:t>
            </a:r>
            <a:r>
              <a:rPr lang="ru-RU" b="1" dirty="0" smtClean="0">
                <a:solidFill>
                  <a:srgbClr val="16165D"/>
                </a:solidFill>
              </a:rPr>
              <a:t> линька</a:t>
            </a:r>
          </a:p>
          <a:p>
            <a:pPr marL="0" indent="0">
              <a:buFont typeface="Times New Roman" pitchFamily="16" charset="0"/>
              <a:buNone/>
            </a:pPr>
            <a:r>
              <a:rPr lang="ru-RU" b="1" dirty="0" smtClean="0">
                <a:solidFill>
                  <a:srgbClr val="16165D"/>
                </a:solidFill>
              </a:rPr>
              <a:t>4. Подготовка к зиме</a:t>
            </a:r>
          </a:p>
          <a:p>
            <a:pPr marL="0" indent="0">
              <a:buFont typeface="Times New Roman" pitchFamily="16" charset="0"/>
              <a:buNone/>
            </a:pPr>
            <a:r>
              <a:rPr lang="ru-RU" b="1" dirty="0" smtClean="0">
                <a:solidFill>
                  <a:srgbClr val="16165D"/>
                </a:solidFill>
              </a:rPr>
              <a:t>5. Зимовка</a:t>
            </a:r>
          </a:p>
          <a:p>
            <a:pPr marL="0" indent="0">
              <a:buFont typeface="Times New Roman" pitchFamily="16" charset="0"/>
              <a:buNone/>
            </a:pPr>
            <a:endParaRPr lang="ru-RU" dirty="0" smtClean="0"/>
          </a:p>
        </p:txBody>
      </p:sp>
      <p:pic>
        <p:nvPicPr>
          <p:cNvPr id="4" name="Picture 2" descr="https://yt3.ggpht.com/ytc/AAUvwng8UrJIOQj2XBL6Jgr75AbL01G_qNVQl-scxTs=s900-c-k-c0x00ffffff-no-r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4929198"/>
            <a:ext cx="1785950" cy="178595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57224" y="928670"/>
            <a:ext cx="7372376" cy="5197493"/>
          </a:xfrm>
        </p:spPr>
        <p:txBody>
          <a:bodyPr/>
          <a:lstStyle/>
          <a:p>
            <a:pPr algn="ctr"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Годовой жизненный цикл и сезонные явления в жизни птиц</a:t>
            </a:r>
          </a:p>
          <a:p>
            <a:endParaRPr lang="ru-RU" dirty="0"/>
          </a:p>
        </p:txBody>
      </p:sp>
      <p:pic>
        <p:nvPicPr>
          <p:cNvPr id="21506" name="Picture 2" descr="https://w-dog.ru/wallpapers/5/12/432231919284786/ptichka-sinichka-vet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3571876"/>
            <a:ext cx="4857752" cy="27176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Годовой жизненный цикл птиц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475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7214"/>
                <a:gridCol w="2000264"/>
                <a:gridCol w="2286016"/>
                <a:gridCol w="3186106"/>
              </a:tblGrid>
              <a:tr h="370840">
                <a:tc>
                  <a:txBody>
                    <a:bodyPr/>
                    <a:lstStyle/>
                    <a:p>
                      <a:pPr indent="27051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27051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18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Период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Время года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Особенности поведения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27051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Подготовка к размножению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27051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Размножение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27051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Послегнездовой</a:t>
                      </a:r>
                      <a:r>
                        <a:rPr lang="ru-RU" sz="2000" baseline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период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27051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Подготовка к зиме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27051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Зимовка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575" y="12700"/>
            <a:ext cx="9132888" cy="11430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ru-RU" sz="3600" b="1" dirty="0" smtClean="0">
                <a:solidFill>
                  <a:srgbClr val="003399"/>
                </a:solidFill>
              </a:rPr>
              <a:t>1. Подготовка к размножению. </a:t>
            </a:r>
            <a:br>
              <a:rPr lang="ru-RU" sz="3600" b="1" dirty="0" smtClean="0">
                <a:solidFill>
                  <a:srgbClr val="003399"/>
                </a:solidFill>
              </a:rPr>
            </a:br>
            <a:r>
              <a:rPr lang="ru-RU" sz="3600" b="1" dirty="0" smtClean="0"/>
              <a:t>Образование пар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-15875" y="4448175"/>
            <a:ext cx="8229600" cy="2187575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ru-RU" sz="2200" dirty="0" smtClean="0"/>
              <a:t>На один сезон у мелких и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2200" dirty="0" smtClean="0"/>
              <a:t>средних птиц (</a:t>
            </a:r>
            <a:r>
              <a:rPr lang="ru-RU" sz="2200" dirty="0" err="1" smtClean="0"/>
              <a:t>воробьинообразные</a:t>
            </a:r>
            <a:r>
              <a:rPr lang="ru-RU" sz="2400" dirty="0" smtClean="0"/>
              <a:t>)</a:t>
            </a:r>
          </a:p>
        </p:txBody>
      </p:sp>
      <p:pic>
        <p:nvPicPr>
          <p:cNvPr id="11268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3" y="3922713"/>
            <a:ext cx="3937000" cy="230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4950" y="1700213"/>
            <a:ext cx="36195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1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38725" y="642918"/>
            <a:ext cx="4105275" cy="273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1" name="Прямоугольник 3"/>
          <p:cNvSpPr>
            <a:spLocks noChangeArrowheads="1"/>
          </p:cNvSpPr>
          <p:nvPr/>
        </p:nvSpPr>
        <p:spPr bwMode="auto">
          <a:xfrm>
            <a:off x="4859338" y="3490913"/>
            <a:ext cx="391318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200"/>
              <a:t>На много лет (аисты, цапли)</a:t>
            </a:r>
          </a:p>
        </p:txBody>
      </p:sp>
      <p:sp>
        <p:nvSpPr>
          <p:cNvPr id="11272" name="Прямоугольник 4"/>
          <p:cNvSpPr>
            <a:spLocks noChangeArrowheads="1"/>
          </p:cNvSpPr>
          <p:nvPr/>
        </p:nvSpPr>
        <p:spPr bwMode="auto">
          <a:xfrm>
            <a:off x="3854450" y="6419850"/>
            <a:ext cx="523875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/>
              <a:t>Временные пары (глухари, тетерева</a:t>
            </a:r>
            <a:r>
              <a:rPr lang="ru-RU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4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48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11271" grpId="0"/>
      <p:bldP spid="1127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avatars.mds.yandex.net/get-zen_doc/4759087/pub_60532b1929a80b6fd21d163d_60535e4d9b23db779b0b1764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000108"/>
            <a:ext cx="5455268" cy="3000398"/>
          </a:xfrm>
          <a:prstGeom prst="rect">
            <a:avLst/>
          </a:prstGeom>
          <a:noFill/>
        </p:spPr>
      </p:pic>
      <p:pic>
        <p:nvPicPr>
          <p:cNvPr id="1030" name="Picture 6" descr="https://cs6.pikabu.ru/post_img/2017/06/11/6/og_og_149716838127488527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4030424"/>
            <a:ext cx="5214942" cy="2729153"/>
          </a:xfrm>
          <a:prstGeom prst="rect">
            <a:avLst/>
          </a:prstGeom>
          <a:noFill/>
        </p:spPr>
      </p:pic>
      <p:sp>
        <p:nvSpPr>
          <p:cNvPr id="9" name="Заголовок 8"/>
          <p:cNvSpPr>
            <a:spLocks noGrp="1"/>
          </p:cNvSpPr>
          <p:nvPr>
            <p:ph type="title" idx="4294967295"/>
          </p:nvPr>
        </p:nvSpPr>
        <p:spPr>
          <a:xfrm>
            <a:off x="1428728" y="274638"/>
            <a:ext cx="6800872" cy="796925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Брачные игры </a:t>
            </a:r>
            <a:endParaRPr lang="ru-RU" sz="36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2. Размножение (гнездование) 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214438"/>
            <a:ext cx="9144000" cy="491172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Построение гнезд                           Откладывание яиц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Высиживание</a:t>
            </a:r>
          </a:p>
          <a:p>
            <a:pPr>
              <a:buNone/>
            </a:pPr>
            <a:r>
              <a:rPr lang="ru-RU" dirty="0" smtClean="0"/>
              <a:t> птенцов)</a:t>
            </a:r>
            <a:endParaRPr lang="ru-RU" dirty="0"/>
          </a:p>
        </p:txBody>
      </p:sp>
      <p:pic>
        <p:nvPicPr>
          <p:cNvPr id="24578" name="Picture 2" descr="https://avatars.mds.yandex.net/get-zen_doc/3966998/pub_5f3e94bca5159344c3092834_5f3e9506ca1cdf488566f3b8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85926"/>
            <a:ext cx="3286116" cy="2464587"/>
          </a:xfrm>
          <a:prstGeom prst="rect">
            <a:avLst/>
          </a:prstGeom>
          <a:noFill/>
        </p:spPr>
      </p:pic>
      <p:pic>
        <p:nvPicPr>
          <p:cNvPr id="6" name="Picture 4" descr="https://get.pxhere.com/photo/branch-bird-fauna-bird-nest-nest-perching-bird-1416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8807" y="1785926"/>
            <a:ext cx="3215193" cy="2411395"/>
          </a:xfrm>
          <a:prstGeom prst="rect">
            <a:avLst/>
          </a:prstGeom>
          <a:noFill/>
        </p:spPr>
      </p:pic>
      <p:pic>
        <p:nvPicPr>
          <p:cNvPr id="24582" name="Picture 6" descr="https://cache3.youla.io/files/images/780_780/5d/9a/5d9ad85b132ca540da114a9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3214686"/>
            <a:ext cx="3214658" cy="32146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954</TotalTime>
  <Words>536</Words>
  <Application>Microsoft Office PowerPoint</Application>
  <PresentationFormat>Экран (4:3)</PresentationFormat>
  <Paragraphs>133</Paragraphs>
  <Slides>22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ЗАДАНИЕ  Подпишите типы развития птенцов:</vt:lpstr>
      <vt:lpstr>Проверка задания </vt:lpstr>
      <vt:lpstr>Слайд 3</vt:lpstr>
      <vt:lpstr>Сезонные явления в жизни птиц:</vt:lpstr>
      <vt:lpstr>Слайд 5</vt:lpstr>
      <vt:lpstr>Годовой жизненный цикл птиц</vt:lpstr>
      <vt:lpstr>1. Подготовка к размножению.  Образование пар</vt:lpstr>
      <vt:lpstr>Брачные игры </vt:lpstr>
      <vt:lpstr>2. Размножение (гнездование) </vt:lpstr>
      <vt:lpstr>Зачем птицам нужны гнезда? </vt:lpstr>
      <vt:lpstr>Слайд 11</vt:lpstr>
      <vt:lpstr>Слайд 12</vt:lpstr>
      <vt:lpstr>Слайд 13</vt:lpstr>
      <vt:lpstr>Слайд 14</vt:lpstr>
      <vt:lpstr>Слайд 15</vt:lpstr>
      <vt:lpstr>4. Подготовка к зиме </vt:lpstr>
      <vt:lpstr>Используя учебник стр. 213-215 сформулируйте особенности каждой группы птиц и приведите примеры оседлых, кочующих и перелетных птиц обитающих в нашем районе. </vt:lpstr>
      <vt:lpstr>Слайд 18</vt:lpstr>
      <vt:lpstr>Годовой жизненный цикл птиц</vt:lpstr>
      <vt:lpstr>Вывод: </vt:lpstr>
      <vt:lpstr>Домашнее задание</vt:lpstr>
      <vt:lpstr>РЕФЛЕКСИЯ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ЗАДАНИЕ  Под цифрами подпишите основные части яица.</dc:title>
  <dc:creator>natasha zhdanova</dc:creator>
  <cp:lastModifiedBy>natasha zhdanova</cp:lastModifiedBy>
  <cp:revision>76</cp:revision>
  <dcterms:created xsi:type="dcterms:W3CDTF">2022-02-24T13:37:23Z</dcterms:created>
  <dcterms:modified xsi:type="dcterms:W3CDTF">2022-02-26T13:46:44Z</dcterms:modified>
</cp:coreProperties>
</file>