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2" r:id="rId6"/>
    <p:sldId id="25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E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6D0B7-53E0-47EE-AFAE-639DA477CE7C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14C31-4471-4308-A67A-71774E9A7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285729"/>
            <a:ext cx="5214974" cy="50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628" y="1071545"/>
            <a:ext cx="2500330" cy="7858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8" y="857233"/>
          <a:ext cx="7643866" cy="5858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1933"/>
                <a:gridCol w="3821933"/>
              </a:tblGrid>
              <a:tr h="57643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I  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вариант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II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</a:rPr>
                        <a:t>вариант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4108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Элементом растрового изображения является: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а) пиксель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б) геометрический примитив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Элементом векторного  изображения является: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а) пиксель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б) геометрический примитив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99554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Какой редактор нужно выбрать для создания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вывесок, логотипов и др.символьных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изображений?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а)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Paint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б)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Microsoft Word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Какой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редактор нужно выбрать для 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редактирования рисунка, 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создания коллажей?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а)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Paint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б)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Microsoft Word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6940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3)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Основные инструменты для рисования?</a:t>
                      </a:r>
                    </a:p>
                    <a:p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а) </a:t>
                      </a: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Заливка, палитра</a:t>
                      </a:r>
                    </a:p>
                    <a:p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б) Карандаш, кисточка, </a:t>
                      </a: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распылитель …</a:t>
                      </a:r>
                      <a:endParaRPr lang="ru-RU" sz="20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Основные инструменты для работы</a:t>
                      </a:r>
                      <a:r>
                        <a:rPr lang="ru-RU" sz="20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 цветом</a:t>
                      </a: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  <a:p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а) Заливка, палитра</a:t>
                      </a:r>
                    </a:p>
                    <a:p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б) Карандаш, кисточка, распылитель …</a:t>
                      </a:r>
                    </a:p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1"/>
            <a:ext cx="8286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4. </a:t>
            </a:r>
            <a:r>
              <a:rPr lang="ru-RU" sz="3200" dirty="0" smtClean="0"/>
              <a:t>Семиклассники с помощью доступных инструментов нарисовали рисунки А – Е, представленные внизу.  Расположите рисунки в порядке убывания </a:t>
            </a:r>
            <a:r>
              <a:rPr lang="ru-RU" sz="3200" dirty="0" err="1" smtClean="0"/>
              <a:t>креативности</a:t>
            </a:r>
            <a:r>
              <a:rPr lang="ru-RU" sz="3200" dirty="0" smtClean="0"/>
              <a:t> (запишите последовательность букв, которой обозначен рисунок, например Б В А Г Е)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571480"/>
            <a:ext cx="8286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4. </a:t>
            </a:r>
            <a:r>
              <a:rPr lang="ru-RU" sz="3200" dirty="0" smtClean="0"/>
              <a:t>Семиклассники с помощью доступных инструментов нарисовали рисунки А – Е, представленные внизу.  Расположите рисунки в порядке убывания </a:t>
            </a:r>
            <a:r>
              <a:rPr lang="ru-RU" sz="3200" dirty="0" err="1" smtClean="0"/>
              <a:t>креативности</a:t>
            </a:r>
            <a:r>
              <a:rPr lang="ru-RU" sz="3200" dirty="0" smtClean="0"/>
              <a:t> (запишите последовательность букв, которой обозначен рисунок, например Б В А Г Е)</a:t>
            </a:r>
            <a:endParaRPr lang="ru-RU" sz="2800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500166" y="3726926"/>
            <a:ext cx="578647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 smtClean="0"/>
              <a:t>Помните, что </a:t>
            </a:r>
            <a:r>
              <a:rPr lang="ru-RU" sz="2800" b="1" dirty="0" err="1" smtClean="0"/>
              <a:t>креативный</a:t>
            </a:r>
            <a:r>
              <a:rPr lang="ru-RU" sz="2800" b="1" dirty="0" smtClean="0"/>
              <a:t> рисунок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b="1" dirty="0" smtClean="0"/>
              <a:t>  </a:t>
            </a:r>
            <a:r>
              <a:rPr lang="ru-RU" sz="2600" dirty="0" smtClean="0"/>
              <a:t>имеет интересный сюжет,</a:t>
            </a:r>
          </a:p>
          <a:p>
            <a:pPr lvl="0">
              <a:buFont typeface="Wingdings" pitchFamily="2" charset="2"/>
              <a:buChar char="Ø"/>
            </a:pPr>
            <a:r>
              <a:rPr lang="ru-RU" sz="2600" dirty="0" smtClean="0"/>
              <a:t>  привлекает внимание,</a:t>
            </a:r>
          </a:p>
          <a:p>
            <a:pPr lvl="0">
              <a:buFont typeface="Wingdings" pitchFamily="2" charset="2"/>
              <a:buChar char="Ø"/>
            </a:pPr>
            <a:r>
              <a:rPr lang="ru-RU" sz="2600" dirty="0" smtClean="0"/>
              <a:t>  тщательно выполнен и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/>
              <a:t>  оригинально оформлен.</a:t>
            </a:r>
            <a:endParaRPr kumimoji="0" lang="ru-RU" sz="2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8786842" cy="3705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6190"/>
            <a:ext cx="8858280" cy="2889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428604"/>
            <a:ext cx="7286676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ОТВЕТЫ</a:t>
            </a:r>
          </a:p>
          <a:p>
            <a:pPr algn="ctr"/>
            <a:endParaRPr lang="ru-RU" sz="4000" dirty="0" smtClean="0">
              <a:latin typeface="Comic Sans MS" pitchFamily="66" charset="0"/>
            </a:endParaRPr>
          </a:p>
          <a:p>
            <a:pPr algn="ctr"/>
            <a:endParaRPr lang="ru-RU" sz="4000" dirty="0" smtClean="0">
              <a:latin typeface="Comic Sans MS" pitchFamily="66" charset="0"/>
            </a:endParaRPr>
          </a:p>
          <a:p>
            <a:pPr algn="ctr"/>
            <a:endParaRPr lang="ru-RU" sz="4000" dirty="0" smtClean="0">
              <a:latin typeface="Comic Sans MS" pitchFamily="66" charset="0"/>
            </a:endParaRPr>
          </a:p>
          <a:p>
            <a:pPr algn="ctr"/>
            <a:endParaRPr lang="ru-RU" sz="4000" dirty="0" smtClean="0">
              <a:latin typeface="Comic Sans MS" pitchFamily="66" charset="0"/>
            </a:endParaRPr>
          </a:p>
          <a:p>
            <a:pPr algn="ctr"/>
            <a:endParaRPr lang="ru-RU" sz="4000" dirty="0" smtClean="0">
              <a:latin typeface="Comic Sans MS" pitchFamily="66" charset="0"/>
            </a:endParaRPr>
          </a:p>
          <a:p>
            <a:pPr algn="ctr"/>
            <a:endParaRPr lang="ru-RU" sz="4000" dirty="0" smtClean="0">
              <a:latin typeface="Comic Sans MS" pitchFamily="66" charset="0"/>
            </a:endParaRPr>
          </a:p>
          <a:p>
            <a:pPr algn="ctr"/>
            <a:endParaRPr lang="ru-RU" sz="3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428738"/>
          <a:ext cx="6643734" cy="4786345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143272"/>
                <a:gridCol w="3500462"/>
              </a:tblGrid>
              <a:tr h="957269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   </a:t>
                      </a:r>
                      <a:r>
                        <a:rPr lang="ru-RU" sz="4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вариант</a:t>
                      </a:r>
                      <a:endParaRPr lang="ru-RU" sz="4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II</a:t>
                      </a:r>
                      <a:r>
                        <a:rPr lang="en-US" sz="4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4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вариант</a:t>
                      </a:r>
                      <a:endParaRPr lang="ru-RU" sz="4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57269">
                <a:tc>
                  <a:txBody>
                    <a:bodyPr/>
                    <a:lstStyle/>
                    <a:p>
                      <a:pPr marL="342900" indent="-342900" algn="ctr">
                        <a:buAutoNum type="arabicPeriod"/>
                      </a:pPr>
                      <a:r>
                        <a:rPr lang="ru-RU" sz="4800" b="1" baseline="0" dirty="0" smtClean="0"/>
                        <a:t>  а</a:t>
                      </a:r>
                      <a:endParaRPr lang="ru-RU" sz="4800" b="1" dirty="0"/>
                    </a:p>
                  </a:txBody>
                  <a:tcPr>
                    <a:solidFill>
                      <a:srgbClr val="F3DED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1.  б</a:t>
                      </a:r>
                      <a:endParaRPr lang="ru-RU" sz="4800" b="1" dirty="0"/>
                    </a:p>
                  </a:txBody>
                  <a:tcPr>
                    <a:solidFill>
                      <a:srgbClr val="F3DEDD">
                        <a:alpha val="20000"/>
                      </a:srgbClr>
                    </a:solidFill>
                  </a:tcPr>
                </a:tc>
              </a:tr>
              <a:tr h="957269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2.  б 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2.  а</a:t>
                      </a:r>
                      <a:endParaRPr lang="ru-RU" sz="4800" b="1" dirty="0"/>
                    </a:p>
                  </a:txBody>
                  <a:tcPr/>
                </a:tc>
              </a:tr>
              <a:tr h="957269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3.  б</a:t>
                      </a:r>
                      <a:endParaRPr lang="ru-RU" sz="4800" b="1" dirty="0"/>
                    </a:p>
                  </a:txBody>
                  <a:tcPr>
                    <a:solidFill>
                      <a:srgbClr val="F3DED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3.  а</a:t>
                      </a:r>
                      <a:endParaRPr lang="ru-RU" sz="4800" b="1" dirty="0"/>
                    </a:p>
                  </a:txBody>
                  <a:tcPr>
                    <a:solidFill>
                      <a:srgbClr val="F3DEDD">
                        <a:alpha val="20000"/>
                      </a:srgbClr>
                    </a:solidFill>
                  </a:tcPr>
                </a:tc>
              </a:tr>
              <a:tr h="957269">
                <a:tc>
                  <a:txBody>
                    <a:bodyPr/>
                    <a:lstStyle/>
                    <a:p>
                      <a:pPr algn="l">
                        <a:tabLst>
                          <a:tab pos="0" algn="l"/>
                          <a:tab pos="90488" algn="l"/>
                        </a:tabLst>
                      </a:pPr>
                      <a:r>
                        <a:rPr lang="ru-RU" sz="4200" b="1" dirty="0" smtClean="0"/>
                        <a:t>4.</a:t>
                      </a:r>
                      <a:r>
                        <a:rPr lang="ru-RU" sz="4200" b="1" baseline="0" dirty="0" smtClean="0"/>
                        <a:t> Е А Г Д В Б</a:t>
                      </a:r>
                      <a:endParaRPr lang="ru-RU" sz="4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4200" b="1" dirty="0" smtClean="0"/>
                        <a:t>4.  А Е Д Б Г В </a:t>
                      </a:r>
                      <a:endParaRPr lang="ru-RU" sz="4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000892" y="1428736"/>
            <a:ext cx="1857388" cy="47863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2 б – «3»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3 б – «4»</a:t>
            </a:r>
          </a:p>
          <a:p>
            <a:pPr algn="ctr">
              <a:tabLst>
                <a:tab pos="1438275" algn="l"/>
              </a:tabLst>
            </a:pP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5 б- «5»</a:t>
            </a:r>
          </a:p>
          <a:p>
            <a:pPr algn="ctr"/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928670"/>
            <a:ext cx="72866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Comic Sans MS" pitchFamily="66" charset="0"/>
              </a:rPr>
              <a:t>«Все мы пассажиры одного корабля по имени </a:t>
            </a:r>
            <a:r>
              <a:rPr lang="ru-RU" sz="4000" b="1" dirty="0" smtClean="0">
                <a:latin typeface="Comic Sans MS" pitchFamily="66" charset="0"/>
              </a:rPr>
              <a:t>Земля,</a:t>
            </a:r>
            <a:r>
              <a:rPr lang="ru-RU" sz="4000" dirty="0" smtClean="0">
                <a:latin typeface="Comic Sans MS" pitchFamily="66" charset="0"/>
              </a:rPr>
              <a:t> </a:t>
            </a:r>
          </a:p>
          <a:p>
            <a:r>
              <a:rPr lang="ru-RU" sz="4000" dirty="0" smtClean="0">
                <a:latin typeface="Comic Sans MS" pitchFamily="66" charset="0"/>
              </a:rPr>
              <a:t>а значит, пересесть из него просто некуда. Вот почему все жители планеты должны сообща спасать свой общий дом» </a:t>
            </a:r>
          </a:p>
          <a:p>
            <a:endParaRPr lang="ru-RU" sz="2800" dirty="0" smtClean="0"/>
          </a:p>
          <a:p>
            <a:pPr algn="r"/>
            <a:r>
              <a:rPr lang="ru-RU" sz="3000" dirty="0" err="1" smtClean="0"/>
              <a:t>Антуан</a:t>
            </a:r>
            <a:r>
              <a:rPr lang="ru-RU" sz="3000" dirty="0" smtClean="0"/>
              <a:t> де Сент-Экзюпери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3857628"/>
            <a:ext cx="4500594" cy="1071562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latin typeface="Comic Sans MS" pitchFamily="66" charset="0"/>
              </a:rPr>
              <a:t>Ознакомиться с полным списком памятников и достопримечательностей можно на официальном сайте ЮНЕСКО и  других источниках </a:t>
            </a:r>
            <a:endParaRPr lang="ru-RU" sz="1600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4929198"/>
            <a:ext cx="278608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4929198"/>
            <a:ext cx="1643074" cy="1763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0652086"/>
              </p:ext>
            </p:extLst>
          </p:nvPr>
        </p:nvGraphicFramePr>
        <p:xfrm>
          <a:off x="500034" y="1357298"/>
          <a:ext cx="3857652" cy="4888248"/>
        </p:xfrm>
        <a:graphic>
          <a:graphicData uri="http://schemas.openxmlformats.org/drawingml/2006/table">
            <a:tbl>
              <a:tblPr/>
              <a:tblGrid>
                <a:gridCol w="1928826"/>
                <a:gridCol w="1928826"/>
              </a:tblGrid>
              <a:tr h="306929">
                <a:tc>
                  <a:txBody>
                    <a:bodyPr/>
                    <a:lstStyle/>
                    <a:p>
                      <a:pPr algn="just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omic Sans MS" pitchFamily="66" charset="0"/>
                          <a:ea typeface="Times New Roman"/>
                        </a:rPr>
                        <a:t>Часть света</a:t>
                      </a:r>
                      <a:endParaRPr lang="ru-RU" sz="24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omic Sans MS" pitchFamily="66" charset="0"/>
                          <a:ea typeface="Times New Roman"/>
                        </a:rPr>
                        <a:t>Количество объектов</a:t>
                      </a:r>
                      <a:endParaRPr lang="ru-RU" sz="24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802">
                <a:tc>
                  <a:txBody>
                    <a:bodyPr/>
                    <a:lstStyle/>
                    <a:p>
                      <a:pPr algn="just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smtClean="0">
                          <a:latin typeface="Comic Sans MS" pitchFamily="66" charset="0"/>
                          <a:ea typeface="Times New Roman"/>
                        </a:rPr>
                        <a:t>Азия </a:t>
                      </a:r>
                      <a:endParaRPr lang="ru-RU" sz="24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Comic Sans MS" pitchFamily="66" charset="0"/>
                          <a:ea typeface="Times New Roman"/>
                        </a:rPr>
                        <a:t>315</a:t>
                      </a:r>
                      <a:endParaRPr lang="ru-RU" sz="24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just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Comic Sans MS" pitchFamily="66" charset="0"/>
                          <a:ea typeface="Times New Roman"/>
                        </a:rPr>
                        <a:t>Африка</a:t>
                      </a:r>
                      <a:endParaRPr lang="ru-RU" sz="24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Comic Sans MS" pitchFamily="66" charset="0"/>
                          <a:ea typeface="Times New Roman"/>
                        </a:rPr>
                        <a:t>145</a:t>
                      </a:r>
                      <a:endParaRPr lang="ru-RU" sz="24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just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Comic Sans MS" pitchFamily="66" charset="0"/>
                          <a:ea typeface="Times New Roman"/>
                        </a:rPr>
                        <a:t>Европа</a:t>
                      </a:r>
                      <a:endParaRPr lang="ru-RU" sz="24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smtClean="0">
                          <a:latin typeface="Comic Sans MS" pitchFamily="66" charset="0"/>
                          <a:ea typeface="Times New Roman"/>
                        </a:rPr>
                        <a:t>463</a:t>
                      </a:r>
                      <a:endParaRPr lang="ru-RU" sz="24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334">
                <a:tc>
                  <a:txBody>
                    <a:bodyPr/>
                    <a:lstStyle/>
                    <a:p>
                      <a:pPr algn="just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Comic Sans MS" pitchFamily="66" charset="0"/>
                          <a:ea typeface="Times New Roman"/>
                        </a:rPr>
                        <a:t>Океания </a:t>
                      </a:r>
                      <a:r>
                        <a:rPr lang="ru-RU" sz="1600" b="0" dirty="0" smtClean="0">
                          <a:latin typeface="Comic Sans MS" pitchFamily="66" charset="0"/>
                          <a:ea typeface="Times New Roman"/>
                        </a:rPr>
                        <a:t>(Северная  Америка )</a:t>
                      </a:r>
                      <a:endParaRPr lang="ru-RU" sz="16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Comic Sans MS" pitchFamily="66" charset="0"/>
                          <a:ea typeface="Times New Roman"/>
                        </a:rPr>
                        <a:t>37</a:t>
                      </a:r>
                      <a:endParaRPr lang="ru-RU" sz="24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083">
                <a:tc>
                  <a:txBody>
                    <a:bodyPr/>
                    <a:lstStyle/>
                    <a:p>
                      <a:pPr algn="just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Comic Sans MS" pitchFamily="66" charset="0"/>
                          <a:ea typeface="Times New Roman"/>
                        </a:rPr>
                        <a:t>Северная  Америка </a:t>
                      </a:r>
                      <a:endParaRPr lang="ru-RU" sz="24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Comic Sans MS" pitchFamily="66" charset="0"/>
                          <a:ea typeface="Times New Roman"/>
                        </a:rPr>
                        <a:t>116</a:t>
                      </a:r>
                      <a:endParaRPr lang="ru-RU" sz="24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166">
                <a:tc>
                  <a:txBody>
                    <a:bodyPr/>
                    <a:lstStyle/>
                    <a:p>
                      <a:pPr algn="just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Comic Sans MS" pitchFamily="66" charset="0"/>
                          <a:ea typeface="Times New Roman"/>
                        </a:rPr>
                        <a:t>Южная Америка</a:t>
                      </a:r>
                      <a:endParaRPr lang="ru-RU" sz="24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latin typeface="Comic Sans MS" pitchFamily="66" charset="0"/>
                          <a:ea typeface="Times New Roman"/>
                        </a:rPr>
                        <a:t>78</a:t>
                      </a:r>
                      <a:endParaRPr lang="ru-RU" sz="2400" b="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00562" y="1357298"/>
          <a:ext cx="4429156" cy="2357455"/>
        </p:xfrm>
        <a:graphic>
          <a:graphicData uri="http://schemas.openxmlformats.org/drawingml/2006/table">
            <a:tbl>
              <a:tblPr/>
              <a:tblGrid>
                <a:gridCol w="1467004"/>
                <a:gridCol w="872463"/>
                <a:gridCol w="1312644"/>
                <a:gridCol w="777045"/>
              </a:tblGrid>
              <a:tr h="569830"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РФ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30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Италия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55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830"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Австрия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10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Турция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omic Sans MS"/>
                          <a:ea typeface="Times New Roman"/>
                        </a:rPr>
                        <a:t>9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965">
                <a:tc>
                  <a:txBody>
                    <a:bodyPr/>
                    <a:lstStyle/>
                    <a:p>
                      <a:pPr marL="0" indent="0"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omic Sans MS"/>
                          <a:ea typeface="Times New Roman"/>
                        </a:rPr>
                        <a:t>Белоруссия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4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Франция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43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830"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Израиль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mic Sans MS"/>
                          <a:ea typeface="Times New Roman"/>
                        </a:rPr>
                        <a:t>9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omic Sans MS" pitchFamily="66" charset="0"/>
                          <a:ea typeface="Times New Roman"/>
                        </a:rPr>
                        <a:t>Китай</a:t>
                      </a:r>
                      <a:endParaRPr lang="ru-RU" sz="20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omic Sans MS" pitchFamily="66" charset="0"/>
                          <a:ea typeface="Times New Roman"/>
                        </a:rPr>
                        <a:t>52</a:t>
                      </a:r>
                      <a:endParaRPr lang="ru-RU" sz="20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642910" y="428603"/>
            <a:ext cx="3643338" cy="714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Таблица 1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42910" y="428604"/>
            <a:ext cx="3643338" cy="714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Таблица 1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143504" y="500042"/>
            <a:ext cx="3000396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Таблица 2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368</Words>
  <Application>Microsoft Office PowerPoint</Application>
  <PresentationFormat>Экран (4:3)</PresentationFormat>
  <Paragraphs>86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Тест</vt:lpstr>
      <vt:lpstr>Слайд 2</vt:lpstr>
      <vt:lpstr>Слайд 3</vt:lpstr>
      <vt:lpstr>Слайд 4</vt:lpstr>
      <vt:lpstr>Слайд 5</vt:lpstr>
      <vt:lpstr>Ознакомиться с полным списком памятников и достопримечательностей можно на официальном сайте ЮНЕСКО и  других источниках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39</cp:revision>
  <dcterms:created xsi:type="dcterms:W3CDTF">2022-04-14T18:38:24Z</dcterms:created>
  <dcterms:modified xsi:type="dcterms:W3CDTF">2022-04-17T19:09:58Z</dcterms:modified>
</cp:coreProperties>
</file>