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Default Extension="WAV" ContentType="audio/wav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80" r:id="rId4"/>
    <p:sldId id="282" r:id="rId5"/>
    <p:sldId id="260" r:id="rId6"/>
    <p:sldId id="285" r:id="rId7"/>
    <p:sldId id="274" r:id="rId8"/>
    <p:sldId id="283" r:id="rId9"/>
    <p:sldId id="275" r:id="rId10"/>
    <p:sldId id="277" r:id="rId11"/>
    <p:sldId id="286" r:id="rId12"/>
    <p:sldId id="276" r:id="rId13"/>
    <p:sldId id="261" r:id="rId14"/>
    <p:sldId id="262" r:id="rId15"/>
    <p:sldId id="267" r:id="rId16"/>
    <p:sldId id="264" r:id="rId17"/>
    <p:sldId id="265" r:id="rId18"/>
    <p:sldId id="266" r:id="rId19"/>
    <p:sldId id="28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41" autoAdjust="0"/>
    <p:restoredTop sz="94660"/>
  </p:normalViewPr>
  <p:slideViewPr>
    <p:cSldViewPr>
      <p:cViewPr varScale="1">
        <p:scale>
          <a:sx n="86" d="100"/>
          <a:sy n="86" d="100"/>
        </p:scale>
        <p:origin x="-162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36B73-8C8D-42CF-9647-5430FAAB1E0C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E288A-7441-482D-AD28-BF27CAFC8D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9972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36B73-8C8D-42CF-9647-5430FAAB1E0C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E288A-7441-482D-AD28-BF27CAFC8D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259178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36B73-8C8D-42CF-9647-5430FAAB1E0C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E288A-7441-482D-AD28-BF27CAFC8D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72638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36B73-8C8D-42CF-9647-5430FAAB1E0C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E288A-7441-482D-AD28-BF27CAFC8D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58640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36B73-8C8D-42CF-9647-5430FAAB1E0C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E288A-7441-482D-AD28-BF27CAFC8D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6622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36B73-8C8D-42CF-9647-5430FAAB1E0C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E288A-7441-482D-AD28-BF27CAFC8D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95272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36B73-8C8D-42CF-9647-5430FAAB1E0C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E288A-7441-482D-AD28-BF27CAFC8D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46500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36B73-8C8D-42CF-9647-5430FAAB1E0C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E288A-7441-482D-AD28-BF27CAFC8D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88841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36B73-8C8D-42CF-9647-5430FAAB1E0C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E288A-7441-482D-AD28-BF27CAFC8D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98553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36B73-8C8D-42CF-9647-5430FAAB1E0C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E288A-7441-482D-AD28-BF27CAFC8D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21721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36B73-8C8D-42CF-9647-5430FAAB1E0C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E288A-7441-482D-AD28-BF27CAFC8D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52658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36B73-8C8D-42CF-9647-5430FAAB1E0C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4E288A-7441-482D-AD28-BF27CAFC8D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6864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media2.wav"/><Relationship Id="rId6" Type="http://schemas.openxmlformats.org/officeDocument/2006/relationships/image" Target="../media/image16.png"/><Relationship Id="rId5" Type="http://schemas.microsoft.com/office/2007/relationships/media" Target="../media/media2.wav"/><Relationship Id="rId4" Type="http://schemas.openxmlformats.org/officeDocument/2006/relationships/image" Target="../media/image17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media4.mp3"/><Relationship Id="rId6" Type="http://schemas.openxmlformats.org/officeDocument/2006/relationships/image" Target="../media/image16.png"/><Relationship Id="rId5" Type="http://schemas.microsoft.com/office/2007/relationships/media" Target="../media/media4.mp3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.jpeg"/><Relationship Id="rId7" Type="http://schemas.microsoft.com/office/2007/relationships/hdphoto" Target="../media/hdphoto13.wdp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5.mp3"/><Relationship Id="rId5" Type="http://schemas.openxmlformats.org/officeDocument/2006/relationships/image" Target="../media/image34.png"/><Relationship Id="rId10" Type="http://schemas.openxmlformats.org/officeDocument/2006/relationships/image" Target="../media/image16.png"/><Relationship Id="rId4" Type="http://schemas.openxmlformats.org/officeDocument/2006/relationships/image" Target="../media/image33.png"/><Relationship Id="rId9" Type="http://schemas.microsoft.com/office/2007/relationships/media" Target="../media/media5.mp3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1.jpeg"/><Relationship Id="rId7" Type="http://schemas.microsoft.com/office/2007/relationships/hdphoto" Target="../media/hdphoto14.wdp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6.mp3"/><Relationship Id="rId5" Type="http://schemas.openxmlformats.org/officeDocument/2006/relationships/image" Target="../media/image36.png"/><Relationship Id="rId10" Type="http://schemas.openxmlformats.org/officeDocument/2006/relationships/image" Target="../media/image16.png"/><Relationship Id="rId4" Type="http://schemas.openxmlformats.org/officeDocument/2006/relationships/image" Target="../media/image35.png"/><Relationship Id="rId9" Type="http://schemas.microsoft.com/office/2007/relationships/media" Target="../media/media6.mp3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.jpeg"/><Relationship Id="rId7" Type="http://schemas.microsoft.com/office/2007/relationships/hdphoto" Target="../media/hdphoto15.wdp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7.mp3"/><Relationship Id="rId5" Type="http://schemas.openxmlformats.org/officeDocument/2006/relationships/image" Target="../media/image38.png"/><Relationship Id="rId10" Type="http://schemas.openxmlformats.org/officeDocument/2006/relationships/image" Target="../media/image16.png"/><Relationship Id="rId4" Type="http://schemas.openxmlformats.org/officeDocument/2006/relationships/image" Target="../media/image37.jpeg"/><Relationship Id="rId9" Type="http://schemas.microsoft.com/office/2007/relationships/media" Target="../media/media7.mp3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media" Target="../media/media1.WAV"/><Relationship Id="rId3" Type="http://schemas.openxmlformats.org/officeDocument/2006/relationships/image" Target="../media/image1.jpeg"/><Relationship Id="rId7" Type="http://schemas.openxmlformats.org/officeDocument/2006/relationships/image" Target="../media/image40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.WAV"/><Relationship Id="rId6" Type="http://schemas.microsoft.com/office/2007/relationships/hdphoto" Target="../media/hdphoto16.wdp"/><Relationship Id="rId4" Type="http://schemas.openxmlformats.org/officeDocument/2006/relationships/image" Target="../media/image39.png"/><Relationship Id="rId9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.jpeg"/><Relationship Id="rId7" Type="http://schemas.openxmlformats.org/officeDocument/2006/relationships/image" Target="../media/image42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8.mp3"/><Relationship Id="rId6" Type="http://schemas.microsoft.com/office/2007/relationships/hdphoto" Target="../media/hdphoto17.wdp"/><Relationship Id="rId10" Type="http://schemas.openxmlformats.org/officeDocument/2006/relationships/image" Target="../media/image16.png"/><Relationship Id="rId4" Type="http://schemas.openxmlformats.org/officeDocument/2006/relationships/image" Target="../media/image41.png"/><Relationship Id="rId9" Type="http://schemas.microsoft.com/office/2007/relationships/media" Target="../media/media8.mp3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media" Target="../media/media9.wav"/><Relationship Id="rId3" Type="http://schemas.openxmlformats.org/officeDocument/2006/relationships/image" Target="../media/image1.jpeg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9.wav"/><Relationship Id="rId6" Type="http://schemas.microsoft.com/office/2007/relationships/hdphoto" Target="../media/hdphoto18.wdp"/><Relationship Id="rId4" Type="http://schemas.openxmlformats.org/officeDocument/2006/relationships/image" Target="../media/image43.png"/><Relationship Id="rId9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media2.wav"/><Relationship Id="rId6" Type="http://schemas.openxmlformats.org/officeDocument/2006/relationships/image" Target="../media/image16.png"/><Relationship Id="rId5" Type="http://schemas.microsoft.com/office/2007/relationships/media" Target="../media/media2.wav"/><Relationship Id="rId4" Type="http://schemas.openxmlformats.org/officeDocument/2006/relationships/image" Target="../media/image17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8.png"/><Relationship Id="rId18" Type="http://schemas.microsoft.com/office/2007/relationships/hdphoto" Target="../media/hdphoto7.wdp"/><Relationship Id="rId26" Type="http://schemas.microsoft.com/office/2007/relationships/hdphoto" Target="../media/hdphoto11.wdp"/><Relationship Id="rId3" Type="http://schemas.openxmlformats.org/officeDocument/2006/relationships/image" Target="../media/image1.jpeg"/><Relationship Id="rId21" Type="http://schemas.openxmlformats.org/officeDocument/2006/relationships/image" Target="../media/image12.png"/><Relationship Id="rId7" Type="http://schemas.openxmlformats.org/officeDocument/2006/relationships/image" Target="../media/image5.png"/><Relationship Id="rId12" Type="http://schemas.microsoft.com/office/2007/relationships/hdphoto" Target="../media/hdphoto4.wdp"/><Relationship Id="rId17" Type="http://schemas.openxmlformats.org/officeDocument/2006/relationships/image" Target="../media/image10.png"/><Relationship Id="rId25" Type="http://schemas.openxmlformats.org/officeDocument/2006/relationships/image" Target="../media/image14.png"/><Relationship Id="rId2" Type="http://schemas.openxmlformats.org/officeDocument/2006/relationships/slideLayout" Target="../slideLayouts/slideLayout6.xml"/><Relationship Id="rId16" Type="http://schemas.microsoft.com/office/2007/relationships/hdphoto" Target="../media/hdphoto6.wdp"/><Relationship Id="rId20" Type="http://schemas.microsoft.com/office/2007/relationships/hdphoto" Target="../media/hdphoto8.wdp"/><Relationship Id="rId29" Type="http://schemas.microsoft.com/office/2007/relationships/media" Target="../media/media1.WAV"/><Relationship Id="rId1" Type="http://schemas.openxmlformats.org/officeDocument/2006/relationships/audio" Target="../media/media1.WAV"/><Relationship Id="rId6" Type="http://schemas.microsoft.com/office/2007/relationships/hdphoto" Target="../media/hdphoto1.wdp"/><Relationship Id="rId11" Type="http://schemas.openxmlformats.org/officeDocument/2006/relationships/image" Target="../media/image7.png"/><Relationship Id="rId24" Type="http://schemas.microsoft.com/office/2007/relationships/hdphoto" Target="../media/hdphoto10.wdp"/><Relationship Id="rId15" Type="http://schemas.openxmlformats.org/officeDocument/2006/relationships/image" Target="../media/image9.png"/><Relationship Id="rId23" Type="http://schemas.openxmlformats.org/officeDocument/2006/relationships/image" Target="../media/image13.png"/><Relationship Id="rId28" Type="http://schemas.microsoft.com/office/2007/relationships/hdphoto" Target="../media/hdphoto12.wdp"/><Relationship Id="rId10" Type="http://schemas.microsoft.com/office/2007/relationships/hdphoto" Target="../media/hdphoto3.wdp"/><Relationship Id="rId19" Type="http://schemas.openxmlformats.org/officeDocument/2006/relationships/image" Target="../media/image11.png"/><Relationship Id="rId4" Type="http://schemas.openxmlformats.org/officeDocument/2006/relationships/image" Target="../media/image4.png"/><Relationship Id="rId9" Type="http://schemas.openxmlformats.org/officeDocument/2006/relationships/image" Target="../media/image6.png"/><Relationship Id="rId14" Type="http://schemas.microsoft.com/office/2007/relationships/hdphoto" Target="../media/hdphoto5.wdp"/><Relationship Id="rId22" Type="http://schemas.microsoft.com/office/2007/relationships/hdphoto" Target="../media/hdphoto9.wdp"/><Relationship Id="rId27" Type="http://schemas.openxmlformats.org/officeDocument/2006/relationships/image" Target="../media/image15.png"/><Relationship Id="rId30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media2.wav"/><Relationship Id="rId5" Type="http://schemas.openxmlformats.org/officeDocument/2006/relationships/image" Target="../media/image16.png"/><Relationship Id="rId4" Type="http://schemas.microsoft.com/office/2007/relationships/media" Target="../media/media2.wav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13" Type="http://schemas.openxmlformats.org/officeDocument/2006/relationships/image" Target="../media/image11.png"/><Relationship Id="rId18" Type="http://schemas.microsoft.com/office/2007/relationships/hdphoto" Target="../media/hdphoto10.wdp"/><Relationship Id="rId3" Type="http://schemas.openxmlformats.org/officeDocument/2006/relationships/image" Target="../media/image18.png"/><Relationship Id="rId21" Type="http://schemas.openxmlformats.org/officeDocument/2006/relationships/image" Target="../media/image23.png"/><Relationship Id="rId7" Type="http://schemas.openxmlformats.org/officeDocument/2006/relationships/image" Target="../media/image19.png"/><Relationship Id="rId12" Type="http://schemas.microsoft.com/office/2007/relationships/hdphoto" Target="../media/hdphoto7.wdp"/><Relationship Id="rId17" Type="http://schemas.openxmlformats.org/officeDocument/2006/relationships/image" Target="../media/image13.png"/><Relationship Id="rId2" Type="http://schemas.openxmlformats.org/officeDocument/2006/relationships/slideLayout" Target="../slideLayouts/slideLayout6.xml"/><Relationship Id="rId16" Type="http://schemas.microsoft.com/office/2007/relationships/hdphoto" Target="../media/hdphoto9.wdp"/><Relationship Id="rId20" Type="http://schemas.microsoft.com/office/2007/relationships/hdphoto" Target="../media/hdphoto11.wdp"/><Relationship Id="rId1" Type="http://schemas.openxmlformats.org/officeDocument/2006/relationships/audio" Target="../media/media3.wav"/><Relationship Id="rId6" Type="http://schemas.microsoft.com/office/2007/relationships/hdphoto" Target="../media/hdphoto4.wdp"/><Relationship Id="rId11" Type="http://schemas.openxmlformats.org/officeDocument/2006/relationships/image" Target="../media/image21.png"/><Relationship Id="rId24" Type="http://schemas.openxmlformats.org/officeDocument/2006/relationships/image" Target="../media/image16.png"/><Relationship Id="rId15" Type="http://schemas.openxmlformats.org/officeDocument/2006/relationships/image" Target="../media/image22.png"/><Relationship Id="rId23" Type="http://schemas.microsoft.com/office/2007/relationships/media" Target="../media/media3.wav"/><Relationship Id="rId10" Type="http://schemas.microsoft.com/office/2007/relationships/hdphoto" Target="../media/hdphoto6.wdp"/><Relationship Id="rId19" Type="http://schemas.openxmlformats.org/officeDocument/2006/relationships/image" Target="../media/image14.png"/><Relationship Id="rId9" Type="http://schemas.openxmlformats.org/officeDocument/2006/relationships/image" Target="../media/image20.png"/><Relationship Id="rId14" Type="http://schemas.microsoft.com/office/2007/relationships/hdphoto" Target="../media/hdphoto8.wdp"/><Relationship Id="rId22" Type="http://schemas.microsoft.com/office/2007/relationships/hdphoto" Target="../media/hdphoto1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media2.wav"/><Relationship Id="rId6" Type="http://schemas.openxmlformats.org/officeDocument/2006/relationships/image" Target="../media/image16.png"/><Relationship Id="rId5" Type="http://schemas.microsoft.com/office/2007/relationships/media" Target="../media/media2.wav"/><Relationship Id="rId4" Type="http://schemas.openxmlformats.org/officeDocument/2006/relationships/image" Target="../media/image17.gif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image" Target="../media/image24.png"/><Relationship Id="rId7" Type="http://schemas.openxmlformats.org/officeDocument/2006/relationships/image" Target="../media/image25.png"/><Relationship Id="rId12" Type="http://schemas.microsoft.com/office/2007/relationships/hdphoto" Target="../media/hdphoto12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microsoft.com/office/2007/relationships/hdphoto" Target="../media/hdphoto9.wdp"/><Relationship Id="rId11" Type="http://schemas.openxmlformats.org/officeDocument/2006/relationships/image" Target="../media/image27.png"/><Relationship Id="rId5" Type="http://schemas.openxmlformats.org/officeDocument/2006/relationships/image" Target="../media/image22.png"/><Relationship Id="rId10" Type="http://schemas.microsoft.com/office/2007/relationships/hdphoto" Target="../media/hdphoto11.wdp"/><Relationship Id="rId4" Type="http://schemas.microsoft.com/office/2007/relationships/hdphoto" Target="../media/hdphoto6.wdp"/><Relationship Id="rId9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613658387_87-p-fon-dlya-prezentatsii-deti-v-detskom-sadu-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9581" y="0"/>
            <a:ext cx="927358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927787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Интерактивная игра</a:t>
            </a:r>
            <a:br>
              <a:rPr lang="ru-RU" sz="3600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по лексической теме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/>
            </a:r>
            <a:br>
              <a:rPr lang="ru-RU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«Одежда, обувь, </a:t>
            </a:r>
            <a:b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головные уборы»</a:t>
            </a:r>
            <a:b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</a:br>
            <a:endParaRPr lang="ru-RU" sz="31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56176" y="4437112"/>
            <a:ext cx="2736304" cy="1296144"/>
          </a:xfrm>
        </p:spPr>
        <p:txBody>
          <a:bodyPr>
            <a:noAutofit/>
          </a:bodyPr>
          <a:lstStyle/>
          <a:p>
            <a:pPr algn="l"/>
            <a:r>
              <a:rPr lang="ru-RU" sz="1600" dirty="0" smtClean="0">
                <a:solidFill>
                  <a:schemeClr val="tx1"/>
                </a:solidFill>
                <a:latin typeface="Comic Sans MS" pitchFamily="66" charset="0"/>
              </a:rPr>
              <a:t>Подготовила </a:t>
            </a:r>
            <a:br>
              <a:rPr lang="ru-RU" sz="1600" dirty="0" smtClean="0">
                <a:solidFill>
                  <a:schemeClr val="tx1"/>
                </a:solidFill>
                <a:latin typeface="Comic Sans MS" pitchFamily="66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Comic Sans MS" pitchFamily="66" charset="0"/>
              </a:rPr>
              <a:t>воспитатель Беззубова Диана Сергеевна</a:t>
            </a:r>
            <a:endParaRPr lang="ru-RU" sz="16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940152" y="5949280"/>
            <a:ext cx="10999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err="1" smtClean="0">
                <a:latin typeface="Comic Sans MS" pitchFamily="66" charset="0"/>
              </a:rPr>
              <a:t>Кудрово</a:t>
            </a:r>
            <a:r>
              <a:rPr lang="ru-RU" dirty="0" smtClean="0">
                <a:latin typeface="Comic Sans MS" pitchFamily="66" charset="0"/>
              </a:rPr>
              <a:t/>
            </a:r>
            <a:br>
              <a:rPr lang="ru-RU" dirty="0" smtClean="0">
                <a:latin typeface="Comic Sans MS" pitchFamily="66" charset="0"/>
              </a:rPr>
            </a:br>
            <a:r>
              <a:rPr lang="ru-RU" dirty="0" smtClean="0">
                <a:latin typeface="Comic Sans MS" pitchFamily="66" charset="0"/>
              </a:rPr>
              <a:t>2021г</a:t>
            </a:r>
            <a:r>
              <a:rPr lang="ru-RU" dirty="0" smtClean="0">
                <a:latin typeface="Comic Sans MS" pitchFamily="66" charset="0"/>
              </a:rPr>
              <a:t>.</a:t>
            </a:r>
            <a:endParaRPr lang="ru-RU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3099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613658387_87-p-fon-dlya-prezentatsii-deti-v-detskom-sadu-9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273581" cy="6858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484784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0070C0"/>
                </a:solidFill>
                <a:latin typeface="Comic Sans MS" pitchFamily="66" charset="0"/>
              </a:rPr>
              <a:t>Головные уборы </a:t>
            </a:r>
            <a:endParaRPr lang="ru-RU" sz="54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37067" y="6016423"/>
            <a:ext cx="648072" cy="6661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3131839" y="3068960"/>
            <a:ext cx="2733391" cy="3292281"/>
          </a:xfrm>
          <a:prstGeom prst="rect">
            <a:avLst/>
          </a:prstGeom>
        </p:spPr>
      </p:pic>
      <p:pic>
        <p:nvPicPr>
          <p:cNvPr id="2" name="аплод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251520" y="601642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70030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53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613658387_87-p-fon-dlya-prezentatsii-deti-v-detskom-sadu-9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273581" cy="6858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484784"/>
            <a:ext cx="8229600" cy="1143000"/>
          </a:xfrm>
        </p:spPr>
        <p:txBody>
          <a:bodyPr>
            <a:noAutofit/>
          </a:bodyPr>
          <a:lstStyle/>
          <a:p>
            <a:r>
              <a:rPr lang="ru-RU" sz="11500" b="1" dirty="0" smtClean="0">
                <a:solidFill>
                  <a:srgbClr val="00B050"/>
                </a:solidFill>
                <a:latin typeface="Comic Sans MS" pitchFamily="66" charset="0"/>
              </a:rPr>
              <a:t>Загадки </a:t>
            </a:r>
            <a:endParaRPr lang="ru-RU" sz="115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37067" y="6016423"/>
            <a:ext cx="648072" cy="6661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059832" y="3140967"/>
            <a:ext cx="2709341" cy="329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ozyvnie2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395536" y="604470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49178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85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1613658387_87-p-fon-dlya-prezentatsii-deti-v-detskom-sadu-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73581" cy="6858000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04457" y="1726559"/>
            <a:ext cx="938213" cy="94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765266" y="2103449"/>
            <a:ext cx="5839182" cy="51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" pitchFamily="18" charset="0"/>
                <a:cs typeface="Calibri" pitchFamily="34" charset="0"/>
              </a:rPr>
              <a:t>  </a:t>
            </a:r>
            <a:r>
              <a:rPr lang="ru-RU" sz="2400" dirty="0" smtClean="0">
                <a:solidFill>
                  <a:srgbClr val="000000"/>
                </a:solidFill>
                <a:latin typeface="Comic Sans MS" pitchFamily="66" charset="0"/>
                <a:cs typeface="Calibri" pitchFamily="34" charset="0"/>
              </a:rPr>
              <a:t>Игра </a:t>
            </a:r>
            <a:r>
              <a:rPr lang="ru-RU" sz="2400" dirty="0">
                <a:solidFill>
                  <a:srgbClr val="000000"/>
                </a:solidFill>
                <a:latin typeface="Comic Sans MS" pitchFamily="66" charset="0"/>
                <a:cs typeface="Calibri" pitchFamily="34" charset="0"/>
              </a:rPr>
              <a:t>«Жадина» (мой, моя, мои, моё)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Comic Sans MS" pitchFamily="66" charset="0"/>
              </a:rPr>
              <a:t>Условные обозначения</a:t>
            </a:r>
            <a:endParaRPr lang="ru-RU" sz="3200" dirty="0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04457" y="3212976"/>
            <a:ext cx="822325" cy="817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923833" y="3212976"/>
            <a:ext cx="3669594" cy="517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r>
              <a:rPr lang="ru-RU" sz="2400" dirty="0">
                <a:solidFill>
                  <a:srgbClr val="000000"/>
                </a:solidFill>
                <a:latin typeface="Comic Sans MS" pitchFamily="66" charset="0"/>
                <a:cs typeface="Calibri" pitchFamily="34" charset="0"/>
              </a:rPr>
              <a:t>Игра «Назови ласково»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9388" y="4340548"/>
            <a:ext cx="1374445" cy="164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975021" y="4794037"/>
            <a:ext cx="2760692" cy="4881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r>
              <a:rPr lang="ru-RU" sz="2400" dirty="0">
                <a:solidFill>
                  <a:srgbClr val="000000"/>
                </a:solidFill>
                <a:latin typeface="Comic Sans MS" pitchFamily="66" charset="0"/>
                <a:cs typeface="Calibri" pitchFamily="34" charset="0"/>
              </a:rPr>
              <a:t>Игра «Посчитай</a:t>
            </a:r>
            <a:r>
              <a:rPr lang="ru-RU" dirty="0">
                <a:solidFill>
                  <a:srgbClr val="000000"/>
                </a:solidFill>
                <a:latin typeface="Comic Sans MS" pitchFamily="66" charset="0"/>
                <a:cs typeface="Calibri" pitchFamily="34" charset="0"/>
              </a:rPr>
              <a:t>»</a:t>
            </a: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237067" y="6016423"/>
            <a:ext cx="648072" cy="6661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31" y="5282184"/>
            <a:ext cx="1403648" cy="1633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42096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1613658387_87-p-fon-dlya-prezentatsii-deti-v-detskom-sadu-9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273581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791749" y="5085184"/>
            <a:ext cx="36795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444444"/>
                </a:solidFill>
                <a:effectLst/>
                <a:latin typeface="Comic Sans MS" pitchFamily="66" charset="0"/>
              </a:rPr>
              <a:t>Если дождик, мы не тужим — </a:t>
            </a:r>
            <a:r>
              <a:rPr lang="ru-RU" dirty="0" smtClean="0">
                <a:latin typeface="Comic Sans MS" pitchFamily="66" charset="0"/>
              </a:rPr>
              <a:t/>
            </a:r>
            <a:br>
              <a:rPr lang="ru-RU" dirty="0" smtClean="0">
                <a:latin typeface="Comic Sans MS" pitchFamily="66" charset="0"/>
              </a:rPr>
            </a:br>
            <a:r>
              <a:rPr lang="ru-RU" b="0" i="0" dirty="0" smtClean="0">
                <a:solidFill>
                  <a:srgbClr val="444444"/>
                </a:solidFill>
                <a:effectLst/>
                <a:latin typeface="Comic Sans MS" pitchFamily="66" charset="0"/>
              </a:rPr>
              <a:t>Бойко шлёпаем по лужам. </a:t>
            </a:r>
            <a:r>
              <a:rPr lang="ru-RU" dirty="0" smtClean="0">
                <a:latin typeface="Comic Sans MS" pitchFamily="66" charset="0"/>
              </a:rPr>
              <a:t/>
            </a:r>
            <a:br>
              <a:rPr lang="ru-RU" dirty="0" smtClean="0">
                <a:latin typeface="Comic Sans MS" pitchFamily="66" charset="0"/>
              </a:rPr>
            </a:br>
            <a:r>
              <a:rPr lang="ru-RU" b="0" i="0" dirty="0" smtClean="0">
                <a:solidFill>
                  <a:srgbClr val="444444"/>
                </a:solidFill>
                <a:effectLst/>
                <a:latin typeface="Comic Sans MS" pitchFamily="66" charset="0"/>
              </a:rPr>
              <a:t>Станет солнышко сиять — </a:t>
            </a:r>
            <a:r>
              <a:rPr lang="ru-RU" dirty="0" smtClean="0">
                <a:latin typeface="Comic Sans MS" pitchFamily="66" charset="0"/>
              </a:rPr>
              <a:t/>
            </a:r>
            <a:br>
              <a:rPr lang="ru-RU" dirty="0" smtClean="0">
                <a:latin typeface="Comic Sans MS" pitchFamily="66" charset="0"/>
              </a:rPr>
            </a:br>
            <a:r>
              <a:rPr lang="ru-RU" b="0" i="0" dirty="0" smtClean="0">
                <a:solidFill>
                  <a:srgbClr val="444444"/>
                </a:solidFill>
                <a:effectLst/>
                <a:latin typeface="Comic Sans MS" pitchFamily="66" charset="0"/>
              </a:rPr>
              <a:t>Нам под вешалкой стоять. 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124744"/>
            <a:ext cx="3456384" cy="34563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0" b="100000" l="0" r="100000">
                        <a14:foregroundMark x1="25625" y1="27778" x2="45417" y2="747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132856"/>
            <a:ext cx="2790438" cy="2092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9132" y="2998902"/>
            <a:ext cx="822325" cy="817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Volshebstvo_prevraschenie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9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299328" y="6185706"/>
            <a:ext cx="609600" cy="609600"/>
          </a:xfrm>
          <a:prstGeom prst="rect">
            <a:avLst/>
          </a:prstGeom>
        </p:spPr>
      </p:pic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237067" y="6016423"/>
            <a:ext cx="648072" cy="6661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79107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7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1613658387_87-p-fon-dlya-prezentatsii-deti-v-detskom-sadu-9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273581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080636" y="1844824"/>
            <a:ext cx="32941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444444"/>
                </a:solidFill>
                <a:effectLst/>
                <a:latin typeface="Comic Sans MS" pitchFamily="66" charset="0"/>
              </a:rPr>
              <a:t>Сидит зайчик на макушке, </a:t>
            </a:r>
            <a:r>
              <a:rPr lang="ru-RU" dirty="0" smtClean="0">
                <a:latin typeface="Comic Sans MS" pitchFamily="66" charset="0"/>
              </a:rPr>
              <a:t/>
            </a:r>
            <a:br>
              <a:rPr lang="ru-RU" dirty="0" smtClean="0">
                <a:latin typeface="Comic Sans MS" pitchFamily="66" charset="0"/>
              </a:rPr>
            </a:br>
            <a:r>
              <a:rPr lang="ru-RU" b="0" i="0" dirty="0" smtClean="0">
                <a:solidFill>
                  <a:srgbClr val="444444"/>
                </a:solidFill>
                <a:effectLst/>
                <a:latin typeface="Comic Sans MS" pitchFamily="66" charset="0"/>
              </a:rPr>
              <a:t>У него большие ушки. </a:t>
            </a:r>
            <a:r>
              <a:rPr lang="ru-RU" dirty="0" smtClean="0">
                <a:latin typeface="Comic Sans MS" pitchFamily="66" charset="0"/>
              </a:rPr>
              <a:t/>
            </a:r>
            <a:br>
              <a:rPr lang="ru-RU" dirty="0" smtClean="0">
                <a:latin typeface="Comic Sans MS" pitchFamily="66" charset="0"/>
              </a:rPr>
            </a:br>
            <a:r>
              <a:rPr lang="ru-RU" b="0" i="0" dirty="0" smtClean="0">
                <a:solidFill>
                  <a:srgbClr val="444444"/>
                </a:solidFill>
                <a:effectLst/>
                <a:latin typeface="Comic Sans MS" pitchFamily="66" charset="0"/>
              </a:rPr>
              <a:t>Будет холодно когда, </a:t>
            </a:r>
            <a:r>
              <a:rPr lang="ru-RU" dirty="0" smtClean="0">
                <a:latin typeface="Comic Sans MS" pitchFamily="66" charset="0"/>
              </a:rPr>
              <a:t/>
            </a:r>
            <a:br>
              <a:rPr lang="ru-RU" dirty="0" smtClean="0">
                <a:latin typeface="Comic Sans MS" pitchFamily="66" charset="0"/>
              </a:rPr>
            </a:br>
            <a:r>
              <a:rPr lang="ru-RU" b="0" i="0" dirty="0" smtClean="0">
                <a:solidFill>
                  <a:srgbClr val="444444"/>
                </a:solidFill>
                <a:effectLst/>
                <a:latin typeface="Comic Sans MS" pitchFamily="66" charset="0"/>
              </a:rPr>
              <a:t>Опущу я их тогда. 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2185" y="1021541"/>
            <a:ext cx="3241543" cy="24311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99261" y="3861048"/>
            <a:ext cx="1648933" cy="220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079979"/>
            <a:ext cx="1477880" cy="177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Deti_radostno_krichat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9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323528" y="6076367"/>
            <a:ext cx="609600" cy="609600"/>
          </a:xfrm>
          <a:prstGeom prst="rect">
            <a:avLst/>
          </a:prstGeom>
        </p:spPr>
      </p:pic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237067" y="6016423"/>
            <a:ext cx="648072" cy="6661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79107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0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1613658387_87-p-fon-dlya-prezentatsii-deti-v-detskom-sadu-9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273581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43608" y="1672948"/>
            <a:ext cx="28803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444444"/>
                </a:solidFill>
                <a:effectLst/>
                <a:latin typeface="Comic Sans MS" pitchFamily="66" charset="0"/>
              </a:rPr>
              <a:t>Я любой девчонке </a:t>
            </a:r>
            <a:r>
              <a:rPr lang="ru-RU" dirty="0" smtClean="0">
                <a:latin typeface="Comic Sans MS" pitchFamily="66" charset="0"/>
              </a:rPr>
              <a:t/>
            </a:r>
            <a:br>
              <a:rPr lang="ru-RU" dirty="0" smtClean="0">
                <a:latin typeface="Comic Sans MS" pitchFamily="66" charset="0"/>
              </a:rPr>
            </a:br>
            <a:r>
              <a:rPr lang="ru-RU" b="0" i="0" dirty="0" smtClean="0">
                <a:solidFill>
                  <a:srgbClr val="444444"/>
                </a:solidFill>
                <a:effectLst/>
                <a:latin typeface="Comic Sans MS" pitchFamily="66" charset="0"/>
              </a:rPr>
              <a:t>Прикрою волосёнки, </a:t>
            </a:r>
            <a:r>
              <a:rPr lang="ru-RU" dirty="0" smtClean="0">
                <a:latin typeface="Comic Sans MS" pitchFamily="66" charset="0"/>
              </a:rPr>
              <a:t/>
            </a:r>
            <a:br>
              <a:rPr lang="ru-RU" dirty="0" smtClean="0">
                <a:latin typeface="Comic Sans MS" pitchFamily="66" charset="0"/>
              </a:rPr>
            </a:br>
            <a:r>
              <a:rPr lang="ru-RU" b="0" i="0" dirty="0" smtClean="0">
                <a:solidFill>
                  <a:srgbClr val="444444"/>
                </a:solidFill>
                <a:effectLst/>
                <a:latin typeface="Comic Sans MS" pitchFamily="66" charset="0"/>
              </a:rPr>
              <a:t>Прикрою и мальчишке </a:t>
            </a:r>
            <a:r>
              <a:rPr lang="ru-RU" dirty="0" smtClean="0">
                <a:latin typeface="Comic Sans MS" pitchFamily="66" charset="0"/>
              </a:rPr>
              <a:t/>
            </a:r>
            <a:br>
              <a:rPr lang="ru-RU" dirty="0" smtClean="0">
                <a:latin typeface="Comic Sans MS" pitchFamily="66" charset="0"/>
              </a:rPr>
            </a:br>
            <a:r>
              <a:rPr lang="ru-RU" b="0" i="0" dirty="0" smtClean="0">
                <a:solidFill>
                  <a:srgbClr val="444444"/>
                </a:solidFill>
                <a:effectLst/>
                <a:latin typeface="Comic Sans MS" pitchFamily="66" charset="0"/>
              </a:rPr>
              <a:t>Стрижки-коротышки. </a:t>
            </a:r>
            <a:r>
              <a:rPr lang="ru-RU" dirty="0" smtClean="0">
                <a:latin typeface="Comic Sans MS" pitchFamily="66" charset="0"/>
              </a:rPr>
              <a:t/>
            </a:r>
            <a:br>
              <a:rPr lang="ru-RU" dirty="0" smtClean="0">
                <a:latin typeface="Comic Sans MS" pitchFamily="66" charset="0"/>
              </a:rPr>
            </a:br>
            <a:r>
              <a:rPr lang="ru-RU" b="0" i="0" dirty="0" smtClean="0">
                <a:solidFill>
                  <a:srgbClr val="444444"/>
                </a:solidFill>
                <a:effectLst/>
                <a:latin typeface="Comic Sans MS" pitchFamily="66" charset="0"/>
              </a:rPr>
              <a:t>От солнца я защита — </a:t>
            </a:r>
            <a:r>
              <a:rPr lang="ru-RU" dirty="0" smtClean="0">
                <a:latin typeface="Comic Sans MS" pitchFamily="66" charset="0"/>
              </a:rPr>
              <a:t/>
            </a:r>
            <a:br>
              <a:rPr lang="ru-RU" dirty="0" smtClean="0">
                <a:latin typeface="Comic Sans MS" pitchFamily="66" charset="0"/>
              </a:rPr>
            </a:br>
            <a:r>
              <a:rPr lang="ru-RU" b="0" i="0" dirty="0" smtClean="0">
                <a:solidFill>
                  <a:srgbClr val="444444"/>
                </a:solidFill>
                <a:effectLst/>
                <a:latin typeface="Comic Sans MS" pitchFamily="66" charset="0"/>
              </a:rPr>
              <a:t>Для того и сшита. 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90821" y="620688"/>
            <a:ext cx="3692268" cy="29917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789040"/>
            <a:ext cx="2522062" cy="2522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47167" y="4597461"/>
            <a:ext cx="1113706" cy="1121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fanfary1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9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251520" y="6222148"/>
            <a:ext cx="609600" cy="609600"/>
          </a:xfrm>
          <a:prstGeom prst="rect">
            <a:avLst/>
          </a:prstGeom>
        </p:spPr>
      </p:pic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237067" y="6016423"/>
            <a:ext cx="648072" cy="6661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79107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56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1613658387_87-p-fon-dlya-prezentatsii-deti-v-detskom-sadu-9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273581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347864" y="1174304"/>
            <a:ext cx="21511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0" i="0" dirty="0" smtClean="0">
                <a:solidFill>
                  <a:srgbClr val="000000"/>
                </a:solidFill>
                <a:effectLst/>
                <a:latin typeface="Comic Sans MS" pitchFamily="66" charset="0"/>
              </a:rPr>
              <a:t>Зимой наденешь шапку да шубку,</a:t>
            </a:r>
          </a:p>
          <a:p>
            <a:pPr algn="just"/>
            <a:r>
              <a:rPr lang="ru-RU" b="0" i="0" dirty="0" smtClean="0">
                <a:solidFill>
                  <a:srgbClr val="000000"/>
                </a:solidFill>
                <a:effectLst/>
                <a:latin typeface="Comic Sans MS" pitchFamily="66" charset="0"/>
              </a:rPr>
              <a:t>А летом что? -</a:t>
            </a:r>
          </a:p>
          <a:p>
            <a:pPr algn="just"/>
            <a:r>
              <a:rPr lang="ru-RU" b="0" i="0" dirty="0" smtClean="0">
                <a:solidFill>
                  <a:srgbClr val="000000"/>
                </a:solidFill>
                <a:effectLst/>
                <a:latin typeface="Comic Sans MS" pitchFamily="66" charset="0"/>
              </a:rPr>
              <a:t>Футболку да ... ?</a:t>
            </a:r>
            <a:endParaRPr lang="ru-RU" b="0" i="0" dirty="0">
              <a:solidFill>
                <a:srgbClr val="000000"/>
              </a:solidFill>
              <a:effectLst/>
              <a:latin typeface="Comic Sans MS" pitchFamily="66" charset="0"/>
            </a:endParaRPr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667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08180" y="3187768"/>
            <a:ext cx="3235446" cy="2257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81370" y="3429000"/>
            <a:ext cx="1474787" cy="177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TADA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467544" y="6021288"/>
            <a:ext cx="609600" cy="609600"/>
          </a:xfrm>
          <a:prstGeom prst="rect">
            <a:avLst/>
          </a:prstGeom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237067" y="6016423"/>
            <a:ext cx="648072" cy="6661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79107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2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1613658387_87-p-fon-dlya-prezentatsii-deti-v-detskom-sadu-9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273581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744924" y="1141122"/>
            <a:ext cx="36541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444444"/>
                </a:solidFill>
                <a:effectLst/>
                <a:latin typeface="Comic Sans MS" pitchFamily="66" charset="0"/>
              </a:rPr>
              <a:t>Дали братьям тёплый дом, </a:t>
            </a:r>
            <a:r>
              <a:rPr lang="ru-RU" dirty="0" smtClean="0">
                <a:latin typeface="Comic Sans MS" pitchFamily="66" charset="0"/>
              </a:rPr>
              <a:t/>
            </a:r>
            <a:br>
              <a:rPr lang="ru-RU" dirty="0" smtClean="0">
                <a:latin typeface="Comic Sans MS" pitchFamily="66" charset="0"/>
              </a:rPr>
            </a:br>
            <a:r>
              <a:rPr lang="ru-RU" b="0" i="0" dirty="0" smtClean="0">
                <a:solidFill>
                  <a:srgbClr val="444444"/>
                </a:solidFill>
                <a:effectLst/>
                <a:latin typeface="Comic Sans MS" pitchFamily="66" charset="0"/>
              </a:rPr>
              <a:t>Чтобы жили впятером. </a:t>
            </a:r>
            <a:r>
              <a:rPr lang="ru-RU" dirty="0" smtClean="0">
                <a:latin typeface="Comic Sans MS" pitchFamily="66" charset="0"/>
              </a:rPr>
              <a:t/>
            </a:r>
            <a:br>
              <a:rPr lang="ru-RU" dirty="0" smtClean="0">
                <a:latin typeface="Comic Sans MS" pitchFamily="66" charset="0"/>
              </a:rPr>
            </a:br>
            <a:r>
              <a:rPr lang="ru-RU" b="0" i="0" dirty="0" smtClean="0">
                <a:solidFill>
                  <a:srgbClr val="444444"/>
                </a:solidFill>
                <a:effectLst/>
                <a:latin typeface="Comic Sans MS" pitchFamily="66" charset="0"/>
              </a:rPr>
              <a:t>Брат большой не согласился </a:t>
            </a:r>
            <a:r>
              <a:rPr lang="ru-RU" dirty="0" smtClean="0">
                <a:latin typeface="Comic Sans MS" pitchFamily="66" charset="0"/>
              </a:rPr>
              <a:t/>
            </a:r>
            <a:br>
              <a:rPr lang="ru-RU" dirty="0" smtClean="0">
                <a:latin typeface="Comic Sans MS" pitchFamily="66" charset="0"/>
              </a:rPr>
            </a:br>
            <a:r>
              <a:rPr lang="ru-RU" b="0" i="0" dirty="0" smtClean="0">
                <a:solidFill>
                  <a:srgbClr val="444444"/>
                </a:solidFill>
                <a:effectLst/>
                <a:latin typeface="Comic Sans MS" pitchFamily="66" charset="0"/>
              </a:rPr>
              <a:t>И отдельно поселился. 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0" b="983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9434" y="2801033"/>
            <a:ext cx="3474232" cy="2659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801033"/>
            <a:ext cx="2878471" cy="34335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869663"/>
            <a:ext cx="1137573" cy="1145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tush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9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323528" y="6093296"/>
            <a:ext cx="609600" cy="609600"/>
          </a:xfrm>
          <a:prstGeom prst="rect">
            <a:avLst/>
          </a:prstGeom>
        </p:spPr>
      </p:pic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237067" y="6016423"/>
            <a:ext cx="648072" cy="6661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79107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90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1613658387_87-p-fon-dlya-prezentatsii-deti-v-detskom-sadu-9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273581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347864" y="1268760"/>
            <a:ext cx="23743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0" i="0" dirty="0" smtClean="0">
                <a:solidFill>
                  <a:srgbClr val="444444"/>
                </a:solidFill>
                <a:effectLst/>
                <a:latin typeface="Comic Sans MS" pitchFamily="66" charset="0"/>
              </a:rPr>
              <a:t>Варежки для ног.</a:t>
            </a:r>
            <a:r>
              <a:rPr lang="ru-RU" b="0" i="0" dirty="0" smtClean="0">
                <a:solidFill>
                  <a:srgbClr val="444444"/>
                </a:solidFill>
                <a:effectLst/>
                <a:latin typeface="Comic Sans MS" pitchFamily="66" charset="0"/>
              </a:rPr>
              <a:t> 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23089" y="2492896"/>
            <a:ext cx="4242048" cy="3181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715" y="3429000"/>
            <a:ext cx="1039607" cy="1033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children cheer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251520" y="6093296"/>
            <a:ext cx="609600" cy="609600"/>
          </a:xfrm>
          <a:prstGeom prst="rect">
            <a:avLst/>
          </a:prstGeom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237067" y="6016423"/>
            <a:ext cx="648072" cy="6661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79107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6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613658387_87-p-fon-dlya-prezentatsii-deti-v-detskom-sadu-9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273581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3131839" y="3068960"/>
            <a:ext cx="2733391" cy="3292281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619672" y="1484784"/>
            <a:ext cx="5904656" cy="1143000"/>
          </a:xfrm>
        </p:spPr>
        <p:txBody>
          <a:bodyPr>
            <a:prstTxWarp prst="textDeflate">
              <a:avLst/>
            </a:prstTxWarp>
            <a:norm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sz="2800" b="1" dirty="0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Comic Sans MS" pitchFamily="66" charset="0"/>
              </a:rPr>
              <a:t>МОЛОДЕЦ!</a:t>
            </a:r>
            <a:endParaRPr lang="ru-RU" sz="2800" b="1" dirty="0">
              <a:ln>
                <a:prstDash val="solid"/>
              </a:ln>
              <a:solidFill>
                <a:srgbClr val="FF0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" name="аплод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323528" y="601642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77824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613658387_87-p-fon-dlya-prezentatsii-deti-v-detskom-sadu-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Comic Sans MS" pitchFamily="66" charset="0"/>
              </a:rPr>
              <a:t>Описание и рекомендации</a:t>
            </a:r>
            <a:endParaRPr lang="ru-RU" sz="32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544616"/>
          </a:xfrm>
        </p:spPr>
        <p:txBody>
          <a:bodyPr>
            <a:normAutofit fontScale="85000" lnSpcReduction="10000"/>
          </a:bodyPr>
          <a:lstStyle/>
          <a:p>
            <a:pPr lvl="0" algn="just" eaLnBrk="0" fontAlgn="base" hangingPunct="0">
              <a:buFont typeface="Times New Roman"/>
              <a:buChar char="•"/>
              <a:tabLst>
                <a:tab pos="457200" algn="l"/>
              </a:tabLst>
            </a:pPr>
            <a:r>
              <a:rPr lang="ru-RU" sz="2000" dirty="0">
                <a:solidFill>
                  <a:srgbClr val="000000"/>
                </a:solidFill>
                <a:latin typeface="Comic Sans MS"/>
                <a:ea typeface="Times New Roman"/>
              </a:rPr>
              <a:t>Игра ориентирована на дошкольников 5-7 лет.</a:t>
            </a:r>
            <a:endParaRPr lang="ru-RU" sz="1400" dirty="0">
              <a:latin typeface="Times New Roman"/>
              <a:ea typeface="Times New Roman"/>
            </a:endParaRPr>
          </a:p>
          <a:p>
            <a:pPr lvl="0" algn="just" eaLnBrk="0" fontAlgn="base" hangingPunct="0">
              <a:buFont typeface="Times New Roman"/>
              <a:buChar char="•"/>
              <a:tabLst>
                <a:tab pos="457200" algn="l"/>
              </a:tabLst>
            </a:pPr>
            <a:r>
              <a:rPr lang="ru-RU" sz="2000" dirty="0">
                <a:solidFill>
                  <a:srgbClr val="000000"/>
                </a:solidFill>
                <a:latin typeface="Comic Sans MS"/>
                <a:ea typeface="Times New Roman"/>
              </a:rPr>
              <a:t>Использовать игру можно как с группой детей, так и индивидуально в детских дошкольных учреждениях, а так же в домашних условиях. </a:t>
            </a:r>
            <a:endParaRPr lang="ru-RU" sz="1400" dirty="0">
              <a:latin typeface="Times New Roman"/>
              <a:ea typeface="Times New Roman"/>
            </a:endParaRPr>
          </a:p>
          <a:p>
            <a:pPr lvl="0" algn="just" eaLnBrk="0" fontAlgn="base" hangingPunct="0">
              <a:buFont typeface="Times New Roman"/>
              <a:buChar char="•"/>
              <a:tabLst>
                <a:tab pos="457200" algn="l"/>
              </a:tabLst>
            </a:pPr>
            <a:r>
              <a:rPr lang="ru-RU" sz="2000" dirty="0">
                <a:solidFill>
                  <a:srgbClr val="000000"/>
                </a:solidFill>
                <a:latin typeface="Comic Sans MS"/>
                <a:ea typeface="Times New Roman"/>
              </a:rPr>
              <a:t>Для поддержания интереса дошкольников, игра оснащена визуальными и звуковыми эффектами. </a:t>
            </a:r>
            <a:endParaRPr lang="ru-RU" sz="1400" dirty="0">
              <a:latin typeface="Times New Roman"/>
              <a:ea typeface="Times New Roman"/>
            </a:endParaRPr>
          </a:p>
          <a:p>
            <a:pPr lvl="0" algn="just" eaLnBrk="0" fontAlgn="base" hangingPunct="0">
              <a:buFont typeface="Times New Roman"/>
              <a:buChar char="•"/>
              <a:tabLst>
                <a:tab pos="457200" algn="l"/>
              </a:tabLst>
            </a:pPr>
            <a:r>
              <a:rPr lang="ru-RU" sz="2000" dirty="0">
                <a:solidFill>
                  <a:srgbClr val="000000"/>
                </a:solidFill>
                <a:latin typeface="Comic Sans MS"/>
                <a:ea typeface="Times New Roman"/>
              </a:rPr>
              <a:t>При нажатии левой кнопкой мыши на правильную картинку звучит одобрительный звук, и картинка исчезает, а в случае неправильного выбора картинка слегка покачивается, остается на экране</a:t>
            </a:r>
            <a:r>
              <a:rPr lang="ru-RU" sz="2000" dirty="0" smtClean="0">
                <a:solidFill>
                  <a:srgbClr val="000000"/>
                </a:solidFill>
                <a:latin typeface="Comic Sans MS"/>
                <a:ea typeface="Times New Roman"/>
              </a:rPr>
              <a:t>.</a:t>
            </a:r>
          </a:p>
          <a:p>
            <a:pPr lvl="0" algn="just" eaLnBrk="0" fontAlgn="base" hangingPunct="0">
              <a:buFont typeface="Times New Roman"/>
              <a:buChar char="•"/>
              <a:tabLst>
                <a:tab pos="457200" algn="l"/>
              </a:tabLst>
            </a:pPr>
            <a:endParaRPr lang="ru-RU" sz="1400" dirty="0">
              <a:latin typeface="Times New Roman"/>
              <a:ea typeface="Times New Roman"/>
            </a:endParaRPr>
          </a:p>
          <a:p>
            <a:pPr lvl="0" algn="just" eaLnBrk="0" fontAlgn="base" hangingPunct="0">
              <a:buFont typeface="Times New Roman"/>
              <a:buChar char="•"/>
              <a:tabLst>
                <a:tab pos="457200" algn="l"/>
              </a:tabLst>
            </a:pPr>
            <a:r>
              <a:rPr lang="ru-RU" sz="2000" dirty="0">
                <a:solidFill>
                  <a:srgbClr val="000000"/>
                </a:solidFill>
                <a:latin typeface="Comic Sans MS"/>
                <a:ea typeface="Times New Roman"/>
              </a:rPr>
              <a:t>Кликнув левой кнопкой мыши по значку    </a:t>
            </a:r>
            <a:r>
              <a:rPr lang="ru-RU" sz="2000" dirty="0" smtClean="0">
                <a:solidFill>
                  <a:srgbClr val="000000"/>
                </a:solidFill>
                <a:latin typeface="Comic Sans MS"/>
                <a:ea typeface="Times New Roman"/>
              </a:rPr>
              <a:t>    , </a:t>
            </a:r>
            <a:r>
              <a:rPr lang="ru-RU" sz="2000" dirty="0">
                <a:solidFill>
                  <a:srgbClr val="000000"/>
                </a:solidFill>
                <a:latin typeface="Comic Sans MS"/>
                <a:ea typeface="Times New Roman"/>
              </a:rPr>
              <a:t>расположенному в нижнем правом углу слайда, осуществляется переход на следующий слайд. </a:t>
            </a:r>
            <a:endParaRPr lang="ru-RU" sz="1400" dirty="0">
              <a:latin typeface="Times New Roman"/>
              <a:ea typeface="Times New Roman"/>
            </a:endParaRPr>
          </a:p>
          <a:p>
            <a:pPr lvl="0" algn="just" eaLnBrk="0" fontAlgn="base" hangingPunct="0">
              <a:buFont typeface="Times New Roman"/>
              <a:buChar char="•"/>
              <a:tabLst>
                <a:tab pos="457200" algn="l"/>
              </a:tabLst>
            </a:pPr>
            <a:r>
              <a:rPr lang="ru-RU" sz="2000" dirty="0">
                <a:solidFill>
                  <a:srgbClr val="000000"/>
                </a:solidFill>
                <a:latin typeface="Comic Sans MS"/>
                <a:ea typeface="Times New Roman"/>
              </a:rPr>
              <a:t>В разделе «Загадки», чтобы увидеть правильный ответ нужно кликнуть мышкой в любой пустой части слайда; </a:t>
            </a:r>
            <a:r>
              <a:rPr lang="ru-RU" sz="2000" dirty="0" smtClean="0">
                <a:solidFill>
                  <a:srgbClr val="000000"/>
                </a:solidFill>
                <a:latin typeface="Comic Sans MS"/>
                <a:ea typeface="Times New Roman"/>
              </a:rPr>
              <a:t>рядом с отгадкой появляется </a:t>
            </a:r>
            <a:r>
              <a:rPr lang="ru-RU" sz="2000" dirty="0">
                <a:solidFill>
                  <a:srgbClr val="000000"/>
                </a:solidFill>
                <a:latin typeface="Comic Sans MS"/>
                <a:ea typeface="Times New Roman"/>
              </a:rPr>
              <a:t>условное обозначение игры на развитие  словоизменения или  словообразования.</a:t>
            </a:r>
            <a:endParaRPr lang="ru-RU" sz="1400" dirty="0">
              <a:latin typeface="Times New Roman"/>
              <a:ea typeface="Times New Roman"/>
            </a:endParaRPr>
          </a:p>
          <a:p>
            <a:pPr marL="0" indent="0" algn="just" eaLnBrk="0" fontAlgn="base" hangingPunct="0">
              <a:lnSpc>
                <a:spcPct val="115000"/>
              </a:lnSpc>
              <a:spcAft>
                <a:spcPts val="1000"/>
              </a:spcAft>
              <a:buNone/>
            </a:pPr>
            <a:endParaRPr lang="ru-RU" sz="1600" dirty="0">
              <a:latin typeface="Times New Roman"/>
              <a:ea typeface="Calibri"/>
            </a:endParaRPr>
          </a:p>
          <a:p>
            <a:pPr marL="0" indent="0" eaLnBrk="0" fontAlgn="base" hangingPunct="0">
              <a:spcBef>
                <a:spcPts val="455"/>
              </a:spcBef>
              <a:spcAft>
                <a:spcPts val="0"/>
              </a:spcAft>
              <a:buNone/>
            </a:pPr>
            <a:r>
              <a:rPr lang="ru-RU" sz="2000" b="1" dirty="0">
                <a:solidFill>
                  <a:srgbClr val="000000"/>
                </a:solidFill>
                <a:latin typeface="Comic Sans MS"/>
                <a:ea typeface="Times New Roman"/>
              </a:rPr>
              <a:t> </a:t>
            </a:r>
            <a:r>
              <a:rPr lang="ru-RU" sz="2000" b="1" dirty="0" smtClean="0">
                <a:solidFill>
                  <a:srgbClr val="000000"/>
                </a:solidFill>
                <a:latin typeface="Comic Sans MS"/>
                <a:ea typeface="Times New Roman"/>
              </a:rPr>
              <a:t>   В </a:t>
            </a:r>
            <a:r>
              <a:rPr lang="ru-RU" sz="2000" b="1" dirty="0">
                <a:solidFill>
                  <a:srgbClr val="000000"/>
                </a:solidFill>
                <a:latin typeface="Comic Sans MS"/>
                <a:ea typeface="Times New Roman"/>
              </a:rPr>
              <a:t>презентации были использованы:</a:t>
            </a:r>
            <a:r>
              <a:rPr lang="ru-RU" sz="2000" dirty="0">
                <a:solidFill>
                  <a:srgbClr val="000000"/>
                </a:solidFill>
                <a:latin typeface="Comic Sans MS"/>
                <a:ea typeface="Times New Roman"/>
              </a:rPr>
              <a:t> </a:t>
            </a:r>
            <a:endParaRPr lang="ru-RU" sz="1400" dirty="0">
              <a:latin typeface="Times New Roman"/>
              <a:ea typeface="Times New Roman"/>
            </a:endParaRPr>
          </a:p>
          <a:p>
            <a:pPr lvl="0" eaLnBrk="0" fontAlgn="base" hangingPunct="0">
              <a:buFont typeface="Wingdings"/>
              <a:buChar char=""/>
              <a:tabLst>
                <a:tab pos="457200" algn="l"/>
              </a:tabLst>
            </a:pPr>
            <a:r>
              <a:rPr lang="ru-RU" sz="2000" dirty="0">
                <a:solidFill>
                  <a:srgbClr val="000000"/>
                </a:solidFill>
                <a:latin typeface="Comic Sans MS"/>
                <a:ea typeface="Times New Roman"/>
              </a:rPr>
              <a:t>Картинки и звуковые </a:t>
            </a:r>
            <a:r>
              <a:rPr lang="ru-RU" sz="2000" dirty="0" smtClean="0">
                <a:solidFill>
                  <a:srgbClr val="000000"/>
                </a:solidFill>
                <a:latin typeface="Comic Sans MS"/>
                <a:ea typeface="Times New Roman"/>
              </a:rPr>
              <a:t>эффекты, заимствованные из </a:t>
            </a:r>
            <a:r>
              <a:rPr lang="ru-RU" sz="2000" dirty="0">
                <a:solidFill>
                  <a:srgbClr val="000000"/>
                </a:solidFill>
                <a:latin typeface="Comic Sans MS"/>
                <a:ea typeface="Times New Roman"/>
              </a:rPr>
              <a:t>интернета, а также из программы </a:t>
            </a:r>
            <a:r>
              <a:rPr lang="en-US" sz="2000" dirty="0">
                <a:solidFill>
                  <a:srgbClr val="000000"/>
                </a:solidFill>
                <a:latin typeface="Comic Sans MS"/>
                <a:ea typeface="Times New Roman"/>
              </a:rPr>
              <a:t>Microsoft Power Point</a:t>
            </a:r>
            <a:endParaRPr lang="ru-RU" sz="1400" dirty="0">
              <a:latin typeface="Times New Roman"/>
              <a:ea typeface="Times New Roman"/>
            </a:endParaRPr>
          </a:p>
          <a:p>
            <a:pPr lvl="0" eaLnBrk="0" fontAlgn="base" hangingPunct="0">
              <a:spcAft>
                <a:spcPct val="0"/>
              </a:spcAft>
              <a:buFont typeface="Wingdings" pitchFamily="2" charset="2"/>
              <a:buChar char="v"/>
            </a:pPr>
            <a:endParaRPr lang="ru-RU" sz="2000" kern="0" dirty="0">
              <a:solidFill>
                <a:srgbClr val="000000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37067" y="6016423"/>
            <a:ext cx="648072" cy="6661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025673"/>
            <a:ext cx="454954" cy="463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05095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1613658387_87-p-fon-dlya-prezentatsii-deti-v-detskom-sadu-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Цели и задачи</a:t>
            </a:r>
            <a:endParaRPr lang="ru-RU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785395"/>
          </a:xfrm>
        </p:spPr>
        <p:txBody>
          <a:bodyPr>
            <a:normAutofit/>
          </a:bodyPr>
          <a:lstStyle/>
          <a:p>
            <a:pPr lvl="0" algn="just" eaLnBrk="0" fontAlgn="base" hangingPunct="0">
              <a:spcAft>
                <a:spcPct val="0"/>
              </a:spcAft>
              <a:buFontTx/>
              <a:buChar char="•"/>
            </a:pPr>
            <a:r>
              <a:rPr lang="ru-RU" sz="2000" kern="0" dirty="0">
                <a:solidFill>
                  <a:srgbClr val="000000"/>
                </a:solidFill>
                <a:latin typeface="Comic Sans MS" pitchFamily="66" charset="0"/>
                <a:cs typeface="Times New Roman" pitchFamily="18" charset="0"/>
              </a:rPr>
              <a:t>Развивать </a:t>
            </a:r>
            <a:r>
              <a:rPr lang="ru-RU" sz="2000" kern="0" dirty="0" smtClean="0">
                <a:solidFill>
                  <a:srgbClr val="000000"/>
                </a:solidFill>
                <a:latin typeface="Comic Sans MS" pitchFamily="66" charset="0"/>
                <a:cs typeface="Times New Roman" pitchFamily="18" charset="0"/>
              </a:rPr>
              <a:t>зрительное и слуховое </a:t>
            </a:r>
            <a:r>
              <a:rPr lang="ru-RU" sz="2000" kern="0" dirty="0">
                <a:solidFill>
                  <a:srgbClr val="000000"/>
                </a:solidFill>
                <a:latin typeface="Comic Sans MS" pitchFamily="66" charset="0"/>
                <a:cs typeface="Times New Roman" pitchFamily="18" charset="0"/>
              </a:rPr>
              <a:t>внимание.</a:t>
            </a:r>
          </a:p>
          <a:p>
            <a:pPr lvl="0" algn="just" eaLnBrk="0" fontAlgn="base" hangingPunct="0">
              <a:spcAft>
                <a:spcPct val="0"/>
              </a:spcAft>
              <a:buFontTx/>
              <a:buChar char="•"/>
            </a:pPr>
            <a:r>
              <a:rPr lang="ru-RU" sz="2000" kern="0" dirty="0">
                <a:solidFill>
                  <a:srgbClr val="000000"/>
                </a:solidFill>
                <a:latin typeface="Comic Sans MS" pitchFamily="66" charset="0"/>
                <a:cs typeface="Times New Roman" pitchFamily="18" charset="0"/>
              </a:rPr>
              <a:t>Развивать логическое мышление.</a:t>
            </a:r>
          </a:p>
          <a:p>
            <a:pPr lvl="0" algn="just" eaLnBrk="0" fontAlgn="base" hangingPunct="0">
              <a:spcAft>
                <a:spcPct val="0"/>
              </a:spcAft>
              <a:buFontTx/>
              <a:buChar char="•"/>
            </a:pPr>
            <a:r>
              <a:rPr lang="ru-RU" sz="2000" kern="0" dirty="0" smtClean="0">
                <a:solidFill>
                  <a:srgbClr val="000000"/>
                </a:solidFill>
                <a:latin typeface="Comic Sans MS" pitchFamily="66" charset="0"/>
                <a:cs typeface="Times New Roman" pitchFamily="18" charset="0"/>
              </a:rPr>
              <a:t>Расширять, активизировать словарь, закреплять обобщающие понятия </a:t>
            </a:r>
            <a:r>
              <a:rPr lang="ru-RU" sz="2000" kern="0" dirty="0">
                <a:solidFill>
                  <a:srgbClr val="000000"/>
                </a:solidFill>
                <a:latin typeface="Comic Sans MS" pitchFamily="66" charset="0"/>
                <a:cs typeface="Times New Roman" pitchFamily="18" charset="0"/>
              </a:rPr>
              <a:t>по </a:t>
            </a:r>
            <a:r>
              <a:rPr lang="ru-RU" sz="2000" kern="0" dirty="0" smtClean="0">
                <a:solidFill>
                  <a:srgbClr val="000000"/>
                </a:solidFill>
                <a:latin typeface="Comic Sans MS" pitchFamily="66" charset="0"/>
                <a:cs typeface="Times New Roman" pitchFamily="18" charset="0"/>
              </a:rPr>
              <a:t>лексическим темам «Одежда», «Обувь», «Головные уборы».</a:t>
            </a:r>
            <a:endParaRPr lang="ru-RU" sz="2000" kern="0" dirty="0">
              <a:solidFill>
                <a:srgbClr val="000000"/>
              </a:solidFill>
              <a:latin typeface="Comic Sans MS" pitchFamily="66" charset="0"/>
              <a:cs typeface="Times New Roman" pitchFamily="18" charset="0"/>
            </a:endParaRPr>
          </a:p>
          <a:p>
            <a:pPr lvl="0" algn="just" eaLnBrk="0" fontAlgn="base" hangingPunct="0">
              <a:spcAft>
                <a:spcPct val="0"/>
              </a:spcAft>
              <a:buFontTx/>
              <a:buChar char="•"/>
            </a:pPr>
            <a:r>
              <a:rPr lang="ru-RU" sz="2000" kern="0" dirty="0" smtClean="0">
                <a:solidFill>
                  <a:srgbClr val="000000"/>
                </a:solidFill>
                <a:latin typeface="Comic Sans MS" pitchFamily="66" charset="0"/>
                <a:cs typeface="Times New Roman" pitchFamily="18" charset="0"/>
              </a:rPr>
              <a:t>Совершенствовать функции словоизменения и словообразования (образование существительных в уменьшительно-ласкательной форме, согласование существительных с притяжательными местоимениями, согласование существительных с числительными).</a:t>
            </a:r>
          </a:p>
          <a:p>
            <a:pPr lvl="0" algn="just" eaLnBrk="0" fontAlgn="base" hangingPunct="0">
              <a:spcAft>
                <a:spcPct val="0"/>
              </a:spcAft>
              <a:buFontTx/>
              <a:buChar char="•"/>
            </a:pPr>
            <a:r>
              <a:rPr lang="ru-RU" sz="2000" kern="0" dirty="0" smtClean="0">
                <a:solidFill>
                  <a:srgbClr val="000000"/>
                </a:solidFill>
                <a:latin typeface="Comic Sans MS" pitchFamily="66" charset="0"/>
                <a:cs typeface="Times New Roman" pitchFamily="18" charset="0"/>
              </a:rPr>
              <a:t>Развитие связной речи (предложите ребенку придумать предложения с картинками-отгадками).</a:t>
            </a:r>
            <a:endParaRPr lang="ru-RU" sz="2000" kern="0" dirty="0">
              <a:solidFill>
                <a:srgbClr val="000000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37067" y="6016423"/>
            <a:ext cx="648072" cy="6661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32757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1613658387_87-p-fon-dlya-prezentatsii-deti-v-detskom-sadu-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73581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619672" y="1484784"/>
            <a:ext cx="5904656" cy="1143000"/>
          </a:xfrm>
        </p:spPr>
        <p:txBody>
          <a:bodyPr>
            <a:prstTxWarp prst="textDeflate">
              <a:avLst/>
            </a:prstTxWarp>
            <a:norm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sz="2800" b="1" dirty="0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Comic Sans MS" pitchFamily="66" charset="0"/>
              </a:rPr>
              <a:t>Начнем игру!</a:t>
            </a:r>
            <a:endParaRPr lang="ru-RU" sz="2800" b="1" dirty="0">
              <a:ln>
                <a:prstDash val="solid"/>
              </a:ln>
              <a:solidFill>
                <a:srgbClr val="FF0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237067" y="6016423"/>
            <a:ext cx="648072" cy="6661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852936"/>
            <a:ext cx="2835275" cy="329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70689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 descr="1613658387_87-p-fon-dlya-prezentatsii-deti-v-detskom-sadu-9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273581" cy="6858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Найди и назови обувь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281" y="1550221"/>
            <a:ext cx="1860798" cy="930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626504"/>
            <a:ext cx="1080120" cy="1132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ackgroundRemoval t="38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8504" y="3193924"/>
            <a:ext cx="1638022" cy="1092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 descr="http://im3-tub-ru.yandex.net/i?id=7625021c442ebab2efd4ef30b2cfa144-135-144&amp;n=2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61488" y="1458379"/>
            <a:ext cx="107632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 xmlns="">
                  <a14:imgLayer r:embed="rId14">
                    <a14:imgEffect>
                      <a14:backgroundRemoval t="0" b="100000" l="6195" r="982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281" y="2776266"/>
            <a:ext cx="1076325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 xmlns="">
                  <a14:imgLayer r:embed="rId16">
                    <a14:imgEffect>
                      <a14:backgroundRemoval t="0" b="100000" l="2000" r="9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16030" y="2956587"/>
            <a:ext cx="95250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 xmlns="">
                  <a14:imgLayer r:embed="rId18">
                    <a14:imgEffect>
                      <a14:backgroundRemoval t="0" b="100000" l="333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66849" y="4649113"/>
            <a:ext cx="1229841" cy="1229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 xmlns="">
                  <a14:imgLayer r:embed="rId20">
                    <a14:imgEffect>
                      <a14:backgroundRemoval t="0" b="100000" l="66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90877" y="4581020"/>
            <a:ext cx="1297934" cy="1297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BEBA8EAE-BF5A-486C-A8C5-ECC9F3942E4B}">
                <a14:imgProps xmlns:a14="http://schemas.microsoft.com/office/drawing/2010/main" xmlns="">
                  <a14:imgLayer r:embed="rId22">
                    <a14:imgEffect>
                      <a14:backgroundRemoval t="0" b="98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91600" y="1626504"/>
            <a:ext cx="1406400" cy="1070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BEBA8EAE-BF5A-486C-A8C5-ECC9F3942E4B}">
                <a14:imgProps xmlns:a14="http://schemas.microsoft.com/office/drawing/2010/main" xmlns="">
                  <a14:imgLayer r:embed="rId2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1620" y="4608096"/>
            <a:ext cx="1080120" cy="1236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BEBA8EAE-BF5A-486C-A8C5-ECC9F3942E4B}">
                <a14:imgProps xmlns:a14="http://schemas.microsoft.com/office/drawing/2010/main" xmlns="">
                  <a14:imgLayer r:embed="rId26">
                    <a14:imgEffect>
                      <a14:backgroundRemoval t="39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815488"/>
            <a:ext cx="1381125" cy="1063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BEBA8EAE-BF5A-486C-A8C5-ECC9F3942E4B}">
                <a14:imgProps xmlns:a14="http://schemas.microsoft.com/office/drawing/2010/main" xmlns="">
                  <a14:imgLayer r:embed="rId2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63636" y="3263161"/>
            <a:ext cx="1272100" cy="9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TADA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29"/>
              </p:ext>
            </p:extLst>
          </p:nvPr>
        </p:nvPicPr>
        <p:blipFill>
          <a:blip r:embed="rId30" cstate="print"/>
          <a:stretch>
            <a:fillRect/>
          </a:stretch>
        </p:blipFill>
        <p:spPr>
          <a:xfrm>
            <a:off x="151681" y="6172616"/>
            <a:ext cx="609600" cy="609600"/>
          </a:xfrm>
          <a:prstGeom prst="rect">
            <a:avLst/>
          </a:prstGeom>
        </p:spPr>
      </p:pic>
      <p:pic>
        <p:nvPicPr>
          <p:cNvPr id="3" name="TADA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29"/>
              </p:ext>
            </p:extLst>
          </p:nvPr>
        </p:nvPicPr>
        <p:blipFill>
          <a:blip r:embed="rId30" cstate="print"/>
          <a:stretch>
            <a:fillRect/>
          </a:stretch>
        </p:blipFill>
        <p:spPr>
          <a:xfrm>
            <a:off x="1228006" y="6200325"/>
            <a:ext cx="609600" cy="609600"/>
          </a:xfrm>
          <a:prstGeom prst="rect">
            <a:avLst/>
          </a:prstGeom>
        </p:spPr>
      </p:pic>
      <p:pic>
        <p:nvPicPr>
          <p:cNvPr id="5" name="TADA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29"/>
              </p:ext>
            </p:extLst>
          </p:nvPr>
        </p:nvPicPr>
        <p:blipFill>
          <a:blip r:embed="rId30" cstate="print"/>
          <a:stretch>
            <a:fillRect/>
          </a:stretch>
        </p:blipFill>
        <p:spPr>
          <a:xfrm>
            <a:off x="2012479" y="6172616"/>
            <a:ext cx="609600" cy="609600"/>
          </a:xfrm>
          <a:prstGeom prst="rect">
            <a:avLst/>
          </a:prstGeom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237067" y="6016423"/>
            <a:ext cx="648072" cy="6661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79107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24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2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2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0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9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0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2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0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0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0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8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0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1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audio>
              <p:cMediaNode vol="80000">
                <p:cTn id="10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0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0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72943" y="3068960"/>
            <a:ext cx="2832893" cy="3292281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619672" y="1484784"/>
            <a:ext cx="5904656" cy="1143000"/>
          </a:xfrm>
        </p:spPr>
        <p:txBody>
          <a:bodyPr>
            <a:prstTxWarp prst="textDeflate">
              <a:avLst/>
            </a:prstTxWarp>
            <a:norm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sz="2800" b="1" dirty="0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Comic Sans MS" pitchFamily="66" charset="0"/>
              </a:rPr>
              <a:t>МОЛОДЕЦ!</a:t>
            </a:r>
            <a:endParaRPr lang="ru-RU" sz="2800" b="1" dirty="0">
              <a:ln>
                <a:prstDash val="solid"/>
              </a:ln>
              <a:solidFill>
                <a:srgbClr val="FF0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237067" y="6016423"/>
            <a:ext cx="648072" cy="6661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аплод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79512" y="61076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43104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Найди и назови одежду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2054" name="Picture 6" descr="http://im3-tub-ru.yandex.net/i?id=7625021c442ebab2efd4ef30b2cfa144-135-144&amp;n=2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667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61488" y="1458379"/>
            <a:ext cx="107632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281" y="2776266"/>
            <a:ext cx="1076325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16030" y="2956587"/>
            <a:ext cx="95250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backgroundRemoval t="667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66849" y="4649113"/>
            <a:ext cx="1229841" cy="1229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 xmlns="">
                  <a14:imgLayer r:embed="rId14">
                    <a14:imgEffect>
                      <a14:backgroundRemoval t="0" b="9666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90877" y="4581020"/>
            <a:ext cx="1297934" cy="1297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 xmlns="">
                  <a14:imgLayer r:embed="rId1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91600" y="1626504"/>
            <a:ext cx="1406400" cy="1070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 xmlns="">
                  <a14:imgLayer r:embed="rId1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1620" y="4608096"/>
            <a:ext cx="1080120" cy="1236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 xmlns="">
                  <a14:imgLayer r:embed="rId20">
                    <a14:imgEffect>
                      <a14:backgroundRemoval t="0" b="99609" l="0" r="9789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815488"/>
            <a:ext cx="1381125" cy="1063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BEBA8EAE-BF5A-486C-A8C5-ECC9F3942E4B}">
                <a14:imgProps xmlns:a14="http://schemas.microsoft.com/office/drawing/2010/main" xmlns="">
                  <a14:imgLayer r:embed="rId22">
                    <a14:imgEffect>
                      <a14:backgroundRemoval t="667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63636" y="3263161"/>
            <a:ext cx="1272100" cy="9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trumpets1_mm5000142_256_winamp25e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23"/>
              </p:ext>
            </p:extLst>
          </p:nvPr>
        </p:nvPicPr>
        <p:blipFill>
          <a:blip r:embed="rId24" cstate="print"/>
          <a:stretch>
            <a:fillRect/>
          </a:stretch>
        </p:blipFill>
        <p:spPr>
          <a:xfrm>
            <a:off x="323528" y="6248400"/>
            <a:ext cx="609600" cy="609600"/>
          </a:xfrm>
          <a:prstGeom prst="rect">
            <a:avLst/>
          </a:prstGeom>
        </p:spPr>
      </p:pic>
      <p:pic>
        <p:nvPicPr>
          <p:cNvPr id="3" name="trumpets1_mm5000142_256_winamp25e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23"/>
              </p:ext>
            </p:extLst>
          </p:nvPr>
        </p:nvPicPr>
        <p:blipFill>
          <a:blip r:embed="rId24" cstate="print"/>
          <a:stretch>
            <a:fillRect/>
          </a:stretch>
        </p:blipFill>
        <p:spPr>
          <a:xfrm>
            <a:off x="1151620" y="6248400"/>
            <a:ext cx="609600" cy="609600"/>
          </a:xfrm>
          <a:prstGeom prst="rect">
            <a:avLst/>
          </a:prstGeom>
        </p:spPr>
      </p:pic>
      <p:pic>
        <p:nvPicPr>
          <p:cNvPr id="5" name="trumpets1_mm5000142_256_winamp25e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23"/>
              </p:ext>
            </p:extLst>
          </p:nvPr>
        </p:nvPicPr>
        <p:blipFill>
          <a:blip r:embed="rId24" cstate="print"/>
          <a:stretch>
            <a:fillRect/>
          </a:stretch>
        </p:blipFill>
        <p:spPr>
          <a:xfrm>
            <a:off x="1926940" y="6248400"/>
            <a:ext cx="609600" cy="609600"/>
          </a:xfrm>
          <a:prstGeom prst="rect">
            <a:avLst/>
          </a:prstGeom>
        </p:spPr>
      </p:pic>
      <p:pic>
        <p:nvPicPr>
          <p:cNvPr id="6" name="trumpets1_mm5000142_256_winamp25e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23"/>
              </p:ext>
            </p:extLst>
          </p:nvPr>
        </p:nvPicPr>
        <p:blipFill>
          <a:blip r:embed="rId24" cstate="print"/>
          <a:stretch>
            <a:fillRect/>
          </a:stretch>
        </p:blipFill>
        <p:spPr>
          <a:xfrm>
            <a:off x="2794886" y="6248400"/>
            <a:ext cx="609600" cy="609600"/>
          </a:xfrm>
          <a:prstGeom prst="rect">
            <a:avLst/>
          </a:prstGeom>
        </p:spPr>
      </p:pic>
      <p:sp>
        <p:nvSpPr>
          <p:cNvPr id="17" name="Управляющая кнопка: далее 16">
            <a:hlinkClick r:id="" action="ppaction://hlinkshowjump?jump=nextslide" highlightClick="1"/>
          </p:cNvPr>
          <p:cNvSpPr/>
          <p:nvPr/>
        </p:nvSpPr>
        <p:spPr>
          <a:xfrm>
            <a:off x="8237067" y="6016423"/>
            <a:ext cx="648072" cy="6661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81469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25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0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25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25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0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0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0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0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0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1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4" dur="225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audio>
              <p:cMediaNode vol="80000">
                <p:cTn id="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613658387_87-p-fon-dlya-prezentatsii-deti-v-detskom-sadu-9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273581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3131839" y="3068960"/>
            <a:ext cx="2733391" cy="3292281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619672" y="1484784"/>
            <a:ext cx="5904656" cy="1143000"/>
          </a:xfrm>
        </p:spPr>
        <p:txBody>
          <a:bodyPr>
            <a:prstTxWarp prst="textDeflate">
              <a:avLst/>
            </a:prstTxWarp>
            <a:norm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sz="2800" b="1" dirty="0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Comic Sans MS" pitchFamily="66" charset="0"/>
              </a:rPr>
              <a:t>МОЛОДЕЦ!</a:t>
            </a:r>
            <a:endParaRPr lang="ru-RU" sz="2800" b="1" dirty="0">
              <a:ln>
                <a:prstDash val="solid"/>
              </a:ln>
              <a:solidFill>
                <a:srgbClr val="FF0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237067" y="6016423"/>
            <a:ext cx="648072" cy="6661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аплод.wav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251520" y="61214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75014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1613658387_87-p-fon-dlya-prezentatsii-deti-v-detskom-sadu-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73581" cy="6858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Назови одним словом</a:t>
            </a:r>
            <a:b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 эти предметы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1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16030" y="2956587"/>
            <a:ext cx="95250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91600" y="1626504"/>
            <a:ext cx="1406400" cy="1070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667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1620" y="4608096"/>
            <a:ext cx="1080120" cy="1236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815488"/>
            <a:ext cx="1381125" cy="1063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backgroundRemoval t="0" b="100000" l="25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63636" y="3263161"/>
            <a:ext cx="1272100" cy="9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237067" y="6016423"/>
            <a:ext cx="648072" cy="6661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53096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667</TotalTime>
  <Words>192</Words>
  <Application>Microsoft Office PowerPoint</Application>
  <PresentationFormat>Экран (4:3)</PresentationFormat>
  <Paragraphs>41</Paragraphs>
  <Slides>19</Slides>
  <Notes>0</Notes>
  <HiddenSlides>0</HiddenSlides>
  <MMClips>18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Интерактивная игра по лексической теме «Одежда, обувь,  головные уборы» </vt:lpstr>
      <vt:lpstr>Описание и рекомендации</vt:lpstr>
      <vt:lpstr>Цели и задачи</vt:lpstr>
      <vt:lpstr>Начнем игру!</vt:lpstr>
      <vt:lpstr>Найди и назови обувь</vt:lpstr>
      <vt:lpstr>МОЛОДЕЦ!</vt:lpstr>
      <vt:lpstr>Найди и назови одежду</vt:lpstr>
      <vt:lpstr>МОЛОДЕЦ!</vt:lpstr>
      <vt:lpstr>Назови одним словом  эти предметы</vt:lpstr>
      <vt:lpstr>Головные уборы </vt:lpstr>
      <vt:lpstr>Загадки </vt:lpstr>
      <vt:lpstr>Условные обозначения</vt:lpstr>
      <vt:lpstr>Слайд 13</vt:lpstr>
      <vt:lpstr>Слайд 14</vt:lpstr>
      <vt:lpstr>Слайд 15</vt:lpstr>
      <vt:lpstr>Слайд 16</vt:lpstr>
      <vt:lpstr>Слайд 17</vt:lpstr>
      <vt:lpstr>Слайд 18</vt:lpstr>
      <vt:lpstr>МОЛОДЕЦ!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</dc:creator>
  <cp:lastModifiedBy>User</cp:lastModifiedBy>
  <cp:revision>49</cp:revision>
  <dcterms:created xsi:type="dcterms:W3CDTF">2014-12-03T07:37:25Z</dcterms:created>
  <dcterms:modified xsi:type="dcterms:W3CDTF">2021-10-29T11:31:52Z</dcterms:modified>
</cp:coreProperties>
</file>