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6A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4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04.02.2014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928670"/>
            <a:ext cx="652452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Из прошлого </a:t>
            </a: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будущее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2530" name="Picture 2" descr="http://dok.opredelim.com/pars_docs/refs/35/34436/img1.jpg"/>
          <p:cNvPicPr>
            <a:picLocks noChangeAspect="1" noChangeArrowheads="1"/>
          </p:cNvPicPr>
          <p:nvPr/>
        </p:nvPicPr>
        <p:blipFill>
          <a:blip r:embed="rId2"/>
          <a:srcRect l="8437" t="17500" r="5312" b="3749"/>
          <a:stretch>
            <a:fillRect/>
          </a:stretch>
        </p:blipFill>
        <p:spPr bwMode="auto">
          <a:xfrm>
            <a:off x="428596" y="3286124"/>
            <a:ext cx="4694497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2" name="Picture 4" descr="http://www.michpravda.ru/sites/default/files/foto/11487-8782.jpg?1389607187"/>
          <p:cNvPicPr>
            <a:picLocks noChangeAspect="1" noChangeArrowheads="1"/>
          </p:cNvPicPr>
          <p:nvPr/>
        </p:nvPicPr>
        <p:blipFill>
          <a:blip r:embed="rId3"/>
          <a:srcRect l="7480"/>
          <a:stretch>
            <a:fillRect/>
          </a:stretch>
        </p:blipFill>
        <p:spPr bwMode="auto">
          <a:xfrm>
            <a:off x="4357686" y="2928934"/>
            <a:ext cx="4418021" cy="31635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1357298"/>
            <a:ext cx="850112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Исторические предпосылки</a:t>
            </a:r>
          </a:p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возрождения</a:t>
            </a:r>
          </a:p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международного</a:t>
            </a:r>
          </a:p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Олимпийского движения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642918"/>
            <a:ext cx="8448660" cy="153888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Пьер де Кубертен –и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нициатор </a:t>
            </a: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возрождения Олимпийских игр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Рисунок 2" descr="C:\Documents and Settings\Admin\Рабочий стол\параолимпийцы\параолимпийские игры\Baron_Pierre_de_Coubertin.jpg"/>
          <p:cNvPicPr/>
          <p:nvPr/>
        </p:nvPicPr>
        <p:blipFill>
          <a:blip r:embed="rId2" cstate="email">
            <a:extLst>
              <a:ext uri="{28A0092B-C50C-407E-A947-70E740481C1C}">
                <a14:useLocalDpi xmlns:ve="http://schemas.openxmlformats.org/markup-compatibility/2006" xmlns:o="urn:schemas-microsoft-com:office:office" xmlns:m="http://schemas.openxmlformats.org/officeDocument/2006/math" xmlns:v="urn:schemas-microsoft-com:vml" xmlns:wp="http://schemas.openxmlformats.org/drawingml/2006/wordprocessingDrawing" xmlns:w10="urn:schemas-microsoft-com:office:word" xmlns:w="http://schemas.openxmlformats.org/wordprocessingml/2006/main" xmlns:wne="http://schemas.microsoft.com/office/word/2006/wordml" xmlns="" xmlns:a14="http://schemas.microsoft.com/office/drawing/2010/main" xmlns:pic="http://schemas.openxmlformats.org/drawingml/2006/picture" xmlns:lc="http://schemas.openxmlformats.org/drawingml/2006/lockedCanvas"/>
              </a:ext>
            </a:extLst>
          </a:blip>
          <a:srcRect t="3365"/>
          <a:stretch>
            <a:fillRect/>
          </a:stretch>
        </p:blipFill>
        <p:spPr bwMode="auto">
          <a:xfrm>
            <a:off x="3000364" y="2071678"/>
            <a:ext cx="3143272" cy="45720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ve="http://schemas.openxmlformats.org/markup-compatibility/2006" xmlns:o="urn:schemas-microsoft-com:office:office" xmlns:m="http://schemas.openxmlformats.org/officeDocument/2006/math" xmlns:v="urn:schemas-microsoft-com:vml" xmlns:wp="http://schemas.openxmlformats.org/drawingml/2006/wordprocessingDrawing" xmlns:w10="urn:schemas-microsoft-com:office:word" xmlns:w="http://schemas.openxmlformats.org/wordprocessingml/2006/main" xmlns:wne="http://schemas.microsoft.com/office/word/2006/wordml" xmlns="" xmlns:a14="http://schemas.microsoft.com/office/drawing/2010/main" xmlns:pic="http://schemas.openxmlformats.org/drawingml/2006/picture" xmlns:lc="http://schemas.openxmlformats.org/drawingml/2006/lockedCanvas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551837"/>
            <a:ext cx="835824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rgbClr val="0076A3"/>
                </a:solidFill>
                <a:latin typeface="Arial Black" pitchFamily="34" charset="0"/>
              </a:rPr>
              <a:t>«От имени всех спортсменов я обещаю, что мы будем участвовать в этих Олимпийских играх, уважая и соблюдая правила, по которым они проводятся, в истинно спортивном духе, во славу спорта и во имя чести своих команд».</a:t>
            </a:r>
            <a:endParaRPr lang="ru-RU" sz="2800" dirty="0">
              <a:solidFill>
                <a:srgbClr val="0076A3"/>
              </a:solidFill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1538" y="857232"/>
            <a:ext cx="72163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Клятва Олимпийцев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 txBox="1">
            <a:spLocks/>
          </p:cNvSpPr>
          <p:nvPr/>
        </p:nvSpPr>
        <p:spPr>
          <a:xfrm>
            <a:off x="214282" y="4000504"/>
            <a:ext cx="8715436" cy="1474787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Symbol" pitchFamily="18" charset="2"/>
              <a:buNone/>
              <a:tabLst/>
              <a:defRPr/>
            </a:pPr>
            <a:r>
              <a:rPr kumimoji="0" lang="ru-RU" sz="3600" u="none" strike="noStrike" kern="1200" cap="none" spc="0" normalizeH="0" baseline="0" noProof="0" dirty="0" smtClean="0">
                <a:ln>
                  <a:noFill/>
                </a:ln>
                <a:solidFill>
                  <a:srgbClr val="0076A3"/>
                </a:solidFill>
                <a:effectLst/>
                <a:uLnTx/>
                <a:uFillTx/>
                <a:latin typeface="Arial Black" pitchFamily="34" charset="0"/>
              </a:rPr>
              <a:t>(лат. «быстрее, выше, сильнее»)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2643182"/>
            <a:ext cx="857256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en-US" sz="6600" b="1" i="1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C</a:t>
            </a:r>
            <a:r>
              <a:rPr kumimoji="0" lang="ru-RU" sz="6600" b="1" i="1" u="none" strike="noStrike" kern="1200" cap="none" spc="0" normalizeH="0" baseline="0" noProof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itius</a:t>
            </a:r>
            <a:r>
              <a:rPr kumimoji="0" lang="ru-RU" sz="6600" b="1" i="1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ru-RU" sz="6600" b="1" i="1" u="none" strike="noStrike" kern="1200" cap="none" spc="0" normalizeH="0" baseline="0" noProof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Altius</a:t>
            </a:r>
            <a:r>
              <a:rPr kumimoji="0" lang="ru-RU" sz="6600" b="1" i="1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ru-RU" sz="6600" b="1" i="1" u="none" strike="noStrike" kern="1200" cap="none" spc="0" normalizeH="0" baseline="0" noProof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Fortius</a:t>
            </a:r>
            <a:r>
              <a:rPr kumimoji="0" lang="ru-RU" sz="5400" b="1" i="1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00364" y="928670"/>
            <a:ext cx="350730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Девиз:</a:t>
            </a:r>
            <a:endParaRPr lang="ru-RU" sz="8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параолимпийцы\параолимпийские игры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664" y="2607409"/>
            <a:ext cx="5978382" cy="40533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7158" y="928670"/>
            <a:ext cx="850112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76A3"/>
                </a:solidFill>
                <a:latin typeface="Arial Black" pitchFamily="34" charset="0"/>
              </a:rPr>
              <a:t>I</a:t>
            </a:r>
            <a:r>
              <a:rPr lang="ru-RU" sz="2800" b="1" dirty="0" smtClean="0">
                <a:solidFill>
                  <a:srgbClr val="0076A3"/>
                </a:solidFill>
                <a:latin typeface="Arial Black" pitchFamily="34" charset="0"/>
              </a:rPr>
              <a:t> Олимпийские Игры современности состоялись в                                                              1896 году в Афинах</a:t>
            </a:r>
            <a:endParaRPr lang="ru-RU" sz="2800" dirty="0">
              <a:solidFill>
                <a:srgbClr val="0076A3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Documents and Settings\Admin\Рабочий стол\параолимпийцы\параолимпийские игры\panin.jpg"/>
          <p:cNvPicPr>
            <a:picLocks noChangeAspect="1" noChangeArrowheads="1"/>
          </p:cNvPicPr>
          <p:nvPr/>
        </p:nvPicPr>
        <p:blipFill>
          <a:blip r:embed="rId2"/>
          <a:srcRect b="-2733"/>
          <a:stretch>
            <a:fillRect/>
          </a:stretch>
        </p:blipFill>
        <p:spPr bwMode="auto">
          <a:xfrm>
            <a:off x="2786050" y="1928802"/>
            <a:ext cx="3603625" cy="4230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357158" y="500042"/>
            <a:ext cx="842897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Первый Российский</a:t>
            </a:r>
          </a:p>
          <a:p>
            <a:pPr algn="ct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Олимпийский чемпион</a:t>
            </a:r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43042" y="6000768"/>
            <a:ext cx="61590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0076A3"/>
                </a:solidFill>
                <a:latin typeface="Arial Black" pitchFamily="34" charset="0"/>
              </a:rPr>
              <a:t>Николай Панин- </a:t>
            </a:r>
            <a:r>
              <a:rPr lang="ru-RU" sz="2800" dirty="0" err="1" smtClean="0">
                <a:solidFill>
                  <a:srgbClr val="0076A3"/>
                </a:solidFill>
                <a:latin typeface="Arial Black" pitchFamily="34" charset="0"/>
              </a:rPr>
              <a:t>Коломенкин</a:t>
            </a:r>
            <a:endParaRPr lang="ru-RU" sz="2800" dirty="0">
              <a:solidFill>
                <a:srgbClr val="0076A3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upload.wikimedia.org/wikipedia/commons/2/25/Olympic_opening_ceremony_19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285992"/>
            <a:ext cx="6712799" cy="42148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357158" y="642918"/>
            <a:ext cx="842897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Открытие </a:t>
            </a:r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Олимпийских игр в Стокгольме 1912 год</a:t>
            </a:r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 l="36300" t="12531" r="23654"/>
          <a:stretch>
            <a:fillRect/>
          </a:stretch>
        </p:blipFill>
        <p:spPr bwMode="auto">
          <a:xfrm>
            <a:off x="2928926" y="785794"/>
            <a:ext cx="3071834" cy="44767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C:\Documents and Settings\Admin\Рабочий стол\Новая папка\окол.jpg"/>
          <p:cNvPicPr>
            <a:picLocks noChangeAspect="1" noChangeArrowheads="1"/>
          </p:cNvPicPr>
          <p:nvPr/>
        </p:nvPicPr>
        <p:blipFill>
          <a:blip r:embed="rId3"/>
          <a:srcRect l="15880" r="20602" b="30272"/>
          <a:stretch>
            <a:fillRect/>
          </a:stretch>
        </p:blipFill>
        <p:spPr bwMode="auto">
          <a:xfrm>
            <a:off x="5357818" y="1214422"/>
            <a:ext cx="3361071" cy="49215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1000108"/>
            <a:ext cx="3182937" cy="546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428860" y="857232"/>
            <a:ext cx="42382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Фехтование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0724" name="Picture 4" descr="Спортсмены из Тамбовской области привезли медали со всероссийского турнира по фехтованию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928802"/>
            <a:ext cx="6572296" cy="43752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www.schauspielhannover.de/schauspiel/bilder/personen/gross/1298018285_moliere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1928802"/>
            <a:ext cx="3287396" cy="4584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3143240" y="857232"/>
            <a:ext cx="27917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Мольер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85852" y="714356"/>
            <a:ext cx="6632007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Истоки, условия,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Место проведения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Олимпийских игр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Рисунок 2" descr="C:\Documents and Settings\Admin\Рабочий стол\параолимпийцы\параолимпийские игры\244.jpg"/>
          <p:cNvPicPr/>
          <p:nvPr/>
        </p:nvPicPr>
        <p:blipFill>
          <a:blip r:embed="rId2" cstate="email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 xmlns:wne="http://schemas.microsoft.com/office/word/2006/wordml" xmlns:w="http://schemas.openxmlformats.org/wordprocessingml/2006/main" xmlns:w10="urn:schemas-microsoft-com:office:word" xmlns:wp="http://schemas.openxmlformats.org/drawingml/2006/wordprocessingDrawing" xmlns:v="urn:schemas-microsoft-com:vml" xmlns:m="http://schemas.openxmlformats.org/officeDocument/2006/math" xmlns:o="urn:schemas-microsoft-com:office:office" xmlns:ve="http://schemas.openxmlformats.org/markup-compatibility/2006"/>
              </a:ext>
            </a:extLst>
          </a:blip>
          <a:stretch>
            <a:fillRect/>
          </a:stretch>
        </p:blipFill>
        <p:spPr bwMode="auto">
          <a:xfrm>
            <a:off x="2071670" y="3214686"/>
            <a:ext cx="5143536" cy="33089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lc="http://schemas.openxmlformats.org/drawingml/2006/lockedCanvas" xmlns:pic="http://schemas.openxmlformats.org/drawingml/2006/picture" xmlns:a14="http://schemas.microsoft.com/office/drawing/2010/main" xmlns="" xmlns:wne="http://schemas.microsoft.com/office/word/2006/wordml" xmlns:w="http://schemas.openxmlformats.org/wordprocessingml/2006/main" xmlns:w10="urn:schemas-microsoft-com:office:word" xmlns:wp="http://schemas.openxmlformats.org/drawingml/2006/wordprocessingDrawing" xmlns:v="urn:schemas-microsoft-com:vml" xmlns:m="http://schemas.openxmlformats.org/officeDocument/2006/math" xmlns:o="urn:schemas-microsoft-com:office:office" xmlns:ve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tumen.1gs.ru/img/tumen_b_10870.jpg"/>
          <p:cNvPicPr>
            <a:picLocks noChangeAspect="1" noChangeArrowheads="1"/>
          </p:cNvPicPr>
          <p:nvPr/>
        </p:nvPicPr>
        <p:blipFill>
          <a:blip r:embed="rId2"/>
          <a:srcRect b="6908"/>
          <a:stretch>
            <a:fillRect/>
          </a:stretch>
        </p:blipFill>
        <p:spPr bwMode="auto">
          <a:xfrm>
            <a:off x="1571604" y="2071678"/>
            <a:ext cx="6096000" cy="37862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285720" y="785794"/>
            <a:ext cx="845718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ru-RU" sz="4800" b="1" i="0" u="none" strike="noStrike" cap="none" spc="0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ДЮСШ отделение фехтования.</a:t>
            </a:r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© Мичуринская правда - http://www.michpravda.ru/ (12/20/2013 - 10:04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2000240"/>
            <a:ext cx="6104142" cy="41795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500034" y="500042"/>
            <a:ext cx="828810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Победительница турнира по </a:t>
            </a:r>
          </a:p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фехтованию в г. Воронеже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\Рабочий стол\параолимпийцы\параолимпийские игры\2961_or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rimwiki.ru/images/Te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4211" y="1714488"/>
            <a:ext cx="3416285" cy="41576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214414" y="5929330"/>
            <a:ext cx="19976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Сократ</a:t>
            </a:r>
            <a:endParaRPr lang="ru-RU" sz="3600" dirty="0">
              <a:solidFill>
                <a:schemeClr val="accent2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1028" name="Picture 4" descr="http://citaty.su/wp-content/uploads/2011/06/democri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714488"/>
            <a:ext cx="3348205" cy="41434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5429256" y="5929330"/>
            <a:ext cx="27414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Демокрит</a:t>
            </a:r>
            <a:endParaRPr lang="ru-RU" sz="3600" dirty="0">
              <a:solidFill>
                <a:schemeClr val="accent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28860" y="571480"/>
            <a:ext cx="38224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илософы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2" descr="http://arscity.ru/wp-content/uploads/2013/02/Euripides_Pio-Clementino_Inv302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://arscity.ru/wp-content/uploads/2013/02/Euripides_Pio-Clementino_Inv302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90" name="Picture 6" descr="http://www.ufo-info-contact.org/visual12/12-09-0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643050"/>
            <a:ext cx="3219513" cy="43577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500166" y="6000768"/>
            <a:ext cx="18069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Гомер</a:t>
            </a:r>
            <a:endParaRPr lang="ru-RU" sz="3600" dirty="0">
              <a:solidFill>
                <a:schemeClr val="accent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16392" name="AutoShape 8" descr="http://arscity.ru/wp-content/uploads/2013/02/Euripides_Pio-Clementino_Inv302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94" name="Picture 10" descr="http://shkolazhizni.ru/img/content/i96/96792_o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643050"/>
            <a:ext cx="3273744" cy="43577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5643570" y="6000768"/>
            <a:ext cx="22541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Софокл</a:t>
            </a:r>
            <a:endParaRPr lang="ru-RU" sz="3600" dirty="0">
              <a:solidFill>
                <a:schemeClr val="accent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57554" y="571480"/>
            <a:ext cx="24097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оэты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kenthaber.com/Resimler/2006/08/07/0005916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857364"/>
            <a:ext cx="3007915" cy="4000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000100" y="6000768"/>
            <a:ext cx="24897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Архимед</a:t>
            </a:r>
            <a:endParaRPr lang="ru-RU" sz="3600" dirty="0">
              <a:solidFill>
                <a:schemeClr val="accent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57884" y="6000768"/>
            <a:ext cx="20601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Евклид</a:t>
            </a:r>
            <a:endParaRPr lang="ru-RU" sz="3600" dirty="0">
              <a:solidFill>
                <a:schemeClr val="accent2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17412" name="Picture 4" descr="http://www.k2x2.info/istorija/bitvy_civilizacii/i_21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1785926"/>
            <a:ext cx="3091278" cy="40814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2428860" y="571480"/>
            <a:ext cx="44184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Математики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www.spokusa.com.ua/images/post/693.jpg"/>
          <p:cNvPicPr>
            <a:picLocks noChangeAspect="1" noChangeArrowheads="1"/>
          </p:cNvPicPr>
          <p:nvPr/>
        </p:nvPicPr>
        <p:blipFill>
          <a:blip r:embed="rId2"/>
          <a:srcRect r="5994"/>
          <a:stretch>
            <a:fillRect/>
          </a:stretch>
        </p:blipFill>
        <p:spPr bwMode="auto">
          <a:xfrm>
            <a:off x="785786" y="1714488"/>
            <a:ext cx="3286148" cy="42338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428728" y="6000768"/>
            <a:ext cx="18934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Фидий</a:t>
            </a:r>
            <a:endParaRPr lang="ru-RU" sz="3600" dirty="0">
              <a:solidFill>
                <a:schemeClr val="accent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28860" y="571480"/>
            <a:ext cx="43379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кульпторы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8438" name="Picture 6" descr="http://www-2005.rsu.edu.ru/chairs/cult/hist_art/Pictures/imgs/16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1714488"/>
            <a:ext cx="3118343" cy="41434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5786446" y="6000768"/>
            <a:ext cx="21307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Лисипп</a:t>
            </a:r>
            <a:endParaRPr lang="ru-RU" sz="3600" dirty="0">
              <a:solidFill>
                <a:schemeClr val="accent2">
                  <a:lumMod val="75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Documents and Settings\Admin\Рабочий стол\параолимпийцы\параолимпийские игры\картинки Рим-Греция\19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1142984"/>
            <a:ext cx="3303592" cy="39290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http://3tend.com/images/e83517b4af7db6632dd1a0d47021c04e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500042"/>
            <a:ext cx="2727219" cy="4762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C:\Documents and Settings\Admin\Рабочий стол\параолимпийцы\параолимпийские игры\картинки Рим-Греция\1.jpg"/>
          <p:cNvPicPr/>
          <p:nvPr/>
        </p:nvPicPr>
        <p:blipFill>
          <a:blip r:embed="rId4"/>
          <a:srcRect l="7268" r="5453"/>
          <a:stretch>
            <a:fillRect/>
          </a:stretch>
        </p:blipFill>
        <p:spPr bwMode="auto">
          <a:xfrm>
            <a:off x="2571736" y="2500306"/>
            <a:ext cx="3402012" cy="3897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tochka.gerodot.ru/wp-content/uploads/2012/12/games0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357298"/>
            <a:ext cx="6143653" cy="3562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285852" y="5429264"/>
            <a:ext cx="68611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76A3"/>
                </a:solidFill>
                <a:latin typeface="Arial Black" pitchFamily="34" charset="0"/>
              </a:rPr>
              <a:t>Мр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аморная плита с первым упоминанием</a:t>
            </a:r>
          </a:p>
          <a:p>
            <a:pPr algn="ctr"/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о проведении Олимпийских игр 776 г. до н. э.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http://900igr.net/datai/fizkultura/Olimpijskie-igry-v-Gretsii/0010-012-Nagrady-pobeditelja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071678"/>
            <a:ext cx="4572032" cy="3444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462" name="Picture 6" descr="http://900igr.net/datai/fizkultura/Olimpijskie-igry-v-Gretsii/0010-013-Nagrady-pobediteljam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1142984"/>
            <a:ext cx="3333750" cy="51244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1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308</TotalTime>
  <Words>156</Words>
  <PresentationFormat>Экран (4:3)</PresentationFormat>
  <Paragraphs>40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48</cp:revision>
  <dcterms:modified xsi:type="dcterms:W3CDTF">2014-02-04T18:11:52Z</dcterms:modified>
</cp:coreProperties>
</file>