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5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9675"/>
    <a:srgbClr val="D30100"/>
    <a:srgbClr val="7E6142"/>
    <a:srgbClr val="54481E"/>
    <a:srgbClr val="BDB285"/>
    <a:srgbClr val="BD0004"/>
    <a:srgbClr val="DDDDDD"/>
    <a:srgbClr val="7C0346"/>
    <a:srgbClr val="E1E1E1"/>
    <a:srgbClr val="B703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83" d="100"/>
          <a:sy n="83" d="100"/>
        </p:scale>
        <p:origin x="13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46A613-5299-4910-AACD-825DD96FF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81417" y="965631"/>
            <a:ext cx="184730" cy="990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000"/>
              </a:lnSpc>
            </a:pPr>
            <a:endParaRPr lang="ru-RU" sz="6000" b="1" dirty="0">
              <a:ln w="28575">
                <a:noFill/>
              </a:ln>
              <a:solidFill>
                <a:srgbClr val="7E6142"/>
              </a:solidFill>
              <a:effectLst/>
              <a:latin typeface="Franklin Gothic Demi" panose="020B07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566BA89-9889-4E6C-A02C-BE889F0100AF}"/>
              </a:ext>
            </a:extLst>
          </p:cNvPr>
          <p:cNvSpPr/>
          <p:nvPr/>
        </p:nvSpPr>
        <p:spPr>
          <a:xfrm>
            <a:off x="4073236" y="4258113"/>
            <a:ext cx="4488872" cy="1443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ru-RU" sz="1200" dirty="0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Уварова С.Н. </a:t>
            </a:r>
          </a:p>
          <a:p>
            <a:pPr lvl="0" algn="r">
              <a:lnSpc>
                <a:spcPct val="150000"/>
              </a:lnSpc>
            </a:pPr>
            <a:r>
              <a:rPr lang="ru-RU" sz="1200" dirty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реподаватель - организатор ОБЗР </a:t>
            </a:r>
          </a:p>
          <a:p>
            <a:pPr lvl="0" algn="r">
              <a:lnSpc>
                <a:spcPct val="150000"/>
              </a:lnSpc>
            </a:pPr>
            <a:r>
              <a:rPr lang="ru-RU" sz="1200" dirty="0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МКОУ Верх- </a:t>
            </a:r>
            <a:r>
              <a:rPr lang="ru-RU" sz="1200" dirty="0" err="1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Мильтюшинская</a:t>
            </a:r>
            <a:r>
              <a:rPr lang="ru-RU" sz="1200" dirty="0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СОШ</a:t>
            </a:r>
          </a:p>
          <a:p>
            <a:pPr lvl="0" algn="r">
              <a:lnSpc>
                <a:spcPct val="150000"/>
              </a:lnSpc>
            </a:pPr>
            <a:r>
              <a:rPr lang="ru-RU" sz="1200" dirty="0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Имени Николая Захаровича</a:t>
            </a:r>
          </a:p>
          <a:p>
            <a:pPr lvl="0" algn="r">
              <a:lnSpc>
                <a:spcPct val="150000"/>
              </a:lnSpc>
            </a:pPr>
            <a:r>
              <a:rPr lang="ru-RU" sz="1200" dirty="0" smtClean="0">
                <a:solidFill>
                  <a:prstClr val="black"/>
                </a:solidFill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Фисенко</a:t>
            </a:r>
            <a:endParaRPr lang="ru-RU" sz="1200" dirty="0">
              <a:solidFill>
                <a:prstClr val="black"/>
              </a:solidFill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38764" y="711200"/>
            <a:ext cx="5523344" cy="2835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«Военно- патриотическое воспитание учащихся через реализацию учебного предмета ОБЗР, дополнительное образование и внеурочную деятельность»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Региональные соревнования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5532582"/>
            <a:ext cx="7886700" cy="1325417"/>
          </a:xfrm>
        </p:spPr>
        <p:txBody>
          <a:bodyPr/>
          <a:lstStyle/>
          <a:p>
            <a:r>
              <a:rPr lang="ru-RU" dirty="0" smtClean="0"/>
              <a:t>Региональные соревнования  «Своих не бросаем»- 1 место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53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56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5144654"/>
            <a:ext cx="7886700" cy="1713345"/>
          </a:xfrm>
        </p:spPr>
        <p:txBody>
          <a:bodyPr/>
          <a:lstStyle/>
          <a:p>
            <a:r>
              <a:rPr lang="ru-RU" dirty="0" smtClean="0"/>
              <a:t>Профильная смена «К защите Родины готов!»</a:t>
            </a:r>
          </a:p>
          <a:p>
            <a:r>
              <a:rPr lang="ru-RU" dirty="0" smtClean="0"/>
              <a:t> (32 диплома)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6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5671126"/>
            <a:ext cx="7886700" cy="1186873"/>
          </a:xfrm>
        </p:spPr>
        <p:txBody>
          <a:bodyPr/>
          <a:lstStyle/>
          <a:p>
            <a:r>
              <a:rPr lang="ru-RU" dirty="0" smtClean="0"/>
              <a:t>Региональный проект «Первая помощь»-2 место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5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06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3161" y="3935703"/>
            <a:ext cx="7886700" cy="28527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5200072"/>
            <a:ext cx="7886700" cy="15883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sun9-69.userapi.com/s/v1/ig2/vQ1kZolRpRhi-f1TVqkxOj_mlL9Ahd30EuKH7as2Lki9URDCzinEytl2Abjt5AQ2eCldHwOEKAt2792JUWza4fUk.jpg?quality=95&amp;as=32x24,48x36,72x54,108x81,160x120,240x180,360x270,480x360,540x405,640x480,720x540,1024x768&amp;from=bu&amp;u=r6a9Ipk209aLTCpF6tzdobJY0YIc5Dei_GWI3OgAJSA&amp;cs=510x3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831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181600"/>
            <a:ext cx="8510588" cy="1676399"/>
          </a:xfrm>
        </p:spPr>
        <p:txBody>
          <a:bodyPr/>
          <a:lstStyle/>
          <a:p>
            <a:r>
              <a:rPr lang="ru-RU" dirty="0" smtClean="0"/>
              <a:t>Всероссийский слет ВПК г. </a:t>
            </a:r>
            <a:r>
              <a:rPr lang="ru-RU" dirty="0" smtClean="0"/>
              <a:t>Екатеренбург-3 место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06982" cy="5181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084" y="0"/>
            <a:ext cx="409748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49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0" y="-174849"/>
            <a:ext cx="9448800" cy="718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35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32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83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9313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314" y="0"/>
            <a:ext cx="423516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17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42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B4B5CE-4FFF-4129-91E3-D73C1BE03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45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45673" y="1413164"/>
            <a:ext cx="6502400" cy="2674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«От того, как мы воспитаем молодежь, зависит то,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сможет ли Россия сберечь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приумножить саму себя.»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В.В.Путин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354617"/>
            <a:ext cx="7886700" cy="41563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Всероссийская акция «Миллион Родине»-2 место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0"/>
            <a:ext cx="7601527" cy="635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94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9883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36" y="0"/>
            <a:ext cx="34451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41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1" y="378692"/>
            <a:ext cx="8506690" cy="614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7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6763" y="670309"/>
            <a:ext cx="702741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dirty="0" smtClean="0">
                <a:latin typeface="Franklin Gothic Medium" panose="020B06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Актуальность проблемы воспитания патриотизма: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200" dirty="0"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социокультурных и экономических реалий, вытекающих из процесса развития рыночной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экономики;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традиционных ценностей, преемственности поколений 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противоречий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чуждых российскому менталитету ценностей, вытесняющих традиции России.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200" dirty="0"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354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0793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09" y="886691"/>
            <a:ext cx="7974879" cy="473825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представляет собой систематическую и целенаправленную деятельность органов государственной власти, институтов гражданского общества и семьи по формированию у граждан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Родины.»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5689600"/>
            <a:ext cx="7886700" cy="108065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189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52" y="3445164"/>
            <a:ext cx="4550448" cy="34128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29" y="32328"/>
            <a:ext cx="4550448" cy="34128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2073"/>
            <a:ext cx="4581236" cy="34359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9" y="22804"/>
            <a:ext cx="4581236" cy="343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544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" y="-47554"/>
            <a:ext cx="4608945" cy="69055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81" y="-38317"/>
            <a:ext cx="4507058" cy="689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83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64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777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Военно-полевые сборы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5873"/>
            <a:ext cx="4802910" cy="4628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908" y="1"/>
            <a:ext cx="4331569" cy="45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197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Посещение музеев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200"/>
            <a:ext cx="4069773" cy="4792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73" y="-203200"/>
            <a:ext cx="5074227" cy="47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254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</TotalTime>
  <Words>196</Words>
  <Application>Microsoft Office PowerPoint</Application>
  <PresentationFormat>Экран (4:3)</PresentationFormat>
  <Paragraphs>25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Franklin Gothic Demi</vt:lpstr>
      <vt:lpstr>Franklin Gothic Medium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«Патриотическое воспитание представляет собой систематическую и целенаправленную деятельность органов государственной власти, институтов гражданского общества и семьи по формированию у граждан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Родины.»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Региональные соревнования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LENOVO</cp:lastModifiedBy>
  <cp:revision>61</cp:revision>
  <dcterms:created xsi:type="dcterms:W3CDTF">2013-11-19T05:52:05Z</dcterms:created>
  <dcterms:modified xsi:type="dcterms:W3CDTF">2024-12-05T17:25:58Z</dcterms:modified>
</cp:coreProperties>
</file>