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10" r:id="rId2"/>
    <p:sldId id="259" r:id="rId3"/>
    <p:sldId id="258" r:id="rId4"/>
    <p:sldId id="288" r:id="rId5"/>
    <p:sldId id="283" r:id="rId6"/>
    <p:sldId id="301" r:id="rId7"/>
    <p:sldId id="302" r:id="rId8"/>
    <p:sldId id="300" r:id="rId9"/>
    <p:sldId id="273" r:id="rId10"/>
    <p:sldId id="260" r:id="rId11"/>
    <p:sldId id="284" r:id="rId12"/>
    <p:sldId id="261" r:id="rId13"/>
    <p:sldId id="303" r:id="rId14"/>
    <p:sldId id="264" r:id="rId15"/>
    <p:sldId id="304" r:id="rId16"/>
    <p:sldId id="305" r:id="rId17"/>
    <p:sldId id="306" r:id="rId18"/>
    <p:sldId id="268" r:id="rId19"/>
    <p:sldId id="307" r:id="rId20"/>
    <p:sldId id="274" r:id="rId21"/>
    <p:sldId id="275" r:id="rId22"/>
    <p:sldId id="308" r:id="rId23"/>
    <p:sldId id="262" r:id="rId24"/>
    <p:sldId id="309" r:id="rId25"/>
    <p:sldId id="311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Константин" initials="К" lastIdx="3" clrIdx="0">
    <p:extLst>
      <p:ext uri="{19B8F6BF-5375-455C-9EA6-DF929625EA0E}">
        <p15:presenceInfo xmlns:p15="http://schemas.microsoft.com/office/powerpoint/2012/main" userId="Константин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EBAB"/>
    <a:srgbClr val="FFF1C5"/>
    <a:srgbClr val="FFE89F"/>
    <a:srgbClr val="FFD8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217068-6548-460C-B871-84000925A0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9925564-C115-46D1-BC4E-2B7E4CDE84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A4E7993-1163-4FF9-BCD5-AB6517AA8B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1F8593E-362F-4FE0-9018-A373FA9E7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D1EA770-0EDC-4C29-9390-5453D70007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921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06E4AF-0265-4699-B1E1-FD9C6E066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3194051-D07B-42AF-BD07-E23C3D8388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74F7F3-18C2-4C12-ABC2-C124CBF9B9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5395FC-8371-49C9-827C-0CEBE632C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5F8FC8F-11DD-4E63-A923-7A3CD0AC1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4268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0940448A-5944-4FF1-99B7-A24E4C7B07F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605CBA5-C5C6-4891-AFB2-37820F4E1C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B94C671-4669-424A-8F38-EC6882E2F0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D31112-1AF5-49B5-B121-93A71E7D7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49F4585-D6A1-4486-B0BC-84F35C382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6162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7DECCF-9C31-47D8-8E2B-DC4740A3D5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460BA55-845D-47EB-BF96-6CFD9E6AC3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7822CE9-00F9-43A2-97A0-2095D79A5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FFD5B78-C685-4123-9413-DEF3D5D2E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8181E7F-6CA1-4532-9240-FD9608868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4279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B55FAE-6AF6-4F4E-BFAA-7B7634BE66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28CA11E-AF8D-48CE-8201-7DD1B03B2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B993576-3D47-4A44-BE0D-B5BB62A758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3E19543-F186-4015-8CF5-461213FCA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5E35C0-CD0D-4B4B-83A2-56AA0D3D8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5447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B35A43-A178-434B-BE58-718D78A0F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2AABF0B-FF1E-41EA-A099-8F9F65C4D6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3A6C46B-C737-4518-8293-64D27FFA02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89EEB2A-E108-4722-9FD3-36D7B84637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2396DA2-153C-4189-9E17-544CD1E97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15BC4D4-A639-4A8B-ACFF-DA47702461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131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01A0324-8C91-4D19-A679-CCB446425D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2BBA89D-CDE0-4557-AC28-C4EDA0A1E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E04DC93-C305-4CB0-919E-E99C2F6052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D741BD8-8DC5-4CB4-A8B2-FE207BE26C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1548051-FD85-4A60-B917-CBF1E57035A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1879F48-A0E6-4C66-A09B-E5F4EFE832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6DC7FD9-BEEA-48BF-81D8-D433D7CB41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CD08E04-0F5C-42A0-ADA3-A52C1296F3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46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9CB99C1-5CA6-4862-B4CC-3B0D0EB391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7990077-A291-4BDE-AD69-840B0ABF7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86960D8-D2E9-460C-894D-B8CEBC53E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D4E48B82-2A02-4A3D-A92D-80E05B249C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52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459BD81-5113-4CD9-97C6-506626070D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C80A11C-2848-4973-A066-C03732CF4D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DC7141E-9647-4D31-A717-3DD36D21FC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4855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5FF398-7E60-47A3-90B7-06451586CB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902727-ECB0-4B25-A9AB-2C8FE14A96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C8D7A9E7-5105-4FFD-B884-F3DC43862C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3E14819-A7BD-43B4-BB2F-B1508ED5A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EB2D63C-4F82-40A1-8704-19E732393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1F00FA2-6C47-4C64-A589-90B892B32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209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C91578-F219-42F0-97B8-E8F8055320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FED3768-7886-49C1-B885-94E3D9BE203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56B5780-3F50-404D-A773-856170819EE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FEE1C260-1B08-42A3-99CB-F9858FBB09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AE2BBE-10D4-418B-9D99-7EA86641ED2F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BEA686C-97D3-408C-96D0-E86F18E932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FB2B7A7-EAD0-47ED-99DD-FBFECF8E7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78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F75A6B-17CD-4AD3-9C22-454732F579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F4A9411-A10E-49CB-A682-F2DA36A2C4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FDAA7C1-7CA5-42BD-833D-D26B1BE939A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AE2BBE-10D4-418B-9D99-7EA86641ED2F}" type="datetimeFigureOut">
              <a:rPr lang="ru-RU" smtClean="0"/>
              <a:t>29.06.2021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A706298-246C-467F-9798-9A2B4B57E6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B435FFE-C376-47B5-ABBA-4B9B09EA9B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4422A5-CEDE-4C18-9D95-30077E5EA8FA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EE3B92E-E4E9-40AF-9900-E126E6C8D6EA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EBA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Рамка 7">
            <a:extLst>
              <a:ext uri="{FF2B5EF4-FFF2-40B4-BE49-F238E27FC236}">
                <a16:creationId xmlns:a16="http://schemas.microsoft.com/office/drawing/2014/main" id="{1DA028C8-1325-4FC8-B28D-8987480C588C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frame">
            <a:avLst>
              <a:gd name="adj1" fmla="val 2173"/>
            </a:avLst>
          </a:prstGeom>
          <a:pattFill prst="pct90">
            <a:fgClr>
              <a:schemeClr val="accent1"/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5965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from=tabbar&amp;text=&#1076;&#1086;&#1084;&#1072;&#1096;&#1085;&#1080;&#1077;%20&#1078;&#1080;&#1074;&#1086;&#1090;&#1085;&#1099;&#1077;%20&#1082;&#1072;&#1088;&#1090;&#1080;&#1085;&#1082;&#1080;%20&#1076;&#1083;&#1103;%20&#1076;&#1077;&#1090;&#1077;&#1081;%20&#1085;&#1072;%20&#1087;&#1088;&#1086;&#1079;&#1088;&#1072;&#1095;&#1085;&#1086;&#1084;%20&#1092;&#1086;&#1085;&#1077;&amp;pos=34&amp;img_url=https%3A%2F%2Fkrot.info%2Fuploads%2Fposts%2F2020-01%2F1579787917_18-p-detskie-foni-s-domashnimi-zhivotnimi-55.jpg&amp;rpt=simage&amp;rlt_url=https%3A%2F%2Fd.allegroimg.com%2Foriginal%2F03c368%2F4316d7b74ed2aa30cd1a63d08e7d%2FZWIERZETA-FARMA-15-SZT-MAGNES-MAGNESY-NA-LODOWKE&amp;ogl_url=https%3A%2F%2Fkrot.info%2Fuploads%2Fposts%2F2020-01%2F1579787917_18-p-detskie-foni-s-domashnimi-zhivotnimi-55.jpg" TargetMode="External"/><Relationship Id="rId2" Type="http://schemas.openxmlformats.org/officeDocument/2006/relationships/hyperlink" Target="https://www.youtube.com/watch?v=w4BTux9Iv5E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9311EBD6-E2D0-4B3D-A376-C289304CF168}"/>
              </a:ext>
            </a:extLst>
          </p:cNvPr>
          <p:cNvSpPr/>
          <p:nvPr/>
        </p:nvSpPr>
        <p:spPr>
          <a:xfrm>
            <a:off x="1083212" y="365125"/>
            <a:ext cx="10016197" cy="735672"/>
          </a:xfrm>
          <a:prstGeom prst="round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ru-RU" sz="2400" dirty="0">
                <a:solidFill>
                  <a:schemeClr val="bg1"/>
                </a:solidFill>
                <a:latin typeface="Calibri" panose="020F0502020204030204" pitchFamily="34" charset="0"/>
              </a:rPr>
              <a:t>Муниципальное бюджетное общеобразовательное учреждение</a:t>
            </a:r>
          </a:p>
          <a:p>
            <a:pPr algn="ctr"/>
            <a:r>
              <a:rPr lang="ru-RU" altLang="ru-RU" sz="2400" dirty="0">
                <a:solidFill>
                  <a:schemeClr val="bg1"/>
                </a:solidFill>
                <a:latin typeface="Calibri" panose="020F0502020204030204" pitchFamily="34" charset="0"/>
              </a:rPr>
              <a:t> «</a:t>
            </a:r>
            <a:r>
              <a:rPr lang="ru-RU" altLang="ru-RU" sz="2400" dirty="0" err="1">
                <a:solidFill>
                  <a:schemeClr val="bg1"/>
                </a:solidFill>
                <a:latin typeface="Calibri" panose="020F0502020204030204" pitchFamily="34" charset="0"/>
              </a:rPr>
              <a:t>Хиславичская</a:t>
            </a:r>
            <a:r>
              <a:rPr lang="ru-RU" altLang="ru-RU" sz="2400" dirty="0">
                <a:solidFill>
                  <a:schemeClr val="bg1"/>
                </a:solidFill>
                <a:latin typeface="Calibri" panose="020F0502020204030204" pitchFamily="34" charset="0"/>
              </a:rPr>
              <a:t> средняя школа»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766EC8AB-1394-49AC-BE3A-109886246F06}"/>
              </a:ext>
            </a:extLst>
          </p:cNvPr>
          <p:cNvSpPr/>
          <p:nvPr/>
        </p:nvSpPr>
        <p:spPr>
          <a:xfrm>
            <a:off x="3541196" y="1848937"/>
            <a:ext cx="4632131" cy="208051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200" dirty="0">
              <a:ln>
                <a:solidFill>
                  <a:prstClr val="black"/>
                </a:solidFill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lnSpc>
                <a:spcPct val="150000"/>
              </a:lnSpc>
            </a:pPr>
            <a:r>
              <a:rPr lang="ru-RU" sz="32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Сергей Михалков</a:t>
            </a:r>
          </a:p>
          <a:p>
            <a:pPr algn="ctr">
              <a:lnSpc>
                <a:spcPct val="150000"/>
              </a:lnSpc>
            </a:pPr>
            <a:r>
              <a:rPr lang="ru-RU" sz="32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Мой щенок</a:t>
            </a:r>
          </a:p>
          <a:p>
            <a:pPr algn="ctr"/>
            <a:endParaRPr lang="ru-RU" sz="2800" b="1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  <a:p>
            <a:pPr lvl="0" algn="ctr"/>
            <a:endParaRPr lang="ru-RU" sz="2800" dirty="0">
              <a:ln>
                <a:solidFill>
                  <a:prstClr val="black"/>
                </a:solidFill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B63F83B7-FBC0-4815-9786-4AD522C1A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83212" y="3596381"/>
            <a:ext cx="2702996" cy="2469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: скругленные углы 14">
            <a:extLst>
              <a:ext uri="{FF2B5EF4-FFF2-40B4-BE49-F238E27FC236}">
                <a16:creationId xmlns:a16="http://schemas.microsoft.com/office/drawing/2014/main" id="{44E7D351-29CB-4102-A498-C902254FEBDA}"/>
              </a:ext>
            </a:extLst>
          </p:cNvPr>
          <p:cNvSpPr/>
          <p:nvPr/>
        </p:nvSpPr>
        <p:spPr>
          <a:xfrm>
            <a:off x="6019800" y="4901266"/>
            <a:ext cx="5827196" cy="153366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2400" b="1" dirty="0">
                <a:solidFill>
                  <a:schemeClr val="tx1"/>
                </a:solidFill>
              </a:rPr>
              <a:t>Автор :</a:t>
            </a:r>
            <a:endParaRPr lang="en-US" sz="2400" b="1" dirty="0">
              <a:solidFill>
                <a:schemeClr val="tx1"/>
              </a:solidFill>
            </a:endParaRPr>
          </a:p>
          <a:p>
            <a:pPr algn="r"/>
            <a:r>
              <a:rPr lang="ru-RU" sz="2400" b="1" dirty="0">
                <a:solidFill>
                  <a:schemeClr val="tx1"/>
                </a:solidFill>
              </a:rPr>
              <a:t> </a:t>
            </a:r>
            <a:r>
              <a:rPr lang="ru-RU" sz="2400" b="1" dirty="0" err="1">
                <a:solidFill>
                  <a:schemeClr val="tx1"/>
                </a:solidFill>
              </a:rPr>
              <a:t>Прокопенкова</a:t>
            </a:r>
            <a:r>
              <a:rPr lang="ru-RU" sz="2400" b="1" dirty="0">
                <a:solidFill>
                  <a:schemeClr val="tx1"/>
                </a:solidFill>
              </a:rPr>
              <a:t> Елена Леонидовна</a:t>
            </a:r>
          </a:p>
          <a:p>
            <a:pPr algn="r"/>
            <a:r>
              <a:rPr lang="ru-RU" sz="2400" b="1" dirty="0">
                <a:solidFill>
                  <a:schemeClr val="tx1"/>
                </a:solidFill>
              </a:rPr>
              <a:t>учитель начальных классов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18" name="Picture 6">
            <a:extLst>
              <a:ext uri="{FF2B5EF4-FFF2-40B4-BE49-F238E27FC236}">
                <a16:creationId xmlns:a16="http://schemas.microsoft.com/office/drawing/2014/main" id="{A536A22A-478C-479B-802C-F33EE36A6F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33398" y="1453662"/>
            <a:ext cx="2227407" cy="3058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7329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869853" y="490449"/>
            <a:ext cx="10452294" cy="1818570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400" b="1" dirty="0">
                <a:solidFill>
                  <a:schemeClr val="bg1"/>
                </a:solidFill>
              </a:rPr>
              <a:t>Прочитайте скороговорку </a:t>
            </a:r>
            <a:br>
              <a:rPr lang="ru-RU" altLang="ru-RU" sz="4400" b="1" dirty="0">
                <a:solidFill>
                  <a:schemeClr val="bg1"/>
                </a:solidFill>
              </a:rPr>
            </a:br>
            <a:r>
              <a:rPr lang="ru-RU" altLang="ru-RU" sz="4400" b="1" dirty="0">
                <a:solidFill>
                  <a:schemeClr val="bg1"/>
                </a:solidFill>
              </a:rPr>
              <a:t>с  удивлением, сердито,  шепотом.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928DB73-3829-461A-A40F-B7099E29F178}"/>
              </a:ext>
            </a:extLst>
          </p:cNvPr>
          <p:cNvSpPr/>
          <p:nvPr/>
        </p:nvSpPr>
        <p:spPr>
          <a:xfrm>
            <a:off x="1128313" y="2602524"/>
            <a:ext cx="9551964" cy="285574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ru-RU" sz="6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Два щенка щека к щеке</a:t>
            </a:r>
          </a:p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ru-RU" sz="6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Щиплют щетку в уголке.</a:t>
            </a:r>
            <a:endParaRPr lang="ru-RU" sz="60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A7EFF56-5FEC-425F-8865-6AFA3B204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28779" y="3684279"/>
            <a:ext cx="2702996" cy="300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2891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21EB82C-A542-451C-B4B2-31EB8157E775}"/>
              </a:ext>
            </a:extLst>
          </p:cNvPr>
          <p:cNvSpPr/>
          <p:nvPr/>
        </p:nvSpPr>
        <p:spPr>
          <a:xfrm>
            <a:off x="2843664" y="1455332"/>
            <a:ext cx="5555672" cy="861291"/>
          </a:xfrm>
          <a:prstGeom prst="roundRect">
            <a:avLst>
              <a:gd name="adj" fmla="val 41167"/>
            </a:avLst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Сергей Михалков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4137890" y="397165"/>
            <a:ext cx="3191163" cy="757381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928DB73-3829-461A-A40F-B7099E29F178}"/>
              </a:ext>
            </a:extLst>
          </p:cNvPr>
          <p:cNvSpPr/>
          <p:nvPr/>
        </p:nvSpPr>
        <p:spPr>
          <a:xfrm>
            <a:off x="3703782" y="3008745"/>
            <a:ext cx="4318000" cy="84050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Мой щенок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9A7EFF56-5FEC-425F-8865-6AFA3B204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92681" y="3683000"/>
            <a:ext cx="2702996" cy="300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784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Мой щенок С.Михалков (360p)">
            <a:hlinkClick r:id="" action="ppaction://media"/>
            <a:extLst>
              <a:ext uri="{FF2B5EF4-FFF2-40B4-BE49-F238E27FC236}">
                <a16:creationId xmlns:a16="http://schemas.microsoft.com/office/drawing/2014/main" id="{EB64B26D-ADD8-44DE-BB9F-812B722DF63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8320" y="605790"/>
            <a:ext cx="7837170" cy="587787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2340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21EB82C-A542-451C-B4B2-31EB8157E775}"/>
              </a:ext>
            </a:extLst>
          </p:cNvPr>
          <p:cNvSpPr/>
          <p:nvPr/>
        </p:nvSpPr>
        <p:spPr>
          <a:xfrm>
            <a:off x="766618" y="1891144"/>
            <a:ext cx="2484582" cy="67656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ЖБАН -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4045526" y="443346"/>
            <a:ext cx="4465782" cy="757381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Словарная работа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A38637B-AF78-459D-968E-0DD53DEF7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92681" y="3683000"/>
            <a:ext cx="2702996" cy="300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A7659A8-BF23-4AC5-BB9F-D8579B1286A1}"/>
              </a:ext>
            </a:extLst>
          </p:cNvPr>
          <p:cNvSpPr/>
          <p:nvPr/>
        </p:nvSpPr>
        <p:spPr>
          <a:xfrm>
            <a:off x="3588326" y="1547446"/>
            <a:ext cx="8007351" cy="130829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деревянный кувшин с крышкой</a:t>
            </a:r>
          </a:p>
        </p:txBody>
      </p:sp>
      <p:pic>
        <p:nvPicPr>
          <p:cNvPr id="7" name="Содержимое 3" descr="images.jpg">
            <a:extLst>
              <a:ext uri="{FF2B5EF4-FFF2-40B4-BE49-F238E27FC236}">
                <a16:creationId xmlns:a16="http://schemas.microsoft.com/office/drawing/2014/main" id="{9F158428-0042-4F5A-928F-1E4030902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4036" y="3080826"/>
            <a:ext cx="3137095" cy="31860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4535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21EB82C-A542-451C-B4B2-31EB8157E775}"/>
              </a:ext>
            </a:extLst>
          </p:cNvPr>
          <p:cNvSpPr/>
          <p:nvPr/>
        </p:nvSpPr>
        <p:spPr>
          <a:xfrm>
            <a:off x="766618" y="1905211"/>
            <a:ext cx="3278908" cy="67656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Кладовка-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4045526" y="443346"/>
            <a:ext cx="4465782" cy="757381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Словарная работа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A38637B-AF78-459D-968E-0DD53DEF7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92681" y="3683000"/>
            <a:ext cx="2702996" cy="300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A7659A8-BF23-4AC5-BB9F-D8579B1286A1}"/>
              </a:ext>
            </a:extLst>
          </p:cNvPr>
          <p:cNvSpPr/>
          <p:nvPr/>
        </p:nvSpPr>
        <p:spPr>
          <a:xfrm>
            <a:off x="4543865" y="1434906"/>
            <a:ext cx="7051811" cy="161778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solidFill>
                  <a:prstClr val="black"/>
                </a:solidFill>
                <a:ea typeface="+mj-ea"/>
                <a:cs typeface="+mj-cs"/>
              </a:rPr>
              <a:t>пристройка к дому, где хранятся вещи и продукты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7" name="Содержимое 3" descr="kladovka -1.jpg">
            <a:extLst>
              <a:ext uri="{FF2B5EF4-FFF2-40B4-BE49-F238E27FC236}">
                <a16:creationId xmlns:a16="http://schemas.microsoft.com/office/drawing/2014/main" id="{ED9A14AB-D2F8-438D-AEC4-C3A9DB6AF0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243257" y="3429000"/>
            <a:ext cx="4826513" cy="27904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410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21EB82C-A542-451C-B4B2-31EB8157E775}"/>
              </a:ext>
            </a:extLst>
          </p:cNvPr>
          <p:cNvSpPr/>
          <p:nvPr/>
        </p:nvSpPr>
        <p:spPr>
          <a:xfrm>
            <a:off x="1259769" y="1539098"/>
            <a:ext cx="4465782" cy="75738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altLang="ru-RU" sz="4400" b="1" dirty="0">
                <a:solidFill>
                  <a:prstClr val="black"/>
                </a:solidFill>
                <a:ea typeface="+mj-ea"/>
                <a:cs typeface="Times New Roman" panose="02020603050405020304" pitchFamily="18" charset="0"/>
              </a:rPr>
              <a:t>Пчелиный рой-</a:t>
            </a:r>
            <a:endParaRPr lang="ru-RU" sz="4400" b="1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4045526" y="443346"/>
            <a:ext cx="4465782" cy="757381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Словарная работа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A38637B-AF78-459D-968E-0DD53DEF7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92681" y="3683000"/>
            <a:ext cx="2702996" cy="300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A7659A8-BF23-4AC5-BB9F-D8579B1286A1}"/>
              </a:ext>
            </a:extLst>
          </p:cNvPr>
          <p:cNvSpPr/>
          <p:nvPr/>
        </p:nvSpPr>
        <p:spPr>
          <a:xfrm>
            <a:off x="6831284" y="1508209"/>
            <a:ext cx="4122794" cy="757381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altLang="ru-RU" sz="44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семья пчёл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7" name="Содержимое 3" descr="images (1).jpg">
            <a:extLst>
              <a:ext uri="{FF2B5EF4-FFF2-40B4-BE49-F238E27FC236}">
                <a16:creationId xmlns:a16="http://schemas.microsoft.com/office/drawing/2014/main" id="{9ED46C93-6893-458E-9204-C9FA19E108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72057" y="3189085"/>
            <a:ext cx="5106988" cy="30087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3701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21EB82C-A542-451C-B4B2-31EB8157E775}"/>
              </a:ext>
            </a:extLst>
          </p:cNvPr>
          <p:cNvSpPr/>
          <p:nvPr/>
        </p:nvSpPr>
        <p:spPr>
          <a:xfrm>
            <a:off x="664589" y="1687586"/>
            <a:ext cx="4748066" cy="67656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Сбилась с ног  - 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4045526" y="443346"/>
            <a:ext cx="4465782" cy="757381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Словарная работа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A38637B-AF78-459D-968E-0DD53DEF7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92681" y="3683000"/>
            <a:ext cx="2702996" cy="300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A7659A8-BF23-4AC5-BB9F-D8579B1286A1}"/>
              </a:ext>
            </a:extLst>
          </p:cNvPr>
          <p:cNvSpPr/>
          <p:nvPr/>
        </p:nvSpPr>
        <p:spPr>
          <a:xfrm>
            <a:off x="5781822" y="1673734"/>
            <a:ext cx="5922498" cy="69041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измучилась, устала</a:t>
            </a:r>
          </a:p>
        </p:txBody>
      </p:sp>
      <p:pic>
        <p:nvPicPr>
          <p:cNvPr id="7" name="Содержимое 3" descr="Щенок. Иллюстрация к сказке">
            <a:extLst>
              <a:ext uri="{FF2B5EF4-FFF2-40B4-BE49-F238E27FC236}">
                <a16:creationId xmlns:a16="http://schemas.microsoft.com/office/drawing/2014/main" id="{53982F6F-0894-4AA8-AE8D-4212D784B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91374" y="2837157"/>
            <a:ext cx="4748066" cy="357749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5568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21EB82C-A542-451C-B4B2-31EB8157E775}"/>
              </a:ext>
            </a:extLst>
          </p:cNvPr>
          <p:cNvSpPr/>
          <p:nvPr/>
        </p:nvSpPr>
        <p:spPr>
          <a:xfrm>
            <a:off x="424501" y="1772529"/>
            <a:ext cx="5132237" cy="67656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Лежать пластом –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4045526" y="443346"/>
            <a:ext cx="4465782" cy="757381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Словарная работа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A38637B-AF78-459D-968E-0DD53DEF7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92681" y="3683000"/>
            <a:ext cx="2702996" cy="300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A7659A8-BF23-4AC5-BB9F-D8579B1286A1}"/>
              </a:ext>
            </a:extLst>
          </p:cNvPr>
          <p:cNvSpPr/>
          <p:nvPr/>
        </p:nvSpPr>
        <p:spPr>
          <a:xfrm>
            <a:off x="6017862" y="1683687"/>
            <a:ext cx="5749637" cy="67656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лежать не шевелясь</a:t>
            </a:r>
            <a:endParaRPr lang="ru-RU" sz="4800" b="1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pic>
        <p:nvPicPr>
          <p:cNvPr id="7" name="Рисунок 4" descr="Щенок. Иллюстрация к сказке">
            <a:extLst>
              <a:ext uri="{FF2B5EF4-FFF2-40B4-BE49-F238E27FC236}">
                <a16:creationId xmlns:a16="http://schemas.microsoft.com/office/drawing/2014/main" id="{66690FE7-FC61-47F2-B7A6-A09BC7F228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461846" y="2909300"/>
            <a:ext cx="5355004" cy="3401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602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21EB82C-A542-451C-B4B2-31EB8157E775}"/>
              </a:ext>
            </a:extLst>
          </p:cNvPr>
          <p:cNvSpPr/>
          <p:nvPr/>
        </p:nvSpPr>
        <p:spPr>
          <a:xfrm>
            <a:off x="4165601" y="2593108"/>
            <a:ext cx="3366654" cy="167178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чувства девочки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1110671" y="540331"/>
            <a:ext cx="2251365" cy="674254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радость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E15DE817-6C6F-4AFD-AF82-3E1F82E54B8B}"/>
              </a:ext>
            </a:extLst>
          </p:cNvPr>
          <p:cNvSpPr/>
          <p:nvPr/>
        </p:nvSpPr>
        <p:spPr>
          <a:xfrm>
            <a:off x="4654622" y="1231900"/>
            <a:ext cx="2147454" cy="674254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тревога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0A5DFE2B-6109-4DFD-BD0B-3780884B56DB}"/>
              </a:ext>
            </a:extLst>
          </p:cNvPr>
          <p:cNvSpPr/>
          <p:nvPr/>
        </p:nvSpPr>
        <p:spPr>
          <a:xfrm>
            <a:off x="9547657" y="602672"/>
            <a:ext cx="1500909" cy="674254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горе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CAD40278-D627-4E2C-937E-CE04792F383E}"/>
              </a:ext>
            </a:extLst>
          </p:cNvPr>
          <p:cNvSpPr/>
          <p:nvPr/>
        </p:nvSpPr>
        <p:spPr>
          <a:xfrm>
            <a:off x="1122220" y="5047675"/>
            <a:ext cx="1851890" cy="674254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страх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21D55F14-1CEE-46FD-BCAE-5EEC1F026644}"/>
              </a:ext>
            </a:extLst>
          </p:cNvPr>
          <p:cNvSpPr/>
          <p:nvPr/>
        </p:nvSpPr>
        <p:spPr>
          <a:xfrm>
            <a:off x="4625108" y="5638801"/>
            <a:ext cx="2620819" cy="674254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волнение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A2E716BE-BBF4-4B93-8806-FA2825AB8CE9}"/>
              </a:ext>
            </a:extLst>
          </p:cNvPr>
          <p:cNvSpPr/>
          <p:nvPr/>
        </p:nvSpPr>
        <p:spPr>
          <a:xfrm>
            <a:off x="8395855" y="5115654"/>
            <a:ext cx="2923309" cy="674254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сочувствие</a:t>
            </a:r>
          </a:p>
        </p:txBody>
      </p:sp>
      <p:pic>
        <p:nvPicPr>
          <p:cNvPr id="9222" name="Picture 6">
            <a:extLst>
              <a:ext uri="{FF2B5EF4-FFF2-40B4-BE49-F238E27FC236}">
                <a16:creationId xmlns:a16="http://schemas.microsoft.com/office/drawing/2014/main" id="{7F97714F-2209-49F7-AC81-CC625CBC3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91757" y="1489870"/>
            <a:ext cx="2227407" cy="350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Выноска: изогнутая линия 12">
            <a:extLst>
              <a:ext uri="{FF2B5EF4-FFF2-40B4-BE49-F238E27FC236}">
                <a16:creationId xmlns:a16="http://schemas.microsoft.com/office/drawing/2014/main" id="{4051294C-7F38-417B-A9A1-6D0EDC184606}"/>
              </a:ext>
            </a:extLst>
          </p:cNvPr>
          <p:cNvSpPr/>
          <p:nvPr/>
        </p:nvSpPr>
        <p:spPr>
          <a:xfrm flipH="1">
            <a:off x="7164135" y="1243582"/>
            <a:ext cx="2212615" cy="997528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82833"/>
              <a:gd name="adj6" fmla="val -22773"/>
            </a:avLst>
          </a:prstGeom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chemeClr val="bg1"/>
                </a:solidFill>
              </a:rPr>
              <a:t>Докажите строчками</a:t>
            </a:r>
          </a:p>
        </p:txBody>
      </p:sp>
    </p:spTree>
    <p:extLst>
      <p:ext uri="{BB962C8B-B14F-4D97-AF65-F5344CB8AC3E}">
        <p14:creationId xmlns:p14="http://schemas.microsoft.com/office/powerpoint/2010/main" val="3766062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21EB82C-A542-451C-B4B2-31EB8157E775}"/>
              </a:ext>
            </a:extLst>
          </p:cNvPr>
          <p:cNvSpPr/>
          <p:nvPr/>
        </p:nvSpPr>
        <p:spPr>
          <a:xfrm>
            <a:off x="4252189" y="393838"/>
            <a:ext cx="3794759" cy="134850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Картинный план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1625EEC-5343-4EA9-A294-DF14298F3B34}"/>
              </a:ext>
            </a:extLst>
          </p:cNvPr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9825" y="584485"/>
            <a:ext cx="2744470" cy="26096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3594119C-D2C2-494A-98A7-1334261BA6ED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30726" y="2374538"/>
            <a:ext cx="3052917" cy="229266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7FE9709-F65F-4A4A-8EAB-C10F37A02EF6}"/>
              </a:ext>
            </a:extLst>
          </p:cNvPr>
          <p:cNvPicPr/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0667" y="327209"/>
            <a:ext cx="2771775" cy="24231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4C6BF46-8E28-4ABF-89B7-C4703DA99A62}"/>
              </a:ext>
            </a:extLst>
          </p:cNvPr>
          <p:cNvPicPr/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5593" y="3838881"/>
            <a:ext cx="3160196" cy="24017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34C5B96A-43CC-4386-A017-50808974FA86}"/>
              </a:ext>
            </a:extLst>
          </p:cNvPr>
          <p:cNvPicPr/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76231" y="3713871"/>
            <a:ext cx="3272215" cy="2391506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Овал 1">
            <a:extLst>
              <a:ext uri="{FF2B5EF4-FFF2-40B4-BE49-F238E27FC236}">
                <a16:creationId xmlns:a16="http://schemas.microsoft.com/office/drawing/2014/main" id="{C06CE3CE-0093-4554-B30F-5E9365BE1760}"/>
              </a:ext>
            </a:extLst>
          </p:cNvPr>
          <p:cNvSpPr/>
          <p:nvPr/>
        </p:nvSpPr>
        <p:spPr>
          <a:xfrm flipH="1">
            <a:off x="927987" y="298939"/>
            <a:ext cx="802338" cy="573258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/>
              <a:t>1</a:t>
            </a:r>
          </a:p>
        </p:txBody>
      </p:sp>
      <p:sp>
        <p:nvSpPr>
          <p:cNvPr id="16" name="Овал 15">
            <a:extLst>
              <a:ext uri="{FF2B5EF4-FFF2-40B4-BE49-F238E27FC236}">
                <a16:creationId xmlns:a16="http://schemas.microsoft.com/office/drawing/2014/main" id="{E6324C88-41A6-4F56-A4A0-FA99C728F528}"/>
              </a:ext>
            </a:extLst>
          </p:cNvPr>
          <p:cNvSpPr/>
          <p:nvPr/>
        </p:nvSpPr>
        <p:spPr>
          <a:xfrm>
            <a:off x="6029860" y="4121835"/>
            <a:ext cx="688798" cy="64645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/>
              <a:t>2</a:t>
            </a:r>
          </a:p>
        </p:txBody>
      </p:sp>
      <p:sp>
        <p:nvSpPr>
          <p:cNvPr id="17" name="Овал 16">
            <a:extLst>
              <a:ext uri="{FF2B5EF4-FFF2-40B4-BE49-F238E27FC236}">
                <a16:creationId xmlns:a16="http://schemas.microsoft.com/office/drawing/2014/main" id="{CD20745A-6CD9-418D-827C-5F805A60CD65}"/>
              </a:ext>
            </a:extLst>
          </p:cNvPr>
          <p:cNvSpPr/>
          <p:nvPr/>
        </p:nvSpPr>
        <p:spPr>
          <a:xfrm>
            <a:off x="1879321" y="5994614"/>
            <a:ext cx="552739" cy="58029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/>
              <a:t>4</a:t>
            </a:r>
          </a:p>
        </p:txBody>
      </p:sp>
      <p:sp>
        <p:nvSpPr>
          <p:cNvPr id="18" name="Овал 17">
            <a:extLst>
              <a:ext uri="{FF2B5EF4-FFF2-40B4-BE49-F238E27FC236}">
                <a16:creationId xmlns:a16="http://schemas.microsoft.com/office/drawing/2014/main" id="{BDC0B7F4-8488-4E01-8B9E-6A39181C453E}"/>
              </a:ext>
            </a:extLst>
          </p:cNvPr>
          <p:cNvSpPr/>
          <p:nvPr/>
        </p:nvSpPr>
        <p:spPr>
          <a:xfrm>
            <a:off x="10386555" y="2489982"/>
            <a:ext cx="795569" cy="792525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/>
              <a:t>3</a:t>
            </a:r>
            <a:endParaRPr lang="ru-RU" dirty="0"/>
          </a:p>
        </p:txBody>
      </p:sp>
      <p:sp>
        <p:nvSpPr>
          <p:cNvPr id="19" name="Овал 18">
            <a:extLst>
              <a:ext uri="{FF2B5EF4-FFF2-40B4-BE49-F238E27FC236}">
                <a16:creationId xmlns:a16="http://schemas.microsoft.com/office/drawing/2014/main" id="{33CEDC6B-B0EA-4683-9A7C-7FA116141A91}"/>
              </a:ext>
            </a:extLst>
          </p:cNvPr>
          <p:cNvSpPr/>
          <p:nvPr/>
        </p:nvSpPr>
        <p:spPr>
          <a:xfrm>
            <a:off x="10036309" y="5950499"/>
            <a:ext cx="552739" cy="58029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883115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21EB82C-A542-451C-B4B2-31EB8157E775}"/>
              </a:ext>
            </a:extLst>
          </p:cNvPr>
          <p:cNvSpPr/>
          <p:nvPr/>
        </p:nvSpPr>
        <p:spPr>
          <a:xfrm>
            <a:off x="2777836" y="1441369"/>
            <a:ext cx="6636328" cy="75738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Писатели - детям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5049982" y="378691"/>
            <a:ext cx="2092036" cy="757381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Раздел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FC3F63B6-B64D-47E0-A288-E8F02D8459A7}"/>
              </a:ext>
            </a:extLst>
          </p:cNvPr>
          <p:cNvSpPr/>
          <p:nvPr/>
        </p:nvSpPr>
        <p:spPr>
          <a:xfrm>
            <a:off x="2461846" y="2757267"/>
            <a:ext cx="4680171" cy="265936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Сергей</a:t>
            </a:r>
          </a:p>
          <a:p>
            <a:pPr algn="ctr"/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Владимирович</a:t>
            </a:r>
          </a:p>
          <a:p>
            <a:pPr algn="ctr"/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Михалков</a:t>
            </a:r>
          </a:p>
          <a:p>
            <a:pPr algn="ctr"/>
            <a:r>
              <a:rPr lang="ru-RU" sz="44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1913-2009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9B7B4289-A0F8-41EF-B083-DCAB33313B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6214" y="2504048"/>
            <a:ext cx="3094893" cy="364353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4707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21EB82C-A542-451C-B4B2-31EB8157E775}"/>
              </a:ext>
            </a:extLst>
          </p:cNvPr>
          <p:cNvSpPr/>
          <p:nvPr/>
        </p:nvSpPr>
        <p:spPr>
          <a:xfrm>
            <a:off x="4252190" y="3011054"/>
            <a:ext cx="3366654" cy="83589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ДЕВОЧКА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1110671" y="540331"/>
            <a:ext cx="2935549" cy="674254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заботливая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E15DE817-6C6F-4AFD-AF82-3E1F82E54B8B}"/>
              </a:ext>
            </a:extLst>
          </p:cNvPr>
          <p:cNvSpPr/>
          <p:nvPr/>
        </p:nvSpPr>
        <p:spPr>
          <a:xfrm>
            <a:off x="4654622" y="1231900"/>
            <a:ext cx="2147454" cy="674254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добрая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0A5DFE2B-6109-4DFD-BD0B-3780884B56DB}"/>
              </a:ext>
            </a:extLst>
          </p:cNvPr>
          <p:cNvSpPr/>
          <p:nvPr/>
        </p:nvSpPr>
        <p:spPr>
          <a:xfrm>
            <a:off x="8256387" y="602672"/>
            <a:ext cx="3379352" cy="674254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жалостливая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CAD40278-D627-4E2C-937E-CE04792F383E}"/>
              </a:ext>
            </a:extLst>
          </p:cNvPr>
          <p:cNvSpPr/>
          <p:nvPr/>
        </p:nvSpPr>
        <p:spPr>
          <a:xfrm>
            <a:off x="457430" y="4778527"/>
            <a:ext cx="3794760" cy="674254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переживающая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21D55F14-1CEE-46FD-BCAE-5EEC1F026644}"/>
              </a:ext>
            </a:extLst>
          </p:cNvPr>
          <p:cNvSpPr/>
          <p:nvPr/>
        </p:nvSpPr>
        <p:spPr>
          <a:xfrm>
            <a:off x="3937981" y="5789908"/>
            <a:ext cx="3691197" cy="674254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ответственная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A2E716BE-BBF4-4B93-8806-FA2825AB8CE9}"/>
              </a:ext>
            </a:extLst>
          </p:cNvPr>
          <p:cNvSpPr/>
          <p:nvPr/>
        </p:nvSpPr>
        <p:spPr>
          <a:xfrm>
            <a:off x="7939813" y="5115654"/>
            <a:ext cx="3379352" cy="674254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помогающая</a:t>
            </a:r>
          </a:p>
        </p:txBody>
      </p:sp>
      <p:pic>
        <p:nvPicPr>
          <p:cNvPr id="9222" name="Picture 6">
            <a:extLst>
              <a:ext uri="{FF2B5EF4-FFF2-40B4-BE49-F238E27FC236}">
                <a16:creationId xmlns:a16="http://schemas.microsoft.com/office/drawing/2014/main" id="{7F97714F-2209-49F7-AC81-CC625CBC316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91757" y="1489870"/>
            <a:ext cx="2227407" cy="350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0569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21EB82C-A542-451C-B4B2-31EB8157E775}"/>
              </a:ext>
            </a:extLst>
          </p:cNvPr>
          <p:cNvSpPr/>
          <p:nvPr/>
        </p:nvSpPr>
        <p:spPr>
          <a:xfrm>
            <a:off x="4252190" y="3011054"/>
            <a:ext cx="3366654" cy="83589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ЩЕНОК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666176" y="544945"/>
            <a:ext cx="2992699" cy="674254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маленький</a:t>
            </a:r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E15DE817-6C6F-4AFD-AF82-3E1F82E54B8B}"/>
              </a:ext>
            </a:extLst>
          </p:cNvPr>
          <p:cNvSpPr/>
          <p:nvPr/>
        </p:nvSpPr>
        <p:spPr>
          <a:xfrm>
            <a:off x="3686882" y="1609090"/>
            <a:ext cx="3366654" cy="674254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беззаботный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0A5DFE2B-6109-4DFD-BD0B-3780884B56DB}"/>
              </a:ext>
            </a:extLst>
          </p:cNvPr>
          <p:cNvSpPr/>
          <p:nvPr/>
        </p:nvSpPr>
        <p:spPr>
          <a:xfrm>
            <a:off x="7621587" y="548684"/>
            <a:ext cx="3802640" cy="674254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несмышлёный</a:t>
            </a:r>
          </a:p>
        </p:txBody>
      </p:sp>
      <p:sp>
        <p:nvSpPr>
          <p:cNvPr id="8" name="Прямоугольник: скругленные углы 7">
            <a:extLst>
              <a:ext uri="{FF2B5EF4-FFF2-40B4-BE49-F238E27FC236}">
                <a16:creationId xmlns:a16="http://schemas.microsoft.com/office/drawing/2014/main" id="{CAD40278-D627-4E2C-937E-CE04792F383E}"/>
              </a:ext>
            </a:extLst>
          </p:cNvPr>
          <p:cNvSpPr/>
          <p:nvPr/>
        </p:nvSpPr>
        <p:spPr>
          <a:xfrm>
            <a:off x="666176" y="5301674"/>
            <a:ext cx="3129970" cy="674254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шаловливый</a:t>
            </a:r>
          </a:p>
        </p:txBody>
      </p:sp>
      <p:sp>
        <p:nvSpPr>
          <p:cNvPr id="9" name="Прямоугольник: скругленные углы 8">
            <a:extLst>
              <a:ext uri="{FF2B5EF4-FFF2-40B4-BE49-F238E27FC236}">
                <a16:creationId xmlns:a16="http://schemas.microsoft.com/office/drawing/2014/main" id="{21D55F14-1CEE-46FD-BCAE-5EEC1F026644}"/>
              </a:ext>
            </a:extLst>
          </p:cNvPr>
          <p:cNvSpPr/>
          <p:nvPr/>
        </p:nvSpPr>
        <p:spPr>
          <a:xfrm>
            <a:off x="4625108" y="5638801"/>
            <a:ext cx="2620819" cy="674254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глупый</a:t>
            </a:r>
          </a:p>
        </p:txBody>
      </p:sp>
      <p:sp>
        <p:nvSpPr>
          <p:cNvPr id="10" name="Прямоугольник: скругленные углы 9">
            <a:extLst>
              <a:ext uri="{FF2B5EF4-FFF2-40B4-BE49-F238E27FC236}">
                <a16:creationId xmlns:a16="http://schemas.microsoft.com/office/drawing/2014/main" id="{A2E716BE-BBF4-4B93-8806-FA2825AB8CE9}"/>
              </a:ext>
            </a:extLst>
          </p:cNvPr>
          <p:cNvSpPr/>
          <p:nvPr/>
        </p:nvSpPr>
        <p:spPr>
          <a:xfrm>
            <a:off x="7989570" y="5122605"/>
            <a:ext cx="3622993" cy="674254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непоседливый</a:t>
            </a:r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2801EC04-515E-4F09-A4FF-2D9F728708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21231" y="1742346"/>
            <a:ext cx="2702996" cy="300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669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21EB82C-A542-451C-B4B2-31EB8157E775}"/>
              </a:ext>
            </a:extLst>
          </p:cNvPr>
          <p:cNvSpPr/>
          <p:nvPr/>
        </p:nvSpPr>
        <p:spPr>
          <a:xfrm>
            <a:off x="940972" y="1229591"/>
            <a:ext cx="6229927" cy="84050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Мы познакомились …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4424218" y="323274"/>
            <a:ext cx="2997200" cy="757381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 урока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E00879B-8D5A-47C6-BAF4-BDC548481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69610" y="3634702"/>
            <a:ext cx="2702996" cy="300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CE5BC9E6-DBBE-4DA1-B55E-E4340A0C85D5}"/>
              </a:ext>
            </a:extLst>
          </p:cNvPr>
          <p:cNvSpPr/>
          <p:nvPr/>
        </p:nvSpPr>
        <p:spPr>
          <a:xfrm>
            <a:off x="940972" y="2469411"/>
            <a:ext cx="9303207" cy="127742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400" b="1" kern="800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algn="ctr"/>
            <a:r>
              <a:rPr lang="ru-RU" sz="4400" b="1" kern="800" dirty="0">
                <a:solidFill>
                  <a:schemeClr val="tx1"/>
                </a:solidFill>
                <a:ea typeface="Times New Roman" panose="02020603050405020304" pitchFamily="18" charset="0"/>
              </a:rPr>
              <a:t>Сегодня на уроке было интересно …</a:t>
            </a:r>
            <a:br>
              <a:rPr lang="ru-RU" sz="4800" b="1" kern="800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ru-RU" sz="4800" b="1" dirty="0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0577D9B-00D1-471C-8FD8-E21EFDAF939C}"/>
              </a:ext>
            </a:extLst>
          </p:cNvPr>
          <p:cNvSpPr/>
          <p:nvPr/>
        </p:nvSpPr>
        <p:spPr>
          <a:xfrm>
            <a:off x="938908" y="4048511"/>
            <a:ext cx="9075725" cy="147877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R="269240" fontAlgn="base">
              <a:lnSpc>
                <a:spcPct val="150000"/>
              </a:lnSpc>
              <a:spcAft>
                <a:spcPts val="0"/>
              </a:spcAft>
            </a:pPr>
            <a:r>
              <a:rPr lang="ru-RU" sz="4800" b="1" kern="800" dirty="0">
                <a:solidFill>
                  <a:srgbClr val="00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Сегодня на уроке я понял, что.. </a:t>
            </a:r>
            <a:endParaRPr lang="ru-RU" sz="4800" b="1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504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21EB82C-A542-451C-B4B2-31EB8157E775}"/>
              </a:ext>
            </a:extLst>
          </p:cNvPr>
          <p:cNvSpPr/>
          <p:nvPr/>
        </p:nvSpPr>
        <p:spPr>
          <a:xfrm>
            <a:off x="1772529" y="1530926"/>
            <a:ext cx="9017391" cy="84050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ctr">
              <a:buFont typeface="Wingdings" panose="05000000000000000000" pitchFamily="2" charset="2"/>
              <a:buChar char="§"/>
            </a:pPr>
            <a:r>
              <a:rPr lang="ru-RU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выучить все стихотворение наизусть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1969477" y="323274"/>
            <a:ext cx="8482818" cy="757381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 по выбору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E00879B-8D5A-47C6-BAF4-BDC548481C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92681" y="3683000"/>
            <a:ext cx="2702996" cy="300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CE5BC9E6-DBBE-4DA1-B55E-E4340A0C85D5}"/>
              </a:ext>
            </a:extLst>
          </p:cNvPr>
          <p:cNvSpPr/>
          <p:nvPr/>
        </p:nvSpPr>
        <p:spPr>
          <a:xfrm>
            <a:off x="1772528" y="2700481"/>
            <a:ext cx="9017391" cy="94903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ctr">
              <a:buFont typeface="Wingdings" panose="05000000000000000000" pitchFamily="2" charset="2"/>
              <a:buChar char="§"/>
            </a:pPr>
            <a:r>
              <a:rPr lang="ru-RU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выразительное чтение стихотворения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E0577D9B-00D1-471C-8FD8-E21EFDAF939C}"/>
              </a:ext>
            </a:extLst>
          </p:cNvPr>
          <p:cNvSpPr/>
          <p:nvPr/>
        </p:nvSpPr>
        <p:spPr>
          <a:xfrm>
            <a:off x="1772530" y="4346863"/>
            <a:ext cx="6777066" cy="159211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0" indent="-571500" algn="ctr">
              <a:buFont typeface="Wingdings" panose="05000000000000000000" pitchFamily="2" charset="2"/>
              <a:buChar char="§"/>
            </a:pPr>
            <a:r>
              <a:rPr lang="ru-RU" sz="36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выучить понравившийся отрывок из стихотворения</a:t>
            </a:r>
          </a:p>
        </p:txBody>
      </p:sp>
    </p:spTree>
    <p:extLst>
      <p:ext uri="{BB962C8B-B14F-4D97-AF65-F5344CB8AC3E}">
        <p14:creationId xmlns:p14="http://schemas.microsoft.com/office/powerpoint/2010/main" val="81586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31FBD2B1-F9D7-423B-B3B1-607510C8623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09912" y="1917852"/>
            <a:ext cx="3909405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283F00E1-0BE6-49B8-A104-6812D5A5B988}"/>
              </a:ext>
            </a:extLst>
          </p:cNvPr>
          <p:cNvSpPr/>
          <p:nvPr/>
        </p:nvSpPr>
        <p:spPr>
          <a:xfrm>
            <a:off x="1814732" y="407964"/>
            <a:ext cx="7305821" cy="1083212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solidFill>
                  <a:schemeClr val="bg1"/>
                </a:solidFill>
                <a:ea typeface="+mj-ea"/>
                <a:cs typeface="+mj-cs"/>
              </a:rPr>
              <a:t>СПАСИБО ЗА УРОК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E9F45CF-6B1A-423C-B820-822EBB90782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68565" y="2764478"/>
            <a:ext cx="54869" cy="1329043"/>
          </a:xfrm>
          <a:prstGeom prst="rect">
            <a:avLst/>
          </a:prstGeom>
        </p:spPr>
      </p:pic>
      <p:sp>
        <p:nvSpPr>
          <p:cNvPr id="7" name="Облачко с текстом: овальное 6">
            <a:extLst>
              <a:ext uri="{FF2B5EF4-FFF2-40B4-BE49-F238E27FC236}">
                <a16:creationId xmlns:a16="http://schemas.microsoft.com/office/drawing/2014/main" id="{BA5CF65F-264A-49E4-80B2-387DACA87292}"/>
              </a:ext>
            </a:extLst>
          </p:cNvPr>
          <p:cNvSpPr/>
          <p:nvPr/>
        </p:nvSpPr>
        <p:spPr>
          <a:xfrm flipH="1">
            <a:off x="1181686" y="1747899"/>
            <a:ext cx="6036440" cy="2767830"/>
          </a:xfrm>
          <a:prstGeom prst="wedgeEllipseCallout">
            <a:avLst>
              <a:gd name="adj1" fmla="val -78796"/>
              <a:gd name="adj2" fmla="val 32332"/>
            </a:avLst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>
                <a:solidFill>
                  <a:schemeClr val="tx1"/>
                </a:solidFill>
              </a:rPr>
              <a:t>МОЛОДЦЫ!!!</a:t>
            </a:r>
          </a:p>
        </p:txBody>
      </p:sp>
    </p:spTree>
    <p:extLst>
      <p:ext uri="{BB962C8B-B14F-4D97-AF65-F5344CB8AC3E}">
        <p14:creationId xmlns:p14="http://schemas.microsoft.com/office/powerpoint/2010/main" val="307080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F1C5A0D-8019-4293-A579-2A6C75FA86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u="sng" dirty="0">
                <a:hlinkClick r:id="rId2"/>
              </a:rPr>
              <a:t>https://www.youtube.com/watch?v=w4BTux9Iv5E</a:t>
            </a:r>
            <a:endParaRPr lang="ru-RU" dirty="0"/>
          </a:p>
          <a:p>
            <a:r>
              <a:rPr lang="ru-RU" b="1" u="sng" dirty="0">
                <a:hlinkClick r:id="rId3"/>
              </a:rPr>
              <a:t>https://yandex.ru/images/search?from=tabbar&amp;text=домашние%20животные%20картинки%20для%20детей%20на%20прозрачном%20фоне&amp;pos=34&amp;img_url=https%3A%2F%2Fkrot.info%2Fuploads%2Fposts%2F2020-01%2F1579787917_18-p-detskie-foni-s-domashnimi-zhivotnimi-55.jpg&amp;rpt=simage&amp;rlt_url=https%3A%2F%2Fd.allegroimg.com%2Foriginal%2F03c368%2F4316d7b74ed2aa30cd1a63d08e7d%2FZWIERZETA-FARMA-15-SZT-MAGNES-MAGNESY-NA-LODOWKE&amp;ogl_url=https%3A%2F%2Fkrot.info%2Fuploads%2Fposts%2F2020-01%2F1579787917_18-p-detskie-foni-s-domashnimi-zhivotnimi-55.jpg</a:t>
            </a:r>
            <a:endParaRPr lang="ru-RU" dirty="0"/>
          </a:p>
          <a:p>
            <a:endParaRPr lang="ru-RU" dirty="0"/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8445B4A-5593-4A92-9AD7-A4FCE2A2E8AA}"/>
              </a:ext>
            </a:extLst>
          </p:cNvPr>
          <p:cNvSpPr/>
          <p:nvPr/>
        </p:nvSpPr>
        <p:spPr>
          <a:xfrm>
            <a:off x="2757267" y="495304"/>
            <a:ext cx="5838093" cy="780111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/>
              <a:t>Источники</a:t>
            </a:r>
          </a:p>
        </p:txBody>
      </p:sp>
    </p:spTree>
    <p:extLst>
      <p:ext uri="{BB962C8B-B14F-4D97-AF65-F5344CB8AC3E}">
        <p14:creationId xmlns:p14="http://schemas.microsoft.com/office/powerpoint/2010/main" val="804494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: скругленные углы 2">
            <a:extLst>
              <a:ext uri="{FF2B5EF4-FFF2-40B4-BE49-F238E27FC236}">
                <a16:creationId xmlns:a16="http://schemas.microsoft.com/office/drawing/2014/main" id="{721EB82C-A542-451C-B4B2-31EB8157E775}"/>
              </a:ext>
            </a:extLst>
          </p:cNvPr>
          <p:cNvSpPr/>
          <p:nvPr/>
        </p:nvSpPr>
        <p:spPr>
          <a:xfrm>
            <a:off x="2968284" y="1547447"/>
            <a:ext cx="6316394" cy="188155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Мы в ответе за тех, </a:t>
            </a:r>
          </a:p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кого приручили</a:t>
            </a:r>
          </a:p>
        </p:txBody>
      </p:sp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3657600" y="485158"/>
            <a:ext cx="4295120" cy="757381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Девиз урока</a:t>
            </a:r>
          </a:p>
        </p:txBody>
      </p:sp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1014968A-8CFF-44C2-8EF6-F0D5C5B354B6}"/>
              </a:ext>
            </a:extLst>
          </p:cNvPr>
          <p:cNvSpPr/>
          <p:nvPr/>
        </p:nvSpPr>
        <p:spPr>
          <a:xfrm>
            <a:off x="2489981" y="4532783"/>
            <a:ext cx="7404295" cy="102694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>
                <a:ln>
                  <a:solidFill>
                    <a:schemeClr val="tx1"/>
                  </a:solidFill>
                </a:ln>
                <a:solidFill>
                  <a:schemeClr val="tx1"/>
                </a:solidFill>
              </a:rPr>
              <a:t>Антуан де Сент-Экзюпери</a:t>
            </a:r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id="{070EB184-4B28-4174-9499-0190256267E9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313" y="485158"/>
            <a:ext cx="2286927" cy="210329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1A18C04-C422-47C1-910F-1C5450799B1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73907" y="393894"/>
            <a:ext cx="2222780" cy="2194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928DB73-3829-461A-A40F-B7099E29F178}"/>
              </a:ext>
            </a:extLst>
          </p:cNvPr>
          <p:cNvSpPr/>
          <p:nvPr/>
        </p:nvSpPr>
        <p:spPr>
          <a:xfrm>
            <a:off x="6893168" y="379829"/>
            <a:ext cx="4797083" cy="106914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</a:rPr>
              <a:t>Арсений и его друг Плюшка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06480913-3E2F-4932-8E17-21384E048F01}"/>
              </a:ext>
            </a:extLst>
          </p:cNvPr>
          <p:cNvSpPr/>
          <p:nvPr/>
        </p:nvSpPr>
        <p:spPr>
          <a:xfrm>
            <a:off x="347005" y="379829"/>
            <a:ext cx="4628270" cy="97066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</a:rPr>
              <a:t>Карина</a:t>
            </a:r>
            <a:r>
              <a:rPr lang="ru-RU" sz="4400" dirty="0"/>
              <a:t> и Гоша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DE27CB3-80DB-457F-9308-7405CB63A3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2879" y="1645921"/>
            <a:ext cx="3402035" cy="48322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02955853-DD3E-4577-A191-802296A9F24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086" y="1645921"/>
            <a:ext cx="3261358" cy="4832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33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: скругленные углы 3">
            <a:extLst>
              <a:ext uri="{FF2B5EF4-FFF2-40B4-BE49-F238E27FC236}">
                <a16:creationId xmlns:a16="http://schemas.microsoft.com/office/drawing/2014/main" id="{4928DB73-3829-461A-A40F-B7099E29F178}"/>
              </a:ext>
            </a:extLst>
          </p:cNvPr>
          <p:cNvSpPr/>
          <p:nvPr/>
        </p:nvSpPr>
        <p:spPr>
          <a:xfrm>
            <a:off x="6611815" y="443134"/>
            <a:ext cx="4965896" cy="74558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4000" dirty="0">
                <a:ln>
                  <a:solidFill>
                    <a:prstClr val="black"/>
                  </a:solidFill>
                </a:ln>
                <a:solidFill>
                  <a:prstClr val="black"/>
                </a:solidFill>
              </a:rPr>
              <a:t>Вика и кот Тимофей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06480913-3E2F-4932-8E17-21384E048F01}"/>
              </a:ext>
            </a:extLst>
          </p:cNvPr>
          <p:cNvSpPr/>
          <p:nvPr/>
        </p:nvSpPr>
        <p:spPr>
          <a:xfrm>
            <a:off x="386860" y="443134"/>
            <a:ext cx="5380891" cy="74558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/>
              <a:t>Н</a:t>
            </a:r>
            <a:r>
              <a:rPr lang="ru-RU" sz="4000" b="1" dirty="0"/>
              <a:t>аташа и её Мура</a:t>
            </a:r>
          </a:p>
        </p:txBody>
      </p:sp>
      <p:pic>
        <p:nvPicPr>
          <p:cNvPr id="12" name="Объект 9">
            <a:extLst>
              <a:ext uri="{FF2B5EF4-FFF2-40B4-BE49-F238E27FC236}">
                <a16:creationId xmlns:a16="http://schemas.microsoft.com/office/drawing/2014/main" id="{96DFC1D8-205F-46E6-BFB7-1028A3CEC614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62978" y="1392701"/>
            <a:ext cx="4028657" cy="50854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Объект 4">
            <a:extLst>
              <a:ext uri="{FF2B5EF4-FFF2-40B4-BE49-F238E27FC236}">
                <a16:creationId xmlns:a16="http://schemas.microsoft.com/office/drawing/2014/main" id="{0D6E3317-8D4E-4679-BEA9-25EFB0717AE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434" y="1392701"/>
            <a:ext cx="4028657" cy="50854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157356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06480913-3E2F-4932-8E17-21384E048F01}"/>
              </a:ext>
            </a:extLst>
          </p:cNvPr>
          <p:cNvSpPr/>
          <p:nvPr/>
        </p:nvSpPr>
        <p:spPr>
          <a:xfrm>
            <a:off x="5454746" y="1257117"/>
            <a:ext cx="5883814" cy="506436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ru-RU" altLang="en-US" sz="4400" dirty="0"/>
              <a:t>Здравствуйте, я Юра! У меня дома есть две прелестные собачки: Сарделька и Бусинка. Я их очень  сильно люблю. </a:t>
            </a:r>
            <a:endParaRPr lang="ru-RU" sz="4400" dirty="0"/>
          </a:p>
        </p:txBody>
      </p:sp>
      <p:pic>
        <p:nvPicPr>
          <p:cNvPr id="6" name="Picture 1029">
            <a:extLst>
              <a:ext uri="{FF2B5EF4-FFF2-40B4-BE49-F238E27FC236}">
                <a16:creationId xmlns:a16="http://schemas.microsoft.com/office/drawing/2014/main" id="{F4D9AA67-811E-418F-91F9-37E51C541E4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9563" y="1125416"/>
            <a:ext cx="4335462" cy="5327772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CE3F0492-9A8C-4297-9794-99C915119668}"/>
              </a:ext>
            </a:extLst>
          </p:cNvPr>
          <p:cNvSpPr/>
          <p:nvPr/>
        </p:nvSpPr>
        <p:spPr>
          <a:xfrm>
            <a:off x="3094891" y="258311"/>
            <a:ext cx="5430129" cy="62795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err="1"/>
              <a:t>Перзашкевич</a:t>
            </a:r>
            <a:r>
              <a:rPr lang="ru-RU" sz="4400" b="1" dirty="0"/>
              <a:t>  Юра</a:t>
            </a:r>
          </a:p>
        </p:txBody>
      </p:sp>
    </p:spTree>
    <p:extLst>
      <p:ext uri="{BB962C8B-B14F-4D97-AF65-F5344CB8AC3E}">
        <p14:creationId xmlns:p14="http://schemas.microsoft.com/office/powerpoint/2010/main" val="80649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06480913-3E2F-4932-8E17-21384E048F01}"/>
              </a:ext>
            </a:extLst>
          </p:cNvPr>
          <p:cNvSpPr/>
          <p:nvPr/>
        </p:nvSpPr>
        <p:spPr>
          <a:xfrm>
            <a:off x="5412542" y="1997611"/>
            <a:ext cx="6516861" cy="36153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defRPr/>
            </a:pPr>
            <a:r>
              <a:rPr lang="ru-RU" altLang="en-US" sz="4400" dirty="0"/>
              <a:t>Я, Даша! У меня дома есть кошка Василиса.</a:t>
            </a:r>
          </a:p>
          <a:p>
            <a:pPr>
              <a:defRPr/>
            </a:pPr>
            <a:r>
              <a:rPr lang="ru-RU" altLang="en-US" sz="4400" dirty="0"/>
              <a:t> Я  очень  сильно люблю свою красавицу.  </a:t>
            </a:r>
            <a:endParaRPr lang="ru-RU" sz="4400" dirty="0"/>
          </a:p>
        </p:txBody>
      </p:sp>
      <p:pic>
        <p:nvPicPr>
          <p:cNvPr id="4" name="Объект 4">
            <a:extLst>
              <a:ext uri="{FF2B5EF4-FFF2-40B4-BE49-F238E27FC236}">
                <a16:creationId xmlns:a16="http://schemas.microsoft.com/office/drawing/2014/main" id="{136EEB2F-317B-4025-9931-2C41E150172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019" y="1383726"/>
            <a:ext cx="4312452" cy="506436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Прямоугольник: скругленные углы 1">
            <a:extLst>
              <a:ext uri="{FF2B5EF4-FFF2-40B4-BE49-F238E27FC236}">
                <a16:creationId xmlns:a16="http://schemas.microsoft.com/office/drawing/2014/main" id="{878CB333-2679-4CB2-9D0A-7F1ACC68D364}"/>
              </a:ext>
            </a:extLst>
          </p:cNvPr>
          <p:cNvSpPr/>
          <p:nvPr/>
        </p:nvSpPr>
        <p:spPr>
          <a:xfrm>
            <a:off x="2698652" y="297365"/>
            <a:ext cx="6794695" cy="71551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b="1" dirty="0" err="1"/>
              <a:t>Ларченкова</a:t>
            </a:r>
            <a:r>
              <a:rPr lang="ru-RU" sz="4400" b="1" dirty="0"/>
              <a:t>  Даша</a:t>
            </a:r>
          </a:p>
        </p:txBody>
      </p:sp>
    </p:spTree>
    <p:extLst>
      <p:ext uri="{BB962C8B-B14F-4D97-AF65-F5344CB8AC3E}">
        <p14:creationId xmlns:p14="http://schemas.microsoft.com/office/powerpoint/2010/main" val="786914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>
            <a:extLst>
              <a:ext uri="{FF2B5EF4-FFF2-40B4-BE49-F238E27FC236}">
                <a16:creationId xmlns:a16="http://schemas.microsoft.com/office/drawing/2014/main" id="{A6C73DC8-9751-4E00-A4EC-4FFFD10A29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616" y="140836"/>
            <a:ext cx="10515600" cy="823912"/>
          </a:xfrm>
        </p:spPr>
        <p:txBody>
          <a:bodyPr/>
          <a:lstStyle/>
          <a:p>
            <a:endParaRPr lang="ru-RU" altLang="ru-RU" dirty="0"/>
          </a:p>
        </p:txBody>
      </p:sp>
      <p:sp>
        <p:nvSpPr>
          <p:cNvPr id="9219" name="Текст 2">
            <a:extLst>
              <a:ext uri="{FF2B5EF4-FFF2-40B4-BE49-F238E27FC236}">
                <a16:creationId xmlns:a16="http://schemas.microsoft.com/office/drawing/2014/main" id="{EA08F4F3-B749-47B5-8042-B6BD44DC9F3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6612" y="1083212"/>
            <a:ext cx="9953308" cy="1421863"/>
          </a:xfrm>
        </p:spPr>
        <p:txBody>
          <a:bodyPr>
            <a:normAutofit/>
          </a:bodyPr>
          <a:lstStyle/>
          <a:p>
            <a:endParaRPr lang="ru-RU" altLang="ru-RU" dirty="0"/>
          </a:p>
        </p:txBody>
      </p:sp>
      <p:pic>
        <p:nvPicPr>
          <p:cNvPr id="9" name="Объект 4">
            <a:extLst>
              <a:ext uri="{FF2B5EF4-FFF2-40B4-BE49-F238E27FC236}">
                <a16:creationId xmlns:a16="http://schemas.microsoft.com/office/drawing/2014/main" id="{C19472E8-95A1-4D7F-8242-2BDCB087B2FC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12763" y="4250055"/>
            <a:ext cx="4831077" cy="2200966"/>
          </a:xfrm>
        </p:spPr>
      </p:pic>
      <p:pic>
        <p:nvPicPr>
          <p:cNvPr id="11" name="Объект 8">
            <a:extLst>
              <a:ext uri="{FF2B5EF4-FFF2-40B4-BE49-F238E27FC236}">
                <a16:creationId xmlns:a16="http://schemas.microsoft.com/office/drawing/2014/main" id="{DDA6F483-29A0-4485-AECB-11E61CA2E84E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1056" y="1083211"/>
            <a:ext cx="4912784" cy="2931515"/>
          </a:xfrm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087C0417-4B2E-4B5D-927C-BC2AF51C8E44}"/>
              </a:ext>
            </a:extLst>
          </p:cNvPr>
          <p:cNvSpPr/>
          <p:nvPr/>
        </p:nvSpPr>
        <p:spPr>
          <a:xfrm>
            <a:off x="836611" y="1389856"/>
            <a:ext cx="45719" cy="7318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: скругленные углы 5">
            <a:extLst>
              <a:ext uri="{FF2B5EF4-FFF2-40B4-BE49-F238E27FC236}">
                <a16:creationId xmlns:a16="http://schemas.microsoft.com/office/drawing/2014/main" id="{ADB8D11A-E50E-4858-A924-D37823414661}"/>
              </a:ext>
            </a:extLst>
          </p:cNvPr>
          <p:cNvSpPr/>
          <p:nvPr/>
        </p:nvSpPr>
        <p:spPr>
          <a:xfrm>
            <a:off x="5749396" y="1083211"/>
            <a:ext cx="6109669" cy="536780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altLang="ru-RU" sz="4000" dirty="0"/>
              <a:t>Пушок озорной, любит со мной играть. Ему нравится гулять по улице, а после прогулки он обожает поспать. Ася кошка серьезная  и строгая,  но тоже не прочь поиграть.</a:t>
            </a:r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A2274D91-2E15-47D7-8DA7-6DAD1696C948}"/>
              </a:ext>
            </a:extLst>
          </p:cNvPr>
          <p:cNvSpPr/>
          <p:nvPr/>
        </p:nvSpPr>
        <p:spPr>
          <a:xfrm>
            <a:off x="631056" y="296923"/>
            <a:ext cx="10151013" cy="51173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altLang="ru-RU" sz="4400" b="1" dirty="0"/>
              <a:t>У Ангелины живут две  кошки</a:t>
            </a:r>
            <a:endParaRPr lang="ru-RU" sz="4400" b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A7EFF56-5FEC-425F-8865-6AFA3B2045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92681" y="3683000"/>
            <a:ext cx="2702996" cy="3008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: скругленные углы 4">
            <a:extLst>
              <a:ext uri="{FF2B5EF4-FFF2-40B4-BE49-F238E27FC236}">
                <a16:creationId xmlns:a16="http://schemas.microsoft.com/office/drawing/2014/main" id="{9D12D4FC-CD22-4223-AEB7-7D47F1B4A756}"/>
              </a:ext>
            </a:extLst>
          </p:cNvPr>
          <p:cNvSpPr/>
          <p:nvPr/>
        </p:nvSpPr>
        <p:spPr>
          <a:xfrm>
            <a:off x="4137890" y="397165"/>
            <a:ext cx="3191163" cy="757381"/>
          </a:xfrm>
          <a:prstGeom prst="roundRect">
            <a:avLst/>
          </a:prstGeom>
          <a:solidFill>
            <a:srgbClr val="7030A0"/>
          </a:solidFill>
          <a:ln w="38100">
            <a:solidFill>
              <a:schemeClr val="tx1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>
                <a:ln>
                  <a:solidFill>
                    <a:schemeClr val="tx1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Расшифруй</a:t>
            </a:r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FB23D36C-4E7C-478D-A71B-6AF73C64048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804688"/>
              </p:ext>
            </p:extLst>
          </p:nvPr>
        </p:nvGraphicFramePr>
        <p:xfrm>
          <a:off x="1265382" y="1625600"/>
          <a:ext cx="8128000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5600">
                  <a:extLst>
                    <a:ext uri="{9D8B030D-6E8A-4147-A177-3AD203B41FA5}">
                      <a16:colId xmlns:a16="http://schemas.microsoft.com/office/drawing/2014/main" val="1118846526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438433507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3481825949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682672031"/>
                    </a:ext>
                  </a:extLst>
                </a:gridCol>
                <a:gridCol w="1625600">
                  <a:extLst>
                    <a:ext uri="{9D8B030D-6E8A-4147-A177-3AD203B41FA5}">
                      <a16:colId xmlns:a16="http://schemas.microsoft.com/office/drawing/2014/main" val="26862394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А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П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Р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Щ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О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1706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Р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И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О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Е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Л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3845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Ш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И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М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Н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Р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2142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С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Щ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Ц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О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Ы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960424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О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Б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Ю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К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chemeClr val="bg1"/>
                          </a:solidFill>
                        </a:rPr>
                        <a:t>С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4253532"/>
                  </a:ext>
                </a:extLst>
              </a:tr>
            </a:tbl>
          </a:graphicData>
        </a:graphic>
      </p:graphicFrame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804AF9BF-B785-48FE-ABA9-42D174848C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0863642"/>
              </p:ext>
            </p:extLst>
          </p:nvPr>
        </p:nvGraphicFramePr>
        <p:xfrm>
          <a:off x="6096000" y="1625600"/>
          <a:ext cx="1847273" cy="4114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7273">
                  <a:extLst>
                    <a:ext uri="{9D8B030D-6E8A-4147-A177-3AD203B41FA5}">
                      <a16:colId xmlns:a16="http://schemas.microsoft.com/office/drawing/2014/main" val="3549553765"/>
                    </a:ext>
                  </a:extLst>
                </a:gridCol>
              </a:tblGrid>
              <a:tr h="321579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rgbClr val="FFC000"/>
                          </a:solidFill>
                        </a:rPr>
                        <a:t>Щ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7068903"/>
                  </a:ext>
                </a:extLst>
              </a:tr>
              <a:tr h="321579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rgbClr val="FFC000"/>
                          </a:solidFill>
                        </a:rPr>
                        <a:t>Е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0434105"/>
                  </a:ext>
                </a:extLst>
              </a:tr>
              <a:tr h="321579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rgbClr val="FFC000"/>
                          </a:solidFill>
                        </a:rPr>
                        <a:t>Н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46441408"/>
                  </a:ext>
                </a:extLst>
              </a:tr>
              <a:tr h="321579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rgbClr val="FFC000"/>
                          </a:solidFill>
                        </a:rPr>
                        <a:t>О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740963"/>
                  </a:ext>
                </a:extLst>
              </a:tr>
              <a:tr h="321579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>
                          <a:solidFill>
                            <a:srgbClr val="FFC000"/>
                          </a:solidFill>
                        </a:rPr>
                        <a:t>К</a:t>
                      </a:r>
                    </a:p>
                  </a:txBody>
                  <a:tcPr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16895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0330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761</TotalTime>
  <Words>435</Words>
  <Application>Microsoft Office PowerPoint</Application>
  <PresentationFormat>Широкоэкранный</PresentationFormat>
  <Paragraphs>123</Paragraphs>
  <Slides>25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1" baseType="lpstr">
      <vt:lpstr>Arial</vt:lpstr>
      <vt:lpstr>Calibri</vt:lpstr>
      <vt:lpstr>Calibri Light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Ден</dc:creator>
  <cp:lastModifiedBy>Константин</cp:lastModifiedBy>
  <cp:revision>86</cp:revision>
  <dcterms:created xsi:type="dcterms:W3CDTF">2019-11-21T05:15:03Z</dcterms:created>
  <dcterms:modified xsi:type="dcterms:W3CDTF">2021-06-29T20:27:55Z</dcterms:modified>
</cp:coreProperties>
</file>