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9" r:id="rId2"/>
    <p:sldId id="285" r:id="rId3"/>
    <p:sldId id="259" r:id="rId4"/>
    <p:sldId id="260" r:id="rId5"/>
    <p:sldId id="262" r:id="rId6"/>
    <p:sldId id="263" r:id="rId7"/>
    <p:sldId id="264" r:id="rId8"/>
    <p:sldId id="279" r:id="rId9"/>
    <p:sldId id="271" r:id="rId10"/>
    <p:sldId id="278" r:id="rId11"/>
    <p:sldId id="280" r:id="rId12"/>
    <p:sldId id="270" r:id="rId13"/>
    <p:sldId id="281" r:id="rId14"/>
    <p:sldId id="272" r:id="rId15"/>
    <p:sldId id="273" r:id="rId16"/>
    <p:sldId id="274" r:id="rId17"/>
    <p:sldId id="269" r:id="rId18"/>
    <p:sldId id="282" r:id="rId19"/>
    <p:sldId id="268" r:id="rId20"/>
    <p:sldId id="283" r:id="rId21"/>
    <p:sldId id="26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6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21377030-6320-4755-B685-AE88FCA597D2}" type="datetimeFigureOut">
              <a:rPr lang="ru-RU" smtClean="0"/>
              <a:pPr/>
              <a:t>14.03.2025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13005-032E-41D6-B369-194FEE1D1F3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8036407"/>
      </p:ext>
    </p:extLst>
  </p:cSld>
  <p:clrMapOvr>
    <a:masterClrMapping/>
  </p:clrMapOvr>
  <p:transition spd="med" advClick="0" advTm="4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7030-6320-4755-B685-AE88FCA597D2}" type="datetimeFigureOut">
              <a:rPr lang="ru-RU" smtClean="0"/>
              <a:pPr/>
              <a:t>14.03.2025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13005-032E-41D6-B369-194FEE1D1F3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12114"/>
      </p:ext>
    </p:extLst>
  </p:cSld>
  <p:clrMapOvr>
    <a:masterClrMapping/>
  </p:clrMapOvr>
  <p:transition spd="med" advClick="0" advTm="4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7030-6320-4755-B685-AE88FCA597D2}" type="datetimeFigureOut">
              <a:rPr lang="ru-RU" smtClean="0"/>
              <a:pPr/>
              <a:t>14.03.2025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13005-032E-41D6-B369-194FEE1D1F3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4490305"/>
      </p:ext>
    </p:extLst>
  </p:cSld>
  <p:clrMapOvr>
    <a:masterClrMapping/>
  </p:clrMapOvr>
  <p:transition spd="med" advClick="0" advTm="4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7030-6320-4755-B685-AE88FCA597D2}" type="datetimeFigureOut">
              <a:rPr lang="ru-RU" smtClean="0"/>
              <a:pPr/>
              <a:t>14.03.2025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13005-032E-41D6-B369-194FEE1D1F3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9404499"/>
      </p:ext>
    </p:extLst>
  </p:cSld>
  <p:clrMapOvr>
    <a:masterClrMapping/>
  </p:clrMapOvr>
  <p:transition spd="med" advClick="0" advTm="4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7030-6320-4755-B685-AE88FCA597D2}" type="datetimeFigureOut">
              <a:rPr lang="ru-RU" smtClean="0"/>
              <a:pPr/>
              <a:t>14.03.2025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13005-032E-41D6-B369-194FEE1D1F3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0383338"/>
      </p:ext>
    </p:extLst>
  </p:cSld>
  <p:clrMapOvr>
    <a:masterClrMapping/>
  </p:clrMapOvr>
  <p:transition spd="med" advClick="0" advTm="4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7030-6320-4755-B685-AE88FCA597D2}" type="datetimeFigureOut">
              <a:rPr lang="ru-RU" smtClean="0"/>
              <a:pPr/>
              <a:t>14.03.2025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13005-032E-41D6-B369-194FEE1D1F3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1860599"/>
      </p:ext>
    </p:extLst>
  </p:cSld>
  <p:clrMapOvr>
    <a:masterClrMapping/>
  </p:clrMapOvr>
  <p:transition spd="med" advClick="0" advTm="4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7030-6320-4755-B685-AE88FCA597D2}" type="datetimeFigureOut">
              <a:rPr lang="ru-RU" smtClean="0"/>
              <a:pPr/>
              <a:t>14.03.2025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13005-032E-41D6-B369-194FEE1D1F3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97977"/>
      </p:ext>
    </p:extLst>
  </p:cSld>
  <p:clrMapOvr>
    <a:masterClrMapping/>
  </p:clrMapOvr>
  <p:transition spd="med" advClick="0" advTm="4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7030-6320-4755-B685-AE88FCA597D2}" type="datetimeFigureOut">
              <a:rPr lang="ru-RU" smtClean="0"/>
              <a:pPr/>
              <a:t>14.03.2025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13005-032E-41D6-B369-194FEE1D1F3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6704306"/>
      </p:ext>
    </p:extLst>
  </p:cSld>
  <p:clrMapOvr>
    <a:masterClrMapping/>
  </p:clrMapOvr>
  <p:transition spd="med" advClick="0" advTm="4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7030-6320-4755-B685-AE88FCA597D2}" type="datetimeFigureOut">
              <a:rPr lang="ru-RU" smtClean="0"/>
              <a:pPr/>
              <a:t>14.03.2025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13005-032E-41D6-B369-194FEE1D1F3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717916"/>
      </p:ext>
    </p:extLst>
  </p:cSld>
  <p:clrMapOvr>
    <a:masterClrMapping/>
  </p:clrMapOvr>
  <p:transition spd="med" advClick="0" advTm="4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7030-6320-4755-B685-AE88FCA597D2}" type="datetimeFigureOut">
              <a:rPr lang="ru-RU" smtClean="0"/>
              <a:pPr/>
              <a:t>14.03.2025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13005-032E-41D6-B369-194FEE1D1F3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3246608"/>
      </p:ext>
    </p:extLst>
  </p:cSld>
  <p:clrMapOvr>
    <a:masterClrMapping/>
  </p:clrMapOvr>
  <p:transition spd="med" advClick="0" advTm="4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7030-6320-4755-B685-AE88FCA597D2}" type="datetimeFigureOut">
              <a:rPr lang="ru-RU" smtClean="0"/>
              <a:pPr/>
              <a:t>14.03.2025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13005-032E-41D6-B369-194FEE1D1F3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8784098"/>
      </p:ext>
    </p:extLst>
  </p:cSld>
  <p:clrMapOvr>
    <a:masterClrMapping/>
  </p:clrMapOvr>
  <p:transition spd="med" advClick="0" advTm="4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21377030-6320-4755-B685-AE88FCA597D2}" type="datetimeFigureOut">
              <a:rPr lang="ru-RU" smtClean="0"/>
              <a:pPr/>
              <a:t>14.03.2025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02B13005-032E-41D6-B369-194FEE1D1F3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7553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 advClick="0" advTm="4000">
    <p:wedge/>
  </p:transition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maker.tw/archives/27069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www.cummins.com/sites/default/files/images/newsroom_article/STEM%20graphic_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1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199" y="4450976"/>
            <a:ext cx="115131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algn="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ЮНЫЕ ЭШЕРИКИ – БУДУЩИЕ ИНЖЕНЕРЫ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10"/>
            <a:ext cx="1059636" cy="105294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884217" y="184573"/>
            <a:ext cx="8963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kern="150" cap="all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Муниципальное бюджетное</a:t>
            </a:r>
            <a:endParaRPr lang="ru-RU" kern="150" dirty="0">
              <a:latin typeface="Liberation Serif"/>
              <a:ea typeface="SimSun" panose="02010600030101010101" pitchFamily="2" charset="-122"/>
              <a:cs typeface="Mangal"/>
            </a:endParaRPr>
          </a:p>
          <a:p>
            <a:pPr algn="ctr">
              <a:spcAft>
                <a:spcPts val="0"/>
              </a:spcAft>
            </a:pPr>
            <a:r>
              <a:rPr lang="ru-RU" b="1" kern="150" cap="all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общеобразовательное учреждение</a:t>
            </a:r>
            <a:endParaRPr lang="ru-RU" kern="150" dirty="0">
              <a:latin typeface="Liberation Serif"/>
              <a:ea typeface="SimSun" panose="02010600030101010101" pitchFamily="2" charset="-122"/>
              <a:cs typeface="Mangal"/>
            </a:endParaRPr>
          </a:p>
          <a:p>
            <a:pPr algn="ctr">
              <a:spcAft>
                <a:spcPts val="0"/>
              </a:spcAft>
            </a:pPr>
            <a:r>
              <a:rPr lang="ru-RU" b="1" kern="150" cap="all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«Средняя общеобразовательная школа № 45»</a:t>
            </a:r>
            <a:endParaRPr lang="ru-RU" kern="150" dirty="0">
              <a:latin typeface="Liberation Serif"/>
              <a:ea typeface="SimSun" panose="02010600030101010101" pitchFamily="2" charset="-122"/>
              <a:cs typeface="Mangal"/>
            </a:endParaRPr>
          </a:p>
        </p:txBody>
      </p:sp>
    </p:spTree>
    <p:extLst>
      <p:ext uri="{BB962C8B-B14F-4D97-AF65-F5344CB8AC3E}">
        <p14:creationId xmlns:p14="http://schemas.microsoft.com/office/powerpoint/2010/main" val="3333415450"/>
      </p:ext>
    </p:extLst>
  </p:cSld>
  <p:clrMapOvr>
    <a:masterClrMapping/>
  </p:clrMapOvr>
  <p:transition spd="med" advClick="0" advTm="4844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255494"/>
            <a:ext cx="9720072" cy="12371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Мобильная лаборатория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«ЮНИС»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Олег\Desktop\20220225_180241 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397" y="1572897"/>
            <a:ext cx="4114800" cy="3602952"/>
          </a:xfrm>
          <a:prstGeom prst="rect">
            <a:avLst/>
          </a:prstGeom>
          <a:noFill/>
        </p:spPr>
      </p:pic>
      <p:pic>
        <p:nvPicPr>
          <p:cNvPr id="3075" name="Picture 3" descr="C:\Users\Олег\Desktop\20220225_180728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8097" y="1575459"/>
            <a:ext cx="3761117" cy="3591764"/>
          </a:xfrm>
          <a:prstGeom prst="rect">
            <a:avLst/>
          </a:prstGeom>
          <a:noFill/>
        </p:spPr>
      </p:pic>
      <p:pic>
        <p:nvPicPr>
          <p:cNvPr id="3076" name="Picture 4" descr="C:\Users\Олег\Desktop\20220225_175626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32476" y="1577109"/>
            <a:ext cx="3830128" cy="361599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12144" y="0"/>
            <a:ext cx="1192170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  <a:tabLst>
                <a:tab pos="33496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реализации второго модуля «Естественные науки» нами была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изготовлена мобильная лаборатория «ЮНИС» (юные исследователи) и разработана программа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опытно –экспериментальной деятельности в рамках малой мобильной лаборатории «Чудеса природы» с детьми старшего дошкольного возраста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496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На протяжении всего дошкольного детства, наряду с игровой деятельностью, огромное значение в развитии личности ребенка в процессах социализации имеет познавательная деятельность, которая нами понимается не только как процесс усвоения знаний, умений и навыков, а, главным образом, как поиск знаний, приобретение знаний самостоятельно или под тактичным руководством взрослого, осуществляемого в процессе сотрудничества, сотворчества. Усваивается все прочно и надолго, когда ребенок слышит, видит и делает сам. Организация экспериментирования, проведение опытов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один из эффективных путей экологического образования дошкольников.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Занимательные опыты, эксперименты побуждают детей к самостоятельному поиску причин, способов действий, проявлению творчества, так как опыты представлены с учетом актуального развития дошкольников. Хорошо известно, что существенной стороной подготовки ребенка к школе является воспитание у него внутренней потребности в знаниях, проявляющихся в познавательном интересе. Это объясняется тем, что старшим дошкольникам присуще наглядно - действенное и наглядно - образное мышление, и экспериментирование, как никакой другой метод, соответствует этим возрастным особенностям.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Программа представляет собой систематизированный материал для организации и проведении опытов и исследований в многофункциональной лаборатории, связанные с водой, воздухом, почвой и грунтом. Старший дошкольный возраст – самоценный этап развития познавательной активности ребенка, под которым понимается не только процесс усвоения знаний, умений и навыков, а главным образом, поиск знаний, приобретение знаний самостоятельно или совместно со взрослым под его тактичным руководством. Одним из эффективных методов познания закономерностей и явлений окружающего мира является метод экспериментирования.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C:\Users\Олег\Desktop\20220225_174454 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883" y="4242710"/>
            <a:ext cx="2470845" cy="1536988"/>
          </a:xfrm>
          <a:prstGeom prst="rect">
            <a:avLst/>
          </a:prstGeom>
          <a:noFill/>
        </p:spPr>
      </p:pic>
      <p:pic>
        <p:nvPicPr>
          <p:cNvPr id="8" name="Picture 7" descr="C:\Users\Олег\Desktop\20220225_175519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0470" y="4226942"/>
            <a:ext cx="2521940" cy="1470392"/>
          </a:xfrm>
          <a:prstGeom prst="rect">
            <a:avLst/>
          </a:prstGeom>
          <a:noFill/>
        </p:spPr>
      </p:pic>
      <p:pic>
        <p:nvPicPr>
          <p:cNvPr id="10" name="Picture 5" descr="C:\Users\Олег\Desktop\20220225_172756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77524" y="4304582"/>
            <a:ext cx="2241810" cy="145786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8267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модуль : Искусство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24128" y="1344706"/>
            <a:ext cx="9720071" cy="4168588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Эшерики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(Студия детской мультипликации)</a:t>
            </a:r>
            <a:endParaRPr lang="ru-RU" b="1" dirty="0" smtClean="0"/>
          </a:p>
          <a:p>
            <a:pPr algn="ctr"/>
            <a:r>
              <a:rPr lang="ru-RU" b="1" dirty="0" smtClean="0"/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Создание условий для творческой самореализации детей и развития основ технического мышления в процессе создания собственного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медиапродукта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(мультфильма). </a:t>
            </a:r>
          </a:p>
          <a:p>
            <a:pPr algn="ctr"/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 descr="C:\Users\Олег\Desktop\IMG-20211025-WA0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5191" y="3692124"/>
            <a:ext cx="2215769" cy="1532964"/>
          </a:xfrm>
          <a:prstGeom prst="rect">
            <a:avLst/>
          </a:prstGeom>
          <a:noFill/>
        </p:spPr>
      </p:pic>
      <p:pic>
        <p:nvPicPr>
          <p:cNvPr id="13" name="Picture 6" descr="C:\Users\Олег\Pictures\20220209_1843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2371" y="3647867"/>
            <a:ext cx="2226068" cy="1418792"/>
          </a:xfrm>
          <a:prstGeom prst="rect">
            <a:avLst/>
          </a:prstGeom>
          <a:noFill/>
        </p:spPr>
      </p:pic>
      <p:pic>
        <p:nvPicPr>
          <p:cNvPr id="14" name="Рисунок 13" descr="70637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50685" y="3605734"/>
            <a:ext cx="1990165" cy="149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958846"/>
      </p:ext>
    </p:extLst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-1"/>
            <a:ext cx="1219200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модуль «Искусство»:</a:t>
            </a:r>
            <a:r>
              <a:rPr lang="ru-RU" sz="3600" dirty="0" smtClean="0"/>
              <a:t> </a:t>
            </a:r>
          </a:p>
          <a:p>
            <a:pPr algn="ctr"/>
            <a:endParaRPr lang="ru-RU" sz="3600" dirty="0" smtClean="0"/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Основное направление деятельности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Мультстудии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— создание короткометражных мультфильмов с применением цифровых технологий в различных техниках (пластилиновая, кукольная, рисованная). Дети создают социально-значимые авторские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мультпродукты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по пропаганде здорового образа жизни и бережного отношения к природе, профилактике детского дорожно-транспортного травматизм; патриотических сюжетов и русских народных сказок для привития интереса к культуре и истории родной страны, на закрепление ранее пройденного материала на занятиях и уроках. Создание мультфильма включает в себя неограниченное число видов деятельности: речевую, игровую, познавательную, изобразительную, музыкальную. Даже в самом коротком мультфильме используются и художественное слово, и визуальный образ, и музыка. Это способствует развитию личностных качеств, устойчивого интереса к литературе, театру, музыке. Работая над мультфильмом, дети придумывают сценарий, изготавливают декорации, дополнительные конструкции, персонажей мультфильма, придумывают сюжет, учат роли для озвучивания. В процессе создания мультфильма стираются границы между отдельными видами деятельности. В этом целостность и ценность анимационной педагогики.</a:t>
            </a:r>
            <a:endParaRPr lang="ru-RU" sz="2000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4000"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7352" y="1994106"/>
            <a:ext cx="4572031" cy="1928826"/>
          </a:xfrm>
          <a:prstGeom prst="rect">
            <a:avLst/>
          </a:prstGeom>
        </p:spPr>
      </p:pic>
      <p:pic>
        <p:nvPicPr>
          <p:cNvPr id="7" name="Рисунок 6" descr="maxresdefault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6108" y="4302573"/>
            <a:ext cx="4667283" cy="2071702"/>
          </a:xfrm>
          <a:prstGeom prst="rect">
            <a:avLst/>
          </a:prstGeom>
        </p:spPr>
      </p:pic>
      <p:pic>
        <p:nvPicPr>
          <p:cNvPr id="8" name="Рисунок 7" descr="mul_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037" y="4225011"/>
            <a:ext cx="4572032" cy="2187696"/>
          </a:xfrm>
          <a:prstGeom prst="rect">
            <a:avLst/>
          </a:prstGeom>
        </p:spPr>
      </p:pic>
      <p:pic>
        <p:nvPicPr>
          <p:cNvPr id="6" name="Рисунок 5" descr="DSC_135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84719" y="2000959"/>
            <a:ext cx="4572032" cy="20002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2038" y="228600"/>
            <a:ext cx="115253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Мультстудия</a:t>
            </a:r>
            <a:r>
              <a:rPr lang="ru-RU" sz="3200" b="1" i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– даёт возможность каждому ребёнку узнать все секреты рисованных, пластилиновых, кукольных и других мультфильмов.</a:t>
            </a:r>
            <a:endParaRPr lang="ru-RU" sz="3200" b="1" i="1" dirty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4971" y="1785927"/>
            <a:ext cx="88583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Проявить творчество при создании собственных персонажей, придумать свою уникальную историю или сюжеты из жизни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2b17077d271479e2c03f501f743d7ff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03135" y="4186669"/>
            <a:ext cx="3267800" cy="1793285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68391" y="118378"/>
            <a:ext cx="4189413" cy="180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166" y="133440"/>
            <a:ext cx="3579962" cy="1824758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1012" y="4210256"/>
            <a:ext cx="3314700" cy="182027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872a22dc6b0d72c7a26bf355c6ec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461" y="357167"/>
            <a:ext cx="590554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Озвучивание персонажей – также является не мало важным и трудоёмким процессом.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1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модуль:</a:t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LEGO –</a:t>
            </a:r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конструирование</a:t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2050" name="Picture 2" descr="C:\Users\Олег\Desktop\20211021_1128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741550" y="2079982"/>
            <a:ext cx="4754562" cy="2310126"/>
          </a:xfrm>
          <a:prstGeom prst="rect">
            <a:avLst/>
          </a:prstGeom>
          <a:noFill/>
        </p:spPr>
      </p:pic>
      <p:pic>
        <p:nvPicPr>
          <p:cNvPr id="2051" name="Picture 3" descr="C:\Users\Олег\Desktop\20211021_11284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64450" y="2038109"/>
            <a:ext cx="4754562" cy="23131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9753299"/>
      </p:ext>
    </p:extLst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1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1885" y="408214"/>
            <a:ext cx="1151164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Четвёртый модуль «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Лего-конструирование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Формирование мотивации развития обучения дошкольников, а также творческой, познавательной деятельности – вот главные задачи, которые стоят сегодня перед педагогом в рамках ФГОС. Эти непростые задачи, в первую очередь, требуют создание особых условий в учении, в связи с этим огромное значение отведено – конструированию.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Современные дети, так же как и мы – взрослые, живут в мире компьютеров и Интернета, информатизации и роботостроения. Достижения техники и программирования  быстро проникают во все области человеческой жизнедеятельности, особенно в жизнь детей. Повсеместно нас окружают сложные технические объекты: бытовые приборы, современные интерактивные игрушки, строительные и другие машины. Даже самым маленьким детям раннего возраста интересны подвижные игрушки. Они пытаются понять, как все это устроено. И мы, взрослые, должны дать им возможность это узнать.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Именно поэтому в последнее время в систему дошкольного образования активно внедряются разнообразные приемы и методы обучения и воспитания, направленные на изучение современных технологий. Одним из таких современных методов считается совместная  интеграционная деятельность – LEGO–конструирование.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Ребенок – прирожденный исследователь, изобретатель и конструктор. Эти заложенные самой природой предпосылки особенно быстро реализуются в конструировании, так как только ребёнок может безгранично придумывать, создавать и обыгрывать созданные конструкции, проявляя при этом целеустремленность, любознательность, самостоятельность, смекалку и, самое главное, творчество.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Дети, увлекающиеся конструированием из ЛЕГО, отличаются от других желанием экспериментировать, богатой фантазией и развитым воображением, стремлением к творчеству; у них сильнее развиты мышление и память, что является главным показателем интеллектуального развития и дальнейшего успешного обучения в школе.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конструирование легко интегрируется практически со всеми областями образовательной деятельности и всесторонне развивает детей.  Конструирование можно добавить в непрерывную образовательную деятельность  по «Познавательному развитию», «Формированию элементарных математических представлений»,«Речевому развитию», «Чтению художественной литературы»,  «Художественно-эстетическому развитию»  и др.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Созданные детьми постройки из конструктора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могут использоваться в сюжетно-ролевых играх, в дидактических играх, в играх-драматизациях. Они создают важные условия для развития творчества, речи, познавательной сферы, эмоциональной атмосферы в группе.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4000">
    <p:wedg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1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295836"/>
            <a:ext cx="9720072" cy="12371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модуль: Робототехника</a:t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028" name="Picture 4" descr="C:\Users\Олег\Desktop\20211018_1110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8532" y="1966824"/>
            <a:ext cx="3482275" cy="2104844"/>
          </a:xfrm>
          <a:prstGeom prst="rect">
            <a:avLst/>
          </a:prstGeom>
          <a:noFill/>
        </p:spPr>
      </p:pic>
      <p:pic>
        <p:nvPicPr>
          <p:cNvPr id="1029" name="Picture 5" descr="C:\Users\Олег\Desktop\IMG-20211025-WA0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924" y="1461978"/>
            <a:ext cx="3635129" cy="3218305"/>
          </a:xfrm>
          <a:prstGeom prst="rect">
            <a:avLst/>
          </a:prstGeom>
          <a:noFill/>
        </p:spPr>
      </p:pic>
      <p:pic>
        <p:nvPicPr>
          <p:cNvPr id="1030" name="Picture 6" descr="C:\Users\Олег\Desktop\IMG-20211025-WA0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15542" y="1541590"/>
            <a:ext cx="3276768" cy="32115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6853120"/>
      </p:ext>
    </p:extLst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https://xn--42-9kcmfa3dhj6abi3e.xn--p1ai/wp-content/uploads/2021/02/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160338"/>
            <a:ext cx="1219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Современный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 ставит перед образованием не простые задачи: учиться должно быть интересно, знание должно быть применимым на практике, обучение должно проходить в занимательной форме.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6570" y="1894114"/>
            <a:ext cx="1156062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Поэтому возникает необходимость трансформации образовательного пространства, проектирования такого образовательного процесса, которые будут способствовать развитию у дошкольников значимых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компетенций.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8842" y="4178680"/>
            <a:ext cx="113483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Одной из эффективных технологий обучения пониманию знаний детей является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Технология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STEАM-образования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02294962"/>
      </p:ext>
    </p:extLst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4799" y="228947"/>
            <a:ext cx="1148750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Пятый модуль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«Робототехника» нашего проекта так же представлен дополнительной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общеобразовательнаой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общеразвивающаей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программой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Эшерики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», имеет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техническую направленность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и реализуется в рамках мероприятия по созданию новых мест в образовательных организациях различных типов для реализации дополнительных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общеразвивающих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программ всех направленностей Федерального проекта «Успех каждого ребенка» национального проекта «Образование».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Робототехника является инновационной технологией, которая объединяет знания о физике, механике, технологии, математике и ИКТ. У ребенка в процессе занятий по робототехники формируются познавательно – исследовательские умения и навыки, желание добиваться результатов.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Использование робототехники в дошкольной организации является новым направлением работы, тем самым вызывает интерес не только у детей, но и у родителей, которые становятся активными участниками педагогического процесса. Внедрение робототехники именно в дошкольные организации предоставляет детям возможность проявить творческие, конструктивные способности.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med" advClick="0" advTm="4000">
    <p:wedg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1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29553" y="874060"/>
            <a:ext cx="985669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Советский ученый, физик П.Л. Капица писал: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«Наука должна быть веселая, увлекательная и простая». Наш педагогический коллектив следует этому принципу, и мы надеемся, что созданная среда для экспериментально-инженерной деятельности будет способствовать всестороннему развитию наших дошколят и формированию в них компетенций будущего.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40842"/>
      </p:ext>
    </p:extLst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s://catherineasquithgallery.com/uploads/posts/2021-03/1614693590_189-p-fon-s-ramkami-dlya-bukleta-2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6999" y="-2680620"/>
            <a:ext cx="6858000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895601" y="2073728"/>
            <a:ext cx="67333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dirty="0">
                <a:solidFill>
                  <a:srgbClr val="303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 science (</a:t>
            </a:r>
            <a:r>
              <a:rPr lang="ru-RU" sz="3200" dirty="0">
                <a:solidFill>
                  <a:srgbClr val="303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естественные науки).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200" dirty="0">
                <a:solidFill>
                  <a:srgbClr val="303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 technology (</a:t>
            </a:r>
            <a:r>
              <a:rPr lang="ru-RU" sz="3200" dirty="0">
                <a:solidFill>
                  <a:srgbClr val="303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технология).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3200" b="1" dirty="0">
                <a:solidFill>
                  <a:srgbClr val="303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dirty="0">
                <a:solidFill>
                  <a:srgbClr val="303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engineering (</a:t>
            </a:r>
            <a:r>
              <a:rPr lang="ru-RU" sz="3200" dirty="0">
                <a:solidFill>
                  <a:srgbClr val="303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инженерное искусство).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b="1" dirty="0">
                <a:solidFill>
                  <a:srgbClr val="303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dirty="0">
                <a:solidFill>
                  <a:srgbClr val="303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art (</a:t>
            </a:r>
            <a:r>
              <a:rPr lang="ru-RU" sz="3200" dirty="0">
                <a:solidFill>
                  <a:srgbClr val="303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творчество).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dirty="0">
                <a:solidFill>
                  <a:srgbClr val="303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mathematics (</a:t>
            </a:r>
            <a:r>
              <a:rPr lang="ru-RU" sz="3200" dirty="0">
                <a:solidFill>
                  <a:srgbClr val="303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математика).</a:t>
            </a:r>
          </a:p>
        </p:txBody>
      </p:sp>
      <p:pic>
        <p:nvPicPr>
          <p:cNvPr id="5122" name="Picture 2" descr="https://artsandcultureoc.com/wp-content/uploads/2020/03/stea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64" y="-13620"/>
            <a:ext cx="10196945" cy="216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Олег\Desktop\steam-education-why-integrate-arts-into-ste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24412" y="2595121"/>
            <a:ext cx="3267588" cy="1960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6829061"/>
      </p:ext>
    </p:extLst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0836" y="360218"/>
            <a:ext cx="11956473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же такое </a:t>
            </a:r>
            <a:r>
              <a:rPr lang="ru-RU" sz="32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СТЕАМ </a:t>
            </a:r>
            <a:r>
              <a:rPr lang="ru-RU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образование в ДОУ</a:t>
            </a:r>
            <a:r>
              <a:rPr lang="ru-RU" sz="32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комплексное обучение, которое включает в себя одновременное исследование базовых принципов точных наук. К ним относится инженерия, математика, 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технология, творчество. </a:t>
            </a:r>
          </a:p>
          <a:p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Дети 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учатся видеть взаимосвязь происходящих событий, лучше начинают понимать принципы логики и в процессе создания собственных моделей открывают для себя что-то новое и оригинальное. Комплексный подход способствует развитию их любознательности и вовлечению в образовательный 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8826D5-819A-49CE-BC07-B60396C7A1C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944976" y="899557"/>
            <a:ext cx="3878374" cy="178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821758"/>
      </p:ext>
    </p:extLst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1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-1"/>
            <a:ext cx="12192000" cy="946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Реализуя задачу всестороннего развития ребенка-дошкольника, имеющего в своем арсенале множество современных инструментов и мыслительных навыков, способного легко находить нужную информацию и применять ее в своих интересах, мы создали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STEАM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лаборатория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«ЭШЕРИКИ»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детская территория, где созданы специальные условия для всестороннего развития дошкольников с помощью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STEАM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технологий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00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dirty="0" smtClean="0">
              <a:solidFill>
                <a:srgbClr val="00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00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dirty="0" smtClean="0">
              <a:solidFill>
                <a:srgbClr val="00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00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dirty="0" smtClean="0">
              <a:solidFill>
                <a:srgbClr val="00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00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dirty="0" smtClean="0">
              <a:solidFill>
                <a:srgbClr val="00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606826"/>
      </p:ext>
    </p:extLst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46162" y="2272146"/>
            <a:ext cx="3865418" cy="1288472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Эшерики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8703" y="1419828"/>
            <a:ext cx="28978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047761" y="376461"/>
            <a:ext cx="366222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модуль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Естественные науки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9142436" y="1327463"/>
            <a:ext cx="25558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: </a:t>
            </a: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7199" y="4199113"/>
            <a:ext cx="35905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модуль: </a:t>
            </a: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Робототехника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911895" y="4177057"/>
            <a:ext cx="37863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модуль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LEGO –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конструирование</a:t>
            </a:r>
          </a:p>
        </p:txBody>
      </p:sp>
      <p:cxnSp>
        <p:nvCxnSpPr>
          <p:cNvPr id="23" name="Соединительная линия уступом 22"/>
          <p:cNvCxnSpPr/>
          <p:nvPr/>
        </p:nvCxnSpPr>
        <p:spPr>
          <a:xfrm flipV="1">
            <a:off x="8032636" y="1824512"/>
            <a:ext cx="1232105" cy="626560"/>
          </a:xfrm>
          <a:prstGeom prst="bentConnector3">
            <a:avLst>
              <a:gd name="adj1" fmla="val 45502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/>
          <p:nvPr/>
        </p:nvCxnSpPr>
        <p:spPr>
          <a:xfrm>
            <a:off x="7079425" y="3611510"/>
            <a:ext cx="914400" cy="914400"/>
          </a:xfrm>
          <a:prstGeom prst="bentConnector3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/>
          <p:nvPr/>
        </p:nvCxnSpPr>
        <p:spPr>
          <a:xfrm rot="5400000" flipH="1" flipV="1">
            <a:off x="3523469" y="3554420"/>
            <a:ext cx="1239773" cy="836499"/>
          </a:xfrm>
          <a:prstGeom prst="bentConnector3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оединительная линия уступом 30"/>
          <p:cNvCxnSpPr/>
          <p:nvPr/>
        </p:nvCxnSpPr>
        <p:spPr>
          <a:xfrm>
            <a:off x="3164955" y="1832123"/>
            <a:ext cx="914400" cy="914400"/>
          </a:xfrm>
          <a:prstGeom prst="bentConnector3">
            <a:avLst>
              <a:gd name="adj1" fmla="val 53030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Соединительная линия уступом 32"/>
          <p:cNvCxnSpPr/>
          <p:nvPr/>
        </p:nvCxnSpPr>
        <p:spPr>
          <a:xfrm rot="16200000" flipH="1">
            <a:off x="5900458" y="1539697"/>
            <a:ext cx="937555" cy="546473"/>
          </a:xfrm>
          <a:prstGeom prst="bentConnector3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 descr="https://amiel.club/uploads/posts/2022-03/1647733746_11-amiel-club-p-kartinki-po-geometrii-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571" y="0"/>
            <a:ext cx="1910443" cy="1592036"/>
          </a:xfrm>
          <a:prstGeom prst="rect">
            <a:avLst/>
          </a:prstGeom>
          <a:noFill/>
        </p:spPr>
      </p:pic>
      <p:pic>
        <p:nvPicPr>
          <p:cNvPr id="11268" name="Picture 4" descr="https://sun6-21.userapi.com/s/v1/ig2/c_OrGkW02SJBreOlS8ZnNwymrihIs836s2h6vqkXk6XhbLEeJEQXI38_dRmGa_5wkLezRahuEcx8maQjKvm2t9Pc.jpg?size=1762x1762&amp;quality=96&amp;crop=134,0,1762,1762&amp;ava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0047" y="0"/>
            <a:ext cx="1660524" cy="1660524"/>
          </a:xfrm>
          <a:prstGeom prst="rect">
            <a:avLst/>
          </a:prstGeom>
          <a:noFill/>
        </p:spPr>
      </p:pic>
      <p:pic>
        <p:nvPicPr>
          <p:cNvPr id="11272" name="Picture 8" descr="https://cdn.culture.ru/images/b749a3cc-3692-5870-abcf-d9db2d3445d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66415" y="2097995"/>
            <a:ext cx="2561428" cy="2033134"/>
          </a:xfrm>
          <a:prstGeom prst="rect">
            <a:avLst/>
          </a:prstGeom>
          <a:noFill/>
        </p:spPr>
      </p:pic>
      <p:sp>
        <p:nvSpPr>
          <p:cNvPr id="11274" name="AutoShape 10" descr="https://ae04.alicdn.com/kf/Hcfceaa47cd674e87a59099f432e7c118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https://ae04.alicdn.com/kf/Hcfceaa47cd674e87a59099f432e7c118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" name="Рисунок 24" descr="https://vospitatel.online/storage/app/docs/116/969/000/116969/620f5b3966842407822583.jpg"/>
          <p:cNvPicPr/>
          <p:nvPr/>
        </p:nvPicPr>
        <p:blipFill>
          <a:blip r:embed="rId6"/>
          <a:srcRect l="29824" t="50427" r="31694" b="12607"/>
          <a:stretch>
            <a:fillRect/>
          </a:stretch>
        </p:blipFill>
        <p:spPr bwMode="auto">
          <a:xfrm>
            <a:off x="4985657" y="3323545"/>
            <a:ext cx="2286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8" name="AutoShape 14" descr="https://ae04.alicdn.com/kf/Hcfceaa47cd674e87a59099f432e7c118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https://ae04.alicdn.com/kf/Hcfceaa47cd674e87a59099f432e7c118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4" name="Picture 20" descr="https://static.tildacdn.com/tild6132-6265-4465-b133-396265373437/___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0243" y="2594541"/>
            <a:ext cx="2220686" cy="16655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3477415"/>
      </p:ext>
    </p:extLst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1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40043" y="124691"/>
            <a:ext cx="11983432" cy="1136073"/>
          </a:xfrm>
        </p:spPr>
        <p:txBody>
          <a:bodyPr>
            <a:normAutofit/>
          </a:bodyPr>
          <a:lstStyle/>
          <a:p>
            <a: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модуль: </a:t>
            </a:r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sz="half" idx="2"/>
          </p:nvPr>
        </p:nvSpPr>
        <p:spPr>
          <a:xfrm>
            <a:off x="140043" y="1011382"/>
            <a:ext cx="11774865" cy="5242560"/>
          </a:xfrm>
        </p:spPr>
        <p:txBody>
          <a:bodyPr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Программа  «Школа Королевы Геры» прошла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экспериментальную апробацию в Федеральном институте развития образования Российской академии народного хозяйства и государственной службы при Президенте Российской Федерации в рамках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«Экспериментальная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апробация парциальной программы по математике для ДОУ в рамках реализации концепции развития математического образования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технологию организации в ДОО информационной среды, направленной на формирование у детей в возрасте 5 — 7 лет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способностей к языковому мышлению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построения и применения математического языка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4" descr="https://gera-school.ru/wp-content/uploads/2016/03/%D0%97%D0%B0%D0%B3%D0%B0%D0%BB%D0%BE%D0%B2%D0%BE%D0%BA_%D1%81_%D0%BB%D0%BE%D0%B3%D0%BE%D1%82%D0%B8%D0%BF%D0%BE%D0%BC_%D0%B2%D0%B5%D1%81%D0%BD%D0%B0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4837" y="142700"/>
            <a:ext cx="2660072" cy="111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s://leaducation.ru/upload/iblock/da7/obl_min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407" y="4216503"/>
            <a:ext cx="2438401" cy="221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3" name="Picture 19" descr="Жители страны истории чисе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350" y="4227454"/>
            <a:ext cx="2522598" cy="202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286305"/>
      </p:ext>
    </p:extLst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2271" y="244929"/>
            <a:ext cx="1175657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   С 2021 года  дошкольное отделение   МОБУ «Школа №45»  является федеральной экспериментальной площадкой по теме «Экспериментальная апробация парциальной программы по математике для ДОУ в рамках реализации концепции развития математического образования». 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  При подготовки  к образовательным мероприятиям педагоги используют методические и дидактические пособия, к удобству педагогов есть электронный вариант пособия, которое выводиться  на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мультимедийную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доску детям.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  Детям интересно отправляться в Математическую страну, узнавать что-то новое. На каждом занятии использовался сказочный сюжет о Математической стране. Ребята с большим удовольствием учиться отличать пространственные фигуры от плоскостных. Находить тени и искать пространственные фигуры вокруг себя. Знания, полученные в процессе образовательных мероприятий, закрепляются в повседневной жизни: выполняют поделки из бумаги, используя конусы и цилиндры, даются задание домой, с привлечением родителей по поиску предметов у себя дома имеющие форму заданных геометрических фигур.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По окончании каждого образовательного мероприятия проводится рефлексия, чтобы дети сами смогли проанализировать: что им давалось легко? Что было трудным и почему? Где они могут применить полученные знания?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 l="39970" t="14172" r="6179"/>
          <a:stretch>
            <a:fillRect/>
          </a:stretch>
        </p:blipFill>
        <p:spPr bwMode="auto">
          <a:xfrm>
            <a:off x="5144959" y="3009694"/>
            <a:ext cx="1387393" cy="2035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 l="18125" t="32685" r="26867" b="22407"/>
          <a:stretch>
            <a:fillRect/>
          </a:stretch>
        </p:blipFill>
        <p:spPr bwMode="auto">
          <a:xfrm>
            <a:off x="384080" y="2999167"/>
            <a:ext cx="4114800" cy="2247900"/>
          </a:xfrm>
          <a:prstGeom prst="rect">
            <a:avLst/>
          </a:prstGeom>
          <a:noFill/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07936" y="2975688"/>
            <a:ext cx="3897312" cy="223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 advTm="4000"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3590_189-p-fon-s-ramkami-dlya-bukleta-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0" y="-2667000"/>
            <a:ext cx="6858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24128" y="198408"/>
            <a:ext cx="9720072" cy="879894"/>
          </a:xfrm>
        </p:spPr>
        <p:txBody>
          <a:bodyPr>
            <a:normAutofit fontScale="90000"/>
          </a:bodyPr>
          <a:lstStyle/>
          <a:p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модуль: Естественные науки</a:t>
            </a:r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0242" name="Picture 2" descr="Развитие логического мышления у дошкольников, задания, в том числе для детей  5-6 лет, пример конспекта занят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2364" y="2998697"/>
            <a:ext cx="3561288" cy="2380128"/>
          </a:xfrm>
          <a:prstGeom prst="rect">
            <a:avLst/>
          </a:prstGeom>
          <a:noFill/>
        </p:spPr>
      </p:pic>
      <p:pic>
        <p:nvPicPr>
          <p:cNvPr id="10244" name="Picture 4" descr="http://www.ds39.pupils.ru/upload/ds_39/information_system_409/2/9/0/9/7/item_290974/small_item_29097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8682" y="2983980"/>
            <a:ext cx="3268570" cy="2374869"/>
          </a:xfrm>
          <a:prstGeom prst="rect">
            <a:avLst/>
          </a:prstGeom>
          <a:noFill/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1103530"/>
            <a:ext cx="12192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«Чудеса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природы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Главной целью</a:t>
            </a:r>
            <a:r>
              <a:rPr lang="ru-RU" sz="20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программы является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формирование основ экологической  грамотности у дошкольников посредством познавательно-исследовательской деятельности в условиях естественно – научной лаборатории.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20186"/>
      </p:ext>
    </p:extLst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2323</TotalTime>
  <Words>1199</Words>
  <Application>Microsoft Office PowerPoint</Application>
  <PresentationFormat>Широкоэкранный</PresentationFormat>
  <Paragraphs>91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SimSun</vt:lpstr>
      <vt:lpstr>Batang</vt:lpstr>
      <vt:lpstr>Calibri</vt:lpstr>
      <vt:lpstr>Georgia</vt:lpstr>
      <vt:lpstr>Liberation Serif</vt:lpstr>
      <vt:lpstr>Mangal</vt:lpstr>
      <vt:lpstr>Times New Roman</vt:lpstr>
      <vt:lpstr>Tw Cen MT</vt:lpstr>
      <vt:lpstr>Wingdings 3</vt:lpstr>
      <vt:lpstr>Интеграл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Эшерики  </vt:lpstr>
      <vt:lpstr>1 модуль: Математика</vt:lpstr>
      <vt:lpstr>Презентация PowerPoint</vt:lpstr>
      <vt:lpstr> 2 модуль: Естественные науки </vt:lpstr>
      <vt:lpstr>Мобильная лаборатория «ЮНИС»</vt:lpstr>
      <vt:lpstr>Презентация PowerPoint</vt:lpstr>
      <vt:lpstr>3 модуль : Искусство </vt:lpstr>
      <vt:lpstr>Презентация PowerPoint</vt:lpstr>
      <vt:lpstr>Презентация PowerPoint</vt:lpstr>
      <vt:lpstr>Презентация PowerPoint</vt:lpstr>
      <vt:lpstr>Презентация PowerPoint</vt:lpstr>
      <vt:lpstr>4 модуль:  LEGO – конструирование </vt:lpstr>
      <vt:lpstr>Презентация PowerPoint</vt:lpstr>
      <vt:lpstr> 5 модуль: Робототехника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Алексей-пк</dc:creator>
  <cp:lastModifiedBy>Учитель</cp:lastModifiedBy>
  <cp:revision>192</cp:revision>
  <dcterms:created xsi:type="dcterms:W3CDTF">2020-11-27T01:55:35Z</dcterms:created>
  <dcterms:modified xsi:type="dcterms:W3CDTF">2025-03-14T09:10:21Z</dcterms:modified>
</cp:coreProperties>
</file>