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68" r:id="rId1"/>
  </p:sldMasterIdLst>
  <p:notesMasterIdLst>
    <p:notesMasterId r:id="rId21"/>
  </p:notesMasterIdLst>
  <p:handoutMasterIdLst>
    <p:handoutMasterId r:id="rId22"/>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12192000" cy="6858000"/>
  <p:notesSz cx="6858000" cy="9144000"/>
  <p:defaultTextStyle>
    <a:defPPr rtl="0">
      <a:defRPr lang="ru-RU"/>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4DE7A7A-8D6F-407C-B7C7-64B6BC04532B}" v="194" dt="2022-03-25T19:40:04.884"/>
    <p1510:client id="{AA6701E6-995E-46CA-9EB4-78CCAB2D74E0}" v="225" dt="2022-03-26T19:16:40.5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84" autoAdjust="0"/>
    <p:restoredTop sz="96623" autoAdjust="0"/>
  </p:normalViewPr>
  <p:slideViewPr>
    <p:cSldViewPr snapToGrid="0">
      <p:cViewPr varScale="1">
        <p:scale>
          <a:sx n="116" d="100"/>
          <a:sy n="116" d="100"/>
        </p:scale>
        <p:origin x="108" y="258"/>
      </p:cViewPr>
      <p:guideLst/>
    </p:cSldViewPr>
  </p:slideViewPr>
  <p:notesTextViewPr>
    <p:cViewPr>
      <p:scale>
        <a:sx n="1" d="1"/>
        <a:sy n="1" d="1"/>
      </p:scale>
      <p:origin x="0" y="0"/>
    </p:cViewPr>
  </p:notesTextViewPr>
  <p:notesViewPr>
    <p:cSldViewPr snapToGrid="0">
      <p:cViewPr varScale="1">
        <p:scale>
          <a:sx n="93" d="100"/>
          <a:sy n="93" d="100"/>
        </p:scale>
        <p:origin x="3708"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id="{2134E9C3-62F3-4E11-BA2B-BD80FE54818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a:extLst>
              <a:ext uri="{FF2B5EF4-FFF2-40B4-BE49-F238E27FC236}">
                <a16:creationId xmlns:a16="http://schemas.microsoft.com/office/drawing/2014/main" id="{A9299A19-2A84-45B3-A359-529E7274809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DC5EF16-5B93-49A7-A7AD-8D837A3F1D3A}" type="datetime1">
              <a:rPr lang="ru-RU" smtClean="0"/>
              <a:t>26.03.2022</a:t>
            </a:fld>
            <a:endParaRPr lang="ru-RU"/>
          </a:p>
        </p:txBody>
      </p:sp>
      <p:sp>
        <p:nvSpPr>
          <p:cNvPr id="4" name="Нижний колонтитул 3">
            <a:extLst>
              <a:ext uri="{FF2B5EF4-FFF2-40B4-BE49-F238E27FC236}">
                <a16:creationId xmlns:a16="http://schemas.microsoft.com/office/drawing/2014/main" id="{30C70581-EDCE-4771-91E7-644B13F8EBF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a:extLst>
              <a:ext uri="{FF2B5EF4-FFF2-40B4-BE49-F238E27FC236}">
                <a16:creationId xmlns:a16="http://schemas.microsoft.com/office/drawing/2014/main" id="{96338068-04E4-46CF-878C-44AEA87A4EC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38743B4-858C-4958-B05B-241972ACA0D2}" type="slidenum">
              <a:rPr lang="ru-RU" smtClean="0"/>
              <a:t>‹#›</a:t>
            </a:fld>
            <a:endParaRPr lang="ru-RU"/>
          </a:p>
        </p:txBody>
      </p:sp>
    </p:spTree>
    <p:extLst>
      <p:ext uri="{BB962C8B-B14F-4D97-AF65-F5344CB8AC3E}">
        <p14:creationId xmlns:p14="http://schemas.microsoft.com/office/powerpoint/2010/main" val="16849273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noProof="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4FBFAB-83E4-41D9-9B4C-012D4D790215}" type="datetime1">
              <a:rPr lang="ru-RU" smtClean="0"/>
              <a:pPr/>
              <a:t>26.03.2022</a:t>
            </a:fld>
            <a:endParaRPr lang="ru-RU"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noProof="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ru-RU" noProof="0"/>
              <a:t>Щелкните, чтобы изменить стили текста образца слайда</a:t>
            </a:r>
          </a:p>
          <a:p>
            <a:pPr lvl="1"/>
            <a:r>
              <a:rPr lang="ru-RU" noProof="0"/>
              <a:t>Второй уровень</a:t>
            </a:r>
          </a:p>
          <a:p>
            <a:pPr lvl="2"/>
            <a:r>
              <a:rPr lang="ru-RU" noProof="0"/>
              <a:t>Третий уровень</a:t>
            </a:r>
          </a:p>
          <a:p>
            <a:pPr lvl="3"/>
            <a:r>
              <a:rPr lang="ru-RU" noProof="0"/>
              <a:t>Четвертый уровень</a:t>
            </a:r>
          </a:p>
          <a:p>
            <a:pPr lvl="4"/>
            <a:r>
              <a:rPr lang="ru-RU" noProof="0"/>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noProof="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0AFF77-DE1F-4F1C-8A37-0BD84AF31791}" type="slidenum">
              <a:rPr lang="ru-RU" noProof="0" smtClean="0"/>
              <a:t>‹#›</a:t>
            </a:fld>
            <a:endParaRPr lang="ru-RU" noProof="0"/>
          </a:p>
        </p:txBody>
      </p:sp>
    </p:spTree>
    <p:extLst>
      <p:ext uri="{BB962C8B-B14F-4D97-AF65-F5344CB8AC3E}">
        <p14:creationId xmlns:p14="http://schemas.microsoft.com/office/powerpoint/2010/main" val="314373322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fld id="{7A0AFF77-DE1F-4F1C-8A37-0BD84AF31791}" type="slidenum">
              <a:rPr lang="ru-RU" smtClean="0"/>
              <a:t>1</a:t>
            </a:fld>
            <a:endParaRPr lang="ru-RU"/>
          </a:p>
        </p:txBody>
      </p:sp>
    </p:spTree>
    <p:extLst>
      <p:ext uri="{BB962C8B-B14F-4D97-AF65-F5344CB8AC3E}">
        <p14:creationId xmlns:p14="http://schemas.microsoft.com/office/powerpoint/2010/main" val="15825345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16" name="Прямоугольник 15"/>
          <p:cNvSpPr/>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Прямоугольник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Прямоугольник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Прямоугольник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Группа 3"/>
          <p:cNvGrpSpPr/>
          <p:nvPr/>
        </p:nvGrpSpPr>
        <p:grpSpPr>
          <a:xfrm>
            <a:off x="5250180" y="1267730"/>
            <a:ext cx="1691640" cy="645295"/>
            <a:chOff x="5318306" y="1386268"/>
            <a:chExt cx="1567331" cy="645295"/>
          </a:xfrm>
        </p:grpSpPr>
        <p:cxnSp>
          <p:nvCxnSpPr>
            <p:cNvPr id="17" name="Прямая соединительная линия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Заголовок 1"/>
          <p:cNvSpPr>
            <a:spLocks noGrp="1"/>
          </p:cNvSpPr>
          <p:nvPr>
            <p:ph type="ctrTitle"/>
          </p:nvPr>
        </p:nvSpPr>
        <p:spPr>
          <a:xfrm>
            <a:off x="1561708" y="2091263"/>
            <a:ext cx="9068586" cy="2590800"/>
          </a:xfrm>
        </p:spPr>
        <p:txBody>
          <a:bodyPr tIns="45720" bIns="45720" rtlCol="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pPr rtl="0"/>
            <a:r>
              <a:rPr lang="ru-RU" noProof="0"/>
              <a:t>Образец заголовка</a:t>
            </a:r>
          </a:p>
        </p:txBody>
      </p:sp>
      <p:sp>
        <p:nvSpPr>
          <p:cNvPr id="3" name="Подзаголовок 2"/>
          <p:cNvSpPr>
            <a:spLocks noGrp="1"/>
          </p:cNvSpPr>
          <p:nvPr>
            <p:ph type="subTitle" idx="1"/>
          </p:nvPr>
        </p:nvSpPr>
        <p:spPr>
          <a:xfrm>
            <a:off x="1562100" y="4682062"/>
            <a:ext cx="9070848" cy="457201"/>
          </a:xfrm>
        </p:spPr>
        <p:txBody>
          <a:bodyPr rtlCol="0">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ru-RU" noProof="0"/>
              <a:t>Образец подзаголовка</a:t>
            </a:r>
          </a:p>
        </p:txBody>
      </p:sp>
      <p:sp>
        <p:nvSpPr>
          <p:cNvPr id="20" name="Дата 19"/>
          <p:cNvSpPr>
            <a:spLocks noGrp="1"/>
          </p:cNvSpPr>
          <p:nvPr>
            <p:ph type="dt" sz="half" idx="10"/>
          </p:nvPr>
        </p:nvSpPr>
        <p:spPr>
          <a:xfrm>
            <a:off x="5318760" y="1341255"/>
            <a:ext cx="1554480" cy="527213"/>
          </a:xfrm>
        </p:spPr>
        <p:txBody>
          <a:bodyPr rtlCol="0"/>
          <a:lstStyle>
            <a:lvl1pPr algn="ctr">
              <a:defRPr sz="1300" spc="0" baseline="0">
                <a:solidFill>
                  <a:schemeClr val="tx1"/>
                </a:solidFill>
                <a:latin typeface="+mn-lt"/>
              </a:defRPr>
            </a:lvl1pPr>
          </a:lstStyle>
          <a:p>
            <a:pPr rtl="0"/>
            <a:fld id="{14BA36BD-C39F-493B-B0F2-17473891BEA8}" type="datetime1">
              <a:rPr lang="ru-RU" noProof="0" smtClean="0"/>
              <a:t>26.03.2022</a:t>
            </a:fld>
            <a:endParaRPr lang="ru-RU" noProof="0"/>
          </a:p>
        </p:txBody>
      </p:sp>
      <p:sp>
        <p:nvSpPr>
          <p:cNvPr id="21" name="Нижний колонтитул 20"/>
          <p:cNvSpPr>
            <a:spLocks noGrp="1"/>
          </p:cNvSpPr>
          <p:nvPr>
            <p:ph type="ftr" sz="quarter" idx="11"/>
          </p:nvPr>
        </p:nvSpPr>
        <p:spPr>
          <a:xfrm>
            <a:off x="1453896" y="5211060"/>
            <a:ext cx="5905500" cy="228600"/>
          </a:xfrm>
        </p:spPr>
        <p:txBody>
          <a:bodyPr rtlCol="0"/>
          <a:lstStyle>
            <a:lvl1pPr algn="l">
              <a:defRPr>
                <a:solidFill>
                  <a:schemeClr val="tx1">
                    <a:lumMod val="75000"/>
                    <a:lumOff val="25000"/>
                  </a:schemeClr>
                </a:solidFill>
              </a:defRPr>
            </a:lvl1pPr>
          </a:lstStyle>
          <a:p>
            <a:pPr rtl="0"/>
            <a:endParaRPr lang="ru-RU" noProof="0"/>
          </a:p>
        </p:txBody>
      </p:sp>
      <p:sp>
        <p:nvSpPr>
          <p:cNvPr id="22" name="Номер слайда 21"/>
          <p:cNvSpPr>
            <a:spLocks noGrp="1"/>
          </p:cNvSpPr>
          <p:nvPr>
            <p:ph type="sldNum" sz="quarter" idx="12"/>
          </p:nvPr>
        </p:nvSpPr>
        <p:spPr>
          <a:xfrm>
            <a:off x="8606919" y="5212080"/>
            <a:ext cx="2111881" cy="228600"/>
          </a:xfrm>
        </p:spPr>
        <p:txBody>
          <a:bodyPr rtlCol="0"/>
          <a:lstStyle>
            <a:lvl1pPr>
              <a:defRPr>
                <a:solidFill>
                  <a:schemeClr val="tx1">
                    <a:lumMod val="75000"/>
                    <a:lumOff val="25000"/>
                  </a:schemeClr>
                </a:solidFill>
              </a:defRPr>
            </a:lvl1pPr>
          </a:lstStyle>
          <a:p>
            <a:pPr rtl="0"/>
            <a:fld id="{4FAB73BC-B049-4115-A692-8D63A059BFB8}" type="slidenum">
              <a:rPr lang="ru-RU" noProof="0" smtClean="0"/>
              <a:pPr/>
              <a:t>‹#›</a:t>
            </a:fld>
            <a:endParaRPr lang="ru-RU" noProof="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noProof="0"/>
              <a:t>Образец заголовка</a:t>
            </a:r>
          </a:p>
        </p:txBody>
      </p:sp>
      <p:sp>
        <p:nvSpPr>
          <p:cNvPr id="3" name="Вертикальный текст 2"/>
          <p:cNvSpPr>
            <a:spLocks noGrp="1"/>
          </p:cNvSpPr>
          <p:nvPr>
            <p:ph type="body" orient="vert" idx="1" hasCustomPrompt="1"/>
          </p:nvPr>
        </p:nvSpPr>
        <p:spPr/>
        <p:txBody>
          <a:bodyPr vert="eaVert" rtlCol="0"/>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4" name="Дата 3"/>
          <p:cNvSpPr>
            <a:spLocks noGrp="1"/>
          </p:cNvSpPr>
          <p:nvPr>
            <p:ph type="dt" sz="half" idx="10"/>
          </p:nvPr>
        </p:nvSpPr>
        <p:spPr/>
        <p:txBody>
          <a:bodyPr rtlCol="0"/>
          <a:lstStyle/>
          <a:p>
            <a:pPr rtl="0"/>
            <a:fld id="{02299D22-97B0-4258-9AAC-74EA1A29DF1F}" type="datetime1">
              <a:rPr lang="ru-RU" noProof="0" smtClean="0"/>
              <a:t>26.03.2022</a:t>
            </a:fld>
            <a:endParaRPr lang="ru-RU" noProof="0"/>
          </a:p>
        </p:txBody>
      </p:sp>
      <p:sp>
        <p:nvSpPr>
          <p:cNvPr id="5" name="Нижний колонтитул 4"/>
          <p:cNvSpPr>
            <a:spLocks noGrp="1"/>
          </p:cNvSpPr>
          <p:nvPr>
            <p:ph type="ftr" sz="quarter" idx="11"/>
          </p:nvPr>
        </p:nvSpPr>
        <p:spPr/>
        <p:txBody>
          <a:bodyPr rtlCol="0"/>
          <a:lstStyle/>
          <a:p>
            <a:pPr rtl="0"/>
            <a:endParaRPr lang="ru-RU" noProof="0"/>
          </a:p>
        </p:txBody>
      </p:sp>
      <p:sp>
        <p:nvSpPr>
          <p:cNvPr id="6" name="Номер слайда 5"/>
          <p:cNvSpPr>
            <a:spLocks noGrp="1"/>
          </p:cNvSpPr>
          <p:nvPr>
            <p:ph type="sldNum" sz="quarter" idx="12"/>
          </p:nvPr>
        </p:nvSpPr>
        <p:spPr/>
        <p:txBody>
          <a:bodyPr rtlCol="0"/>
          <a:lstStyle/>
          <a:p>
            <a:pPr rtl="0"/>
            <a:fld id="{4FAB73BC-B049-4115-A692-8D63A059BFB8}" type="slidenum">
              <a:rPr lang="ru-RU" noProof="0" smtClean="0"/>
              <a:t>‹#›</a:t>
            </a:fld>
            <a:endParaRPr lang="ru-RU" noProof="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991600" y="762000"/>
            <a:ext cx="2362200" cy="5257800"/>
          </a:xfrm>
        </p:spPr>
        <p:txBody>
          <a:bodyPr vert="eaVert" rtlCol="0"/>
          <a:lstStyle/>
          <a:p>
            <a:pPr rtl="0"/>
            <a:r>
              <a:rPr lang="ru-RU" noProof="0"/>
              <a:t>Образец заголовка</a:t>
            </a:r>
          </a:p>
        </p:txBody>
      </p:sp>
      <p:sp>
        <p:nvSpPr>
          <p:cNvPr id="3" name="Вертикальный текст 2"/>
          <p:cNvSpPr>
            <a:spLocks noGrp="1"/>
          </p:cNvSpPr>
          <p:nvPr>
            <p:ph type="body" orient="vert" idx="1" hasCustomPrompt="1"/>
          </p:nvPr>
        </p:nvSpPr>
        <p:spPr>
          <a:xfrm>
            <a:off x="838200" y="762000"/>
            <a:ext cx="8077200" cy="5257800"/>
          </a:xfrm>
        </p:spPr>
        <p:txBody>
          <a:bodyPr vert="eaVert" rtlCol="0"/>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4" name="Дата 3"/>
          <p:cNvSpPr>
            <a:spLocks noGrp="1"/>
          </p:cNvSpPr>
          <p:nvPr>
            <p:ph type="dt" sz="half" idx="10"/>
          </p:nvPr>
        </p:nvSpPr>
        <p:spPr/>
        <p:txBody>
          <a:bodyPr rtlCol="0"/>
          <a:lstStyle/>
          <a:p>
            <a:pPr rtl="0"/>
            <a:fld id="{7E8D3808-9A82-4CD7-8FDC-EA2F80C71250}" type="datetime1">
              <a:rPr lang="ru-RU" noProof="0" smtClean="0"/>
              <a:t>26.03.2022</a:t>
            </a:fld>
            <a:endParaRPr lang="ru-RU" noProof="0"/>
          </a:p>
        </p:txBody>
      </p:sp>
      <p:sp>
        <p:nvSpPr>
          <p:cNvPr id="5" name="Нижний колонтитул 4"/>
          <p:cNvSpPr>
            <a:spLocks noGrp="1"/>
          </p:cNvSpPr>
          <p:nvPr>
            <p:ph type="ftr" sz="quarter" idx="11"/>
          </p:nvPr>
        </p:nvSpPr>
        <p:spPr/>
        <p:txBody>
          <a:bodyPr rtlCol="0"/>
          <a:lstStyle/>
          <a:p>
            <a:pPr rtl="0"/>
            <a:endParaRPr lang="ru-RU" noProof="0"/>
          </a:p>
        </p:txBody>
      </p:sp>
      <p:sp>
        <p:nvSpPr>
          <p:cNvPr id="6" name="Номер слайда 5"/>
          <p:cNvSpPr>
            <a:spLocks noGrp="1"/>
          </p:cNvSpPr>
          <p:nvPr>
            <p:ph type="sldNum" sz="quarter" idx="12"/>
          </p:nvPr>
        </p:nvSpPr>
        <p:spPr/>
        <p:txBody>
          <a:bodyPr rtlCol="0"/>
          <a:lstStyle/>
          <a:p>
            <a:pPr rtl="0"/>
            <a:fld id="{4FAB73BC-B049-4115-A692-8D63A059BFB8}" type="slidenum">
              <a:rPr lang="ru-RU" noProof="0" smtClean="0"/>
              <a:t>‹#›</a:t>
            </a:fld>
            <a:endParaRPr lang="ru-RU" noProof="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noProof="0"/>
              <a:t>Образец заголовка</a:t>
            </a:r>
          </a:p>
        </p:txBody>
      </p:sp>
      <p:sp>
        <p:nvSpPr>
          <p:cNvPr id="3" name="Объект 2"/>
          <p:cNvSpPr>
            <a:spLocks noGrp="1"/>
          </p:cNvSpPr>
          <p:nvPr>
            <p:ph idx="1" hasCustomPrompt="1"/>
          </p:nvPr>
        </p:nvSpPr>
        <p:spPr/>
        <p:txBody>
          <a:bodyPr rtlCol="0"/>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7" name="Дата 6"/>
          <p:cNvSpPr>
            <a:spLocks noGrp="1"/>
          </p:cNvSpPr>
          <p:nvPr>
            <p:ph type="dt" sz="half" idx="10"/>
          </p:nvPr>
        </p:nvSpPr>
        <p:spPr/>
        <p:txBody>
          <a:bodyPr rtlCol="0"/>
          <a:lstStyle/>
          <a:p>
            <a:pPr rtl="0"/>
            <a:fld id="{2D580C82-F902-4871-961E-82BF1DA46813}" type="datetime1">
              <a:rPr lang="ru-RU" noProof="0" smtClean="0"/>
              <a:t>26.03.2022</a:t>
            </a:fld>
            <a:endParaRPr lang="ru-RU" noProof="0"/>
          </a:p>
        </p:txBody>
      </p:sp>
      <p:sp>
        <p:nvSpPr>
          <p:cNvPr id="8" name="Нижний колонтитул 7"/>
          <p:cNvSpPr>
            <a:spLocks noGrp="1"/>
          </p:cNvSpPr>
          <p:nvPr>
            <p:ph type="ftr" sz="quarter" idx="11"/>
          </p:nvPr>
        </p:nvSpPr>
        <p:spPr/>
        <p:txBody>
          <a:bodyPr rtlCol="0"/>
          <a:lstStyle/>
          <a:p>
            <a:pPr rtl="0"/>
            <a:endParaRPr lang="ru-RU" noProof="0"/>
          </a:p>
        </p:txBody>
      </p:sp>
      <p:sp>
        <p:nvSpPr>
          <p:cNvPr id="9" name="Номер слайда 8"/>
          <p:cNvSpPr>
            <a:spLocks noGrp="1"/>
          </p:cNvSpPr>
          <p:nvPr>
            <p:ph type="sldNum" sz="quarter" idx="12"/>
          </p:nvPr>
        </p:nvSpPr>
        <p:spPr/>
        <p:txBody>
          <a:bodyPr rtlCol="0"/>
          <a:lstStyle/>
          <a:p>
            <a:pPr rtl="0"/>
            <a:fld id="{4FAB73BC-B049-4115-A692-8D63A059BFB8}" type="slidenum">
              <a:rPr lang="ru-RU" noProof="0" smtClean="0"/>
              <a:pPr/>
              <a:t>‹#›</a:t>
            </a:fld>
            <a:endParaRPr lang="ru-RU" noProof="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2" name="Прямоугольник 21"/>
          <p:cNvSpPr/>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Прямоугольник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Прямоугольник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Прямоугольник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Группа 30"/>
          <p:cNvGrpSpPr/>
          <p:nvPr/>
        </p:nvGrpSpPr>
        <p:grpSpPr>
          <a:xfrm>
            <a:off x="5250180" y="1267730"/>
            <a:ext cx="1691640" cy="645295"/>
            <a:chOff x="5318306" y="1386268"/>
            <a:chExt cx="1567331" cy="645295"/>
          </a:xfrm>
        </p:grpSpPr>
        <p:cxnSp>
          <p:nvCxnSpPr>
            <p:cNvPr id="32" name="Прямая соединительная линия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Прямая соединительная линия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Прямая соединительная линия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Заголовок 1"/>
          <p:cNvSpPr>
            <a:spLocks noGrp="1"/>
          </p:cNvSpPr>
          <p:nvPr>
            <p:ph type="title"/>
          </p:nvPr>
        </p:nvSpPr>
        <p:spPr>
          <a:xfrm>
            <a:off x="1563623" y="2094309"/>
            <a:ext cx="9070848" cy="2587752"/>
          </a:xfrm>
        </p:spPr>
        <p:txBody>
          <a:bodyPr rtlCol="0"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pPr rtl="0"/>
            <a:r>
              <a:rPr lang="ru-RU" noProof="0"/>
              <a:t>Образец заголовка</a:t>
            </a:r>
          </a:p>
        </p:txBody>
      </p:sp>
      <p:sp>
        <p:nvSpPr>
          <p:cNvPr id="3" name="Текст 2"/>
          <p:cNvSpPr>
            <a:spLocks noGrp="1"/>
          </p:cNvSpPr>
          <p:nvPr>
            <p:ph type="body" idx="1" hasCustomPrompt="1"/>
          </p:nvPr>
        </p:nvSpPr>
        <p:spPr>
          <a:xfrm>
            <a:off x="1563624" y="4682062"/>
            <a:ext cx="9070848" cy="457200"/>
          </a:xfrm>
        </p:spPr>
        <p:txBody>
          <a:bodyPr rtlCol="0"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ru-RU" noProof="0"/>
              <a:t>Щелкните, чтобы изменить стили текста образца слайда</a:t>
            </a:r>
          </a:p>
        </p:txBody>
      </p:sp>
      <p:sp>
        <p:nvSpPr>
          <p:cNvPr id="4" name="Дата 3"/>
          <p:cNvSpPr>
            <a:spLocks noGrp="1"/>
          </p:cNvSpPr>
          <p:nvPr>
            <p:ph type="dt" sz="half" idx="10"/>
          </p:nvPr>
        </p:nvSpPr>
        <p:spPr>
          <a:xfrm>
            <a:off x="5321808" y="1344502"/>
            <a:ext cx="1554480" cy="530352"/>
          </a:xfrm>
        </p:spPr>
        <p:txBody>
          <a:bodyPr rtlCol="0"/>
          <a:lstStyle>
            <a:lvl1pPr algn="ctr">
              <a:defRPr lang="en-US" sz="1300" kern="1200" spc="0" baseline="0">
                <a:solidFill>
                  <a:schemeClr val="tx1"/>
                </a:solidFill>
                <a:latin typeface="+mn-lt"/>
                <a:ea typeface="+mn-ea"/>
                <a:cs typeface="+mn-cs"/>
              </a:defRPr>
            </a:lvl1pPr>
          </a:lstStyle>
          <a:p>
            <a:pPr rtl="0"/>
            <a:fld id="{C5F9143D-6B78-41F5-BA18-8EDDFC8A43E9}" type="datetime1">
              <a:rPr lang="ru-RU" noProof="0" smtClean="0"/>
              <a:t>26.03.2022</a:t>
            </a:fld>
            <a:endParaRPr lang="ru-RU" noProof="0"/>
          </a:p>
        </p:txBody>
      </p:sp>
      <p:sp>
        <p:nvSpPr>
          <p:cNvPr id="5" name="Нижний колонтитул 4"/>
          <p:cNvSpPr>
            <a:spLocks noGrp="1"/>
          </p:cNvSpPr>
          <p:nvPr>
            <p:ph type="ftr" sz="quarter" idx="11"/>
          </p:nvPr>
        </p:nvSpPr>
        <p:spPr>
          <a:xfrm>
            <a:off x="1453553" y="5211060"/>
            <a:ext cx="5907024" cy="228600"/>
          </a:xfrm>
        </p:spPr>
        <p:txBody>
          <a:bodyPr rtlCol="0"/>
          <a:lstStyle>
            <a:lvl1pPr algn="l">
              <a:defRPr/>
            </a:lvl1pPr>
          </a:lstStyle>
          <a:p>
            <a:pPr rtl="0"/>
            <a:endParaRPr lang="ru-RU" noProof="0"/>
          </a:p>
        </p:txBody>
      </p:sp>
      <p:sp>
        <p:nvSpPr>
          <p:cNvPr id="6" name="Номер слайда 5"/>
          <p:cNvSpPr>
            <a:spLocks noGrp="1"/>
          </p:cNvSpPr>
          <p:nvPr>
            <p:ph type="sldNum" sz="quarter" idx="12"/>
          </p:nvPr>
        </p:nvSpPr>
        <p:spPr>
          <a:xfrm>
            <a:off x="8604504" y="5211060"/>
            <a:ext cx="2112264" cy="228600"/>
          </a:xfrm>
        </p:spPr>
        <p:txBody>
          <a:bodyPr rtlCol="0"/>
          <a:lstStyle/>
          <a:p>
            <a:pPr rtl="0"/>
            <a:fld id="{4FAB73BC-B049-4115-A692-8D63A059BFB8}" type="slidenum">
              <a:rPr lang="ru-RU" noProof="0" smtClean="0"/>
              <a:t>‹#›</a:t>
            </a:fld>
            <a:endParaRPr lang="ru-RU" noProof="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Заголовок 7"/>
          <p:cNvSpPr>
            <a:spLocks noGrp="1"/>
          </p:cNvSpPr>
          <p:nvPr>
            <p:ph type="title"/>
          </p:nvPr>
        </p:nvSpPr>
        <p:spPr/>
        <p:txBody>
          <a:bodyPr rtlCol="0"/>
          <a:lstStyle/>
          <a:p>
            <a:pPr rtl="0"/>
            <a:r>
              <a:rPr lang="ru-RU" noProof="0"/>
              <a:t>Образец заголовка</a:t>
            </a:r>
          </a:p>
        </p:txBody>
      </p:sp>
      <p:sp>
        <p:nvSpPr>
          <p:cNvPr id="3" name="Объект 2"/>
          <p:cNvSpPr>
            <a:spLocks noGrp="1"/>
          </p:cNvSpPr>
          <p:nvPr>
            <p:ph sz="half" idx="1" hasCustomPrompt="1"/>
          </p:nvPr>
        </p:nvSpPr>
        <p:spPr>
          <a:xfrm>
            <a:off x="1066800" y="2103120"/>
            <a:ext cx="4754880" cy="3749040"/>
          </a:xfrm>
        </p:spPr>
        <p:txBody>
          <a:bodyPr rtlCol="0"/>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4" name="Объект 3"/>
          <p:cNvSpPr>
            <a:spLocks noGrp="1"/>
          </p:cNvSpPr>
          <p:nvPr>
            <p:ph sz="half" idx="2" hasCustomPrompt="1"/>
          </p:nvPr>
        </p:nvSpPr>
        <p:spPr>
          <a:xfrm>
            <a:off x="6370320" y="2103120"/>
            <a:ext cx="4754880" cy="3749040"/>
          </a:xfrm>
        </p:spPr>
        <p:txBody>
          <a:bodyPr rtlCol="0"/>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5" name="Дата 4"/>
          <p:cNvSpPr>
            <a:spLocks noGrp="1"/>
          </p:cNvSpPr>
          <p:nvPr>
            <p:ph type="dt" sz="half" idx="10"/>
          </p:nvPr>
        </p:nvSpPr>
        <p:spPr/>
        <p:txBody>
          <a:bodyPr rtlCol="0"/>
          <a:lstStyle/>
          <a:p>
            <a:pPr rtl="0"/>
            <a:fld id="{E5A9E65E-87C7-461C-88C4-E9F496DFC4DE}" type="datetime1">
              <a:rPr lang="ru-RU" noProof="0" smtClean="0"/>
              <a:t>26.03.2022</a:t>
            </a:fld>
            <a:endParaRPr lang="ru-RU" noProof="0"/>
          </a:p>
        </p:txBody>
      </p:sp>
      <p:sp>
        <p:nvSpPr>
          <p:cNvPr id="6" name="Нижний колонтитул 5"/>
          <p:cNvSpPr>
            <a:spLocks noGrp="1"/>
          </p:cNvSpPr>
          <p:nvPr>
            <p:ph type="ftr" sz="quarter" idx="11"/>
          </p:nvPr>
        </p:nvSpPr>
        <p:spPr/>
        <p:txBody>
          <a:bodyPr rtlCol="0"/>
          <a:lstStyle/>
          <a:p>
            <a:pPr rtl="0"/>
            <a:endParaRPr lang="ru-RU" noProof="0"/>
          </a:p>
        </p:txBody>
      </p:sp>
      <p:sp>
        <p:nvSpPr>
          <p:cNvPr id="7" name="Номер слайда 6"/>
          <p:cNvSpPr>
            <a:spLocks noGrp="1"/>
          </p:cNvSpPr>
          <p:nvPr>
            <p:ph type="sldNum" sz="quarter" idx="12"/>
          </p:nvPr>
        </p:nvSpPr>
        <p:spPr/>
        <p:txBody>
          <a:bodyPr rtlCol="0"/>
          <a:lstStyle/>
          <a:p>
            <a:pPr rtl="0"/>
            <a:fld id="{4FAB73BC-B049-4115-A692-8D63A059BFB8}" type="slidenum">
              <a:rPr lang="ru-RU" noProof="0" smtClean="0"/>
              <a:t>‹#›</a:t>
            </a:fld>
            <a:endParaRPr lang="ru-RU" noProof="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noProof="0"/>
              <a:t>Образец заголовка</a:t>
            </a:r>
          </a:p>
        </p:txBody>
      </p:sp>
      <p:sp>
        <p:nvSpPr>
          <p:cNvPr id="3" name="Текст 2"/>
          <p:cNvSpPr>
            <a:spLocks noGrp="1"/>
          </p:cNvSpPr>
          <p:nvPr>
            <p:ph type="body" idx="1" hasCustomPrompt="1"/>
          </p:nvPr>
        </p:nvSpPr>
        <p:spPr>
          <a:xfrm>
            <a:off x="1069848" y="2074334"/>
            <a:ext cx="4754880" cy="640080"/>
          </a:xfrm>
        </p:spPr>
        <p:txBody>
          <a:bodyPr rtlCol="0"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noProof="0"/>
              <a:t>Щелкните, чтобы изменить стили текста образца слайда</a:t>
            </a:r>
          </a:p>
        </p:txBody>
      </p:sp>
      <p:sp>
        <p:nvSpPr>
          <p:cNvPr id="4" name="Объект 3"/>
          <p:cNvSpPr>
            <a:spLocks noGrp="1"/>
          </p:cNvSpPr>
          <p:nvPr>
            <p:ph sz="half" idx="2" hasCustomPrompt="1"/>
          </p:nvPr>
        </p:nvSpPr>
        <p:spPr>
          <a:xfrm>
            <a:off x="1069848" y="2755898"/>
            <a:ext cx="4754880" cy="3200400"/>
          </a:xfrm>
        </p:spPr>
        <p:txBody>
          <a:bodyPr rtlCol="0"/>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5" name="Текст 4"/>
          <p:cNvSpPr>
            <a:spLocks noGrp="1"/>
          </p:cNvSpPr>
          <p:nvPr>
            <p:ph type="body" sz="quarter" idx="3" hasCustomPrompt="1"/>
          </p:nvPr>
        </p:nvSpPr>
        <p:spPr>
          <a:xfrm>
            <a:off x="6373368" y="2074334"/>
            <a:ext cx="4754880" cy="640080"/>
          </a:xfrm>
        </p:spPr>
        <p:txBody>
          <a:bodyPr rtlCol="0"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noProof="0"/>
              <a:t>Щелкните, чтобы изменить стили текста образца слайда</a:t>
            </a:r>
          </a:p>
        </p:txBody>
      </p:sp>
      <p:sp>
        <p:nvSpPr>
          <p:cNvPr id="6" name="Объект 5"/>
          <p:cNvSpPr>
            <a:spLocks noGrp="1"/>
          </p:cNvSpPr>
          <p:nvPr>
            <p:ph sz="quarter" idx="4" hasCustomPrompt="1"/>
          </p:nvPr>
        </p:nvSpPr>
        <p:spPr>
          <a:xfrm>
            <a:off x="6373368" y="2756581"/>
            <a:ext cx="4754880" cy="3200400"/>
          </a:xfrm>
        </p:spPr>
        <p:txBody>
          <a:bodyPr rtlCol="0"/>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7" name="Дата 6"/>
          <p:cNvSpPr>
            <a:spLocks noGrp="1"/>
          </p:cNvSpPr>
          <p:nvPr>
            <p:ph type="dt" sz="half" idx="10"/>
          </p:nvPr>
        </p:nvSpPr>
        <p:spPr/>
        <p:txBody>
          <a:bodyPr rtlCol="0"/>
          <a:lstStyle/>
          <a:p>
            <a:pPr rtl="0"/>
            <a:fld id="{CACEF630-AE5A-4B10-8FBF-30F2E94C99E2}" type="datetime1">
              <a:rPr lang="ru-RU" noProof="0" smtClean="0"/>
              <a:t>26.03.2022</a:t>
            </a:fld>
            <a:endParaRPr lang="ru-RU" noProof="0"/>
          </a:p>
        </p:txBody>
      </p:sp>
      <p:sp>
        <p:nvSpPr>
          <p:cNvPr id="8" name="Нижний колонтитул 7"/>
          <p:cNvSpPr>
            <a:spLocks noGrp="1"/>
          </p:cNvSpPr>
          <p:nvPr>
            <p:ph type="ftr" sz="quarter" idx="11"/>
          </p:nvPr>
        </p:nvSpPr>
        <p:spPr/>
        <p:txBody>
          <a:bodyPr rtlCol="0"/>
          <a:lstStyle/>
          <a:p>
            <a:pPr rtl="0"/>
            <a:endParaRPr lang="ru-RU" noProof="0"/>
          </a:p>
        </p:txBody>
      </p:sp>
      <p:sp>
        <p:nvSpPr>
          <p:cNvPr id="9" name="Номер слайда 8"/>
          <p:cNvSpPr>
            <a:spLocks noGrp="1"/>
          </p:cNvSpPr>
          <p:nvPr>
            <p:ph type="sldNum" sz="quarter" idx="12"/>
          </p:nvPr>
        </p:nvSpPr>
        <p:spPr/>
        <p:txBody>
          <a:bodyPr rtlCol="0"/>
          <a:lstStyle/>
          <a:p>
            <a:pPr rtl="0"/>
            <a:fld id="{4FAB73BC-B049-4115-A692-8D63A059BFB8}" type="slidenum">
              <a:rPr lang="ru-RU" noProof="0" smtClean="0"/>
              <a:t>‹#›</a:t>
            </a:fld>
            <a:endParaRPr lang="ru-RU" noProof="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noProof="0"/>
              <a:t>Образец заголовка</a:t>
            </a:r>
          </a:p>
        </p:txBody>
      </p:sp>
      <p:sp>
        <p:nvSpPr>
          <p:cNvPr id="3" name="Дата 2"/>
          <p:cNvSpPr>
            <a:spLocks noGrp="1"/>
          </p:cNvSpPr>
          <p:nvPr>
            <p:ph type="dt" sz="half" idx="10"/>
          </p:nvPr>
        </p:nvSpPr>
        <p:spPr/>
        <p:txBody>
          <a:bodyPr rtlCol="0"/>
          <a:lstStyle/>
          <a:p>
            <a:pPr rtl="0"/>
            <a:fld id="{3150BC25-9F4F-469D-B61F-6DFE70E4E07A}" type="datetime1">
              <a:rPr lang="ru-RU" noProof="0" smtClean="0"/>
              <a:t>26.03.2022</a:t>
            </a:fld>
            <a:endParaRPr lang="ru-RU" noProof="0"/>
          </a:p>
        </p:txBody>
      </p:sp>
      <p:sp>
        <p:nvSpPr>
          <p:cNvPr id="4" name="Нижний колонтитул 3"/>
          <p:cNvSpPr>
            <a:spLocks noGrp="1"/>
          </p:cNvSpPr>
          <p:nvPr>
            <p:ph type="ftr" sz="quarter" idx="11"/>
          </p:nvPr>
        </p:nvSpPr>
        <p:spPr/>
        <p:txBody>
          <a:bodyPr rtlCol="0"/>
          <a:lstStyle/>
          <a:p>
            <a:pPr rtl="0"/>
            <a:endParaRPr lang="ru-RU" noProof="0"/>
          </a:p>
        </p:txBody>
      </p:sp>
      <p:sp>
        <p:nvSpPr>
          <p:cNvPr id="5" name="Номер слайда 4"/>
          <p:cNvSpPr>
            <a:spLocks noGrp="1"/>
          </p:cNvSpPr>
          <p:nvPr>
            <p:ph type="sldNum" sz="quarter" idx="12"/>
          </p:nvPr>
        </p:nvSpPr>
        <p:spPr/>
        <p:txBody>
          <a:bodyPr rtlCol="0"/>
          <a:lstStyle/>
          <a:p>
            <a:pPr rtl="0"/>
            <a:fld id="{4FAB73BC-B049-4115-A692-8D63A059BFB8}" type="slidenum">
              <a:rPr lang="ru-RU" noProof="0" smtClean="0"/>
              <a:t>‹#›</a:t>
            </a:fld>
            <a:endParaRPr lang="ru-RU" noProof="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rtlCol="0"/>
          <a:lstStyle/>
          <a:p>
            <a:pPr rtl="0"/>
            <a:fld id="{41FACF7C-D4FC-461B-99FF-DE068CAA0D75}" type="datetime1">
              <a:rPr lang="ru-RU" noProof="0" smtClean="0"/>
              <a:t>26.03.2022</a:t>
            </a:fld>
            <a:endParaRPr lang="ru-RU" noProof="0"/>
          </a:p>
        </p:txBody>
      </p:sp>
      <p:sp>
        <p:nvSpPr>
          <p:cNvPr id="3" name="Нижний колонтитул 2"/>
          <p:cNvSpPr>
            <a:spLocks noGrp="1"/>
          </p:cNvSpPr>
          <p:nvPr>
            <p:ph type="ftr" sz="quarter" idx="11"/>
          </p:nvPr>
        </p:nvSpPr>
        <p:spPr/>
        <p:txBody>
          <a:bodyPr rtlCol="0"/>
          <a:lstStyle/>
          <a:p>
            <a:pPr rtl="0"/>
            <a:endParaRPr lang="ru-RU" noProof="0"/>
          </a:p>
        </p:txBody>
      </p:sp>
      <p:sp>
        <p:nvSpPr>
          <p:cNvPr id="4" name="Номер слайда 3"/>
          <p:cNvSpPr>
            <a:spLocks noGrp="1"/>
          </p:cNvSpPr>
          <p:nvPr>
            <p:ph type="sldNum" sz="quarter" idx="12"/>
          </p:nvPr>
        </p:nvSpPr>
        <p:spPr/>
        <p:txBody>
          <a:bodyPr rtlCol="0"/>
          <a:lstStyle/>
          <a:p>
            <a:pPr rtl="0"/>
            <a:fld id="{4FAB73BC-B049-4115-A692-8D63A059BFB8}" type="slidenum">
              <a:rPr lang="ru-RU" noProof="0" smtClean="0"/>
              <a:t>‹#›</a:t>
            </a:fld>
            <a:endParaRPr lang="ru-RU" noProof="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6" name="Прямоугольник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Прямоугольник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Заголовок 1"/>
          <p:cNvSpPr>
            <a:spLocks noGrp="1"/>
          </p:cNvSpPr>
          <p:nvPr>
            <p:ph type="title"/>
          </p:nvPr>
        </p:nvSpPr>
        <p:spPr>
          <a:xfrm>
            <a:off x="9296400" y="607392"/>
            <a:ext cx="2430780" cy="1645920"/>
          </a:xfrm>
        </p:spPr>
        <p:txBody>
          <a:bodyPr rtlCol="0"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pPr rtl="0"/>
            <a:r>
              <a:rPr lang="ru-RU" noProof="0"/>
              <a:t>Образец заголовка</a:t>
            </a:r>
          </a:p>
        </p:txBody>
      </p:sp>
      <p:sp>
        <p:nvSpPr>
          <p:cNvPr id="3" name="Объект 2"/>
          <p:cNvSpPr>
            <a:spLocks noGrp="1"/>
          </p:cNvSpPr>
          <p:nvPr>
            <p:ph idx="1" hasCustomPrompt="1"/>
          </p:nvPr>
        </p:nvSpPr>
        <p:spPr>
          <a:xfrm>
            <a:off x="685800" y="609600"/>
            <a:ext cx="7772400" cy="5334000"/>
          </a:xfrm>
        </p:spPr>
        <p:txBody>
          <a:bodyPr rtlCol="0"/>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4" name="Текст 3"/>
          <p:cNvSpPr>
            <a:spLocks noGrp="1"/>
          </p:cNvSpPr>
          <p:nvPr>
            <p:ph type="body" sz="half" idx="2" hasCustomPrompt="1"/>
          </p:nvPr>
        </p:nvSpPr>
        <p:spPr>
          <a:xfrm>
            <a:off x="9296400" y="2286000"/>
            <a:ext cx="2430780" cy="3505200"/>
          </a:xfrm>
        </p:spPr>
        <p:txBody>
          <a:bodyPr rtlCol="0">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ru-RU" noProof="0"/>
              <a:t>Щелкните, чтобы изменить стили текста образца слайда</a:t>
            </a:r>
          </a:p>
        </p:txBody>
      </p:sp>
      <p:sp>
        <p:nvSpPr>
          <p:cNvPr id="8" name="Дата 7"/>
          <p:cNvSpPr>
            <a:spLocks noGrp="1"/>
          </p:cNvSpPr>
          <p:nvPr>
            <p:ph type="dt" sz="half" idx="10"/>
          </p:nvPr>
        </p:nvSpPr>
        <p:spPr/>
        <p:txBody>
          <a:bodyPr rtlCol="0"/>
          <a:lstStyle/>
          <a:p>
            <a:pPr rtl="0"/>
            <a:fld id="{D2DA2C79-3690-4E2F-B838-F46DE695994E}" type="datetime1">
              <a:rPr lang="ru-RU" noProof="0" smtClean="0"/>
              <a:t>26.03.2022</a:t>
            </a:fld>
            <a:endParaRPr lang="ru-RU" noProof="0"/>
          </a:p>
        </p:txBody>
      </p:sp>
      <p:sp>
        <p:nvSpPr>
          <p:cNvPr id="9" name="Нижний колонтитул 8"/>
          <p:cNvSpPr>
            <a:spLocks noGrp="1"/>
          </p:cNvSpPr>
          <p:nvPr>
            <p:ph type="ftr" sz="quarter" idx="11"/>
          </p:nvPr>
        </p:nvSpPr>
        <p:spPr/>
        <p:txBody>
          <a:bodyPr rtlCol="0"/>
          <a:lstStyle>
            <a:lvl1pPr algn="r">
              <a:defRPr/>
            </a:lvl1pPr>
          </a:lstStyle>
          <a:p>
            <a:pPr rtl="0"/>
            <a:endParaRPr lang="ru-RU" noProof="0"/>
          </a:p>
        </p:txBody>
      </p:sp>
      <p:sp>
        <p:nvSpPr>
          <p:cNvPr id="11" name="Номер слайда 10"/>
          <p:cNvSpPr>
            <a:spLocks noGrp="1"/>
          </p:cNvSpPr>
          <p:nvPr>
            <p:ph type="sldNum" sz="quarter" idx="12"/>
          </p:nvPr>
        </p:nvSpPr>
        <p:spPr>
          <a:xfrm>
            <a:off x="10393677" y="6223002"/>
            <a:ext cx="1463040" cy="274320"/>
          </a:xfrm>
        </p:spPr>
        <p:txBody>
          <a:bodyPr rtlCol="0"/>
          <a:lstStyle>
            <a:lvl1pPr>
              <a:defRPr>
                <a:solidFill>
                  <a:srgbClr val="FFFFFF"/>
                </a:solidFill>
              </a:defRPr>
            </a:lvl1pPr>
          </a:lstStyle>
          <a:p>
            <a:pPr rtl="0"/>
            <a:fld id="{4FAB73BC-B049-4115-A692-8D63A059BFB8}" type="slidenum">
              <a:rPr lang="ru-RU" noProof="0" smtClean="0"/>
              <a:pPr/>
              <a:t>‹#›</a:t>
            </a:fld>
            <a:endParaRPr lang="ru-RU" noProof="0"/>
          </a:p>
        </p:txBody>
      </p:sp>
      <p:sp>
        <p:nvSpPr>
          <p:cNvPr id="12" name="Прямоугольник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4" name="Прямоугольник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Заголовок 1"/>
          <p:cNvSpPr>
            <a:spLocks noGrp="1"/>
          </p:cNvSpPr>
          <p:nvPr>
            <p:ph type="title"/>
          </p:nvPr>
        </p:nvSpPr>
        <p:spPr>
          <a:xfrm>
            <a:off x="9296400" y="603504"/>
            <a:ext cx="2432304" cy="1645920"/>
          </a:xfrm>
        </p:spPr>
        <p:txBody>
          <a:bodyPr rtlCol="0" anchor="b">
            <a:noAutofit/>
          </a:bodyPr>
          <a:lstStyle>
            <a:lvl1pPr algn="l">
              <a:defRPr sz="2800" b="0">
                <a:solidFill>
                  <a:srgbClr val="FFFFFF"/>
                </a:solidFill>
                <a:latin typeface="+mj-lt"/>
              </a:defRPr>
            </a:lvl1pPr>
          </a:lstStyle>
          <a:p>
            <a:pPr rtl="0"/>
            <a:r>
              <a:rPr lang="ru-RU" noProof="0"/>
              <a:t>Образец заголовка</a:t>
            </a:r>
          </a:p>
        </p:txBody>
      </p:sp>
      <p:sp>
        <p:nvSpPr>
          <p:cNvPr id="3" name="Рисунок 2"/>
          <p:cNvSpPr>
            <a:spLocks noGrp="1" noChangeAspect="1"/>
          </p:cNvSpPr>
          <p:nvPr>
            <p:ph type="pic" idx="1" hasCustomPrompt="1"/>
          </p:nvPr>
        </p:nvSpPr>
        <p:spPr>
          <a:xfrm>
            <a:off x="228599" y="237744"/>
            <a:ext cx="8531352" cy="6382512"/>
          </a:xfrm>
          <a:solidFill>
            <a:schemeClr val="accent1">
              <a:lumMod val="60000"/>
              <a:lumOff val="40000"/>
            </a:schemeClr>
          </a:solidFill>
          <a:ln>
            <a:noFill/>
          </a:ln>
        </p:spPr>
        <p:txBody>
          <a:bodyPr rtlCol="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ru-RU" noProof="0"/>
              <a:t>Щелкните значок, чтобы добавить фото</a:t>
            </a:r>
          </a:p>
        </p:txBody>
      </p:sp>
      <p:sp>
        <p:nvSpPr>
          <p:cNvPr id="4" name="Текст 3"/>
          <p:cNvSpPr>
            <a:spLocks noGrp="1"/>
          </p:cNvSpPr>
          <p:nvPr>
            <p:ph type="body" sz="half" idx="2" hasCustomPrompt="1"/>
          </p:nvPr>
        </p:nvSpPr>
        <p:spPr>
          <a:xfrm>
            <a:off x="9296400" y="2286000"/>
            <a:ext cx="2432304" cy="3502152"/>
          </a:xfrm>
        </p:spPr>
        <p:txBody>
          <a:bodyPr rtlCol="0">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ru-RU" noProof="0"/>
              <a:t>Щелкните, чтобы изменить стили текста образца слайда</a:t>
            </a:r>
          </a:p>
        </p:txBody>
      </p:sp>
      <p:sp>
        <p:nvSpPr>
          <p:cNvPr id="5" name="Дата 4"/>
          <p:cNvSpPr>
            <a:spLocks noGrp="1"/>
          </p:cNvSpPr>
          <p:nvPr>
            <p:ph type="dt" sz="half" idx="10"/>
          </p:nvPr>
        </p:nvSpPr>
        <p:spPr/>
        <p:txBody>
          <a:bodyPr rtlCol="0"/>
          <a:lstStyle>
            <a:lvl1pPr>
              <a:defRPr>
                <a:solidFill>
                  <a:srgbClr val="FFFFFF"/>
                </a:solidFill>
                <a:effectLst>
                  <a:outerShdw blurRad="12700" dist="6350" dir="2700000" algn="tl" rotWithShape="0">
                    <a:prstClr val="black">
                      <a:alpha val="40000"/>
                    </a:prstClr>
                  </a:outerShdw>
                </a:effectLst>
              </a:defRPr>
            </a:lvl1pPr>
          </a:lstStyle>
          <a:p>
            <a:pPr rtl="0"/>
            <a:fld id="{0166B81B-346A-4F30-8F85-9C0429115EE2}" type="datetime1">
              <a:rPr lang="ru-RU" noProof="0" smtClean="0"/>
              <a:t>26.03.2022</a:t>
            </a:fld>
            <a:endParaRPr lang="ru-RU" noProof="0"/>
          </a:p>
        </p:txBody>
      </p:sp>
      <p:sp>
        <p:nvSpPr>
          <p:cNvPr id="6" name="Нижний колонтитул 5"/>
          <p:cNvSpPr>
            <a:spLocks noGrp="1"/>
          </p:cNvSpPr>
          <p:nvPr>
            <p:ph type="ftr" sz="quarter" idx="11"/>
          </p:nvPr>
        </p:nvSpPr>
        <p:spPr/>
        <p:txBody>
          <a:bodyPr rtlCol="0"/>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pPr rtl="0"/>
            <a:endParaRPr lang="ru-RU" noProof="0"/>
          </a:p>
        </p:txBody>
      </p:sp>
      <p:sp>
        <p:nvSpPr>
          <p:cNvPr id="7" name="Номер слайда 6"/>
          <p:cNvSpPr>
            <a:spLocks noGrp="1"/>
          </p:cNvSpPr>
          <p:nvPr>
            <p:ph type="sldNum" sz="quarter" idx="12"/>
          </p:nvPr>
        </p:nvSpPr>
        <p:spPr>
          <a:xfrm>
            <a:off x="10396728" y="6227064"/>
            <a:ext cx="1463040" cy="274320"/>
          </a:xfrm>
        </p:spPr>
        <p:txBody>
          <a:bodyPr rtlCol="0"/>
          <a:lstStyle>
            <a:lvl1pPr>
              <a:defRPr>
                <a:solidFill>
                  <a:srgbClr val="FFFFFF"/>
                </a:solidFill>
              </a:defRPr>
            </a:lvl1pPr>
          </a:lstStyle>
          <a:p>
            <a:pPr rtl="0"/>
            <a:fld id="{4FAB73BC-B049-4115-A692-8D63A059BFB8}" type="slidenum">
              <a:rPr lang="ru-RU" noProof="0" smtClean="0"/>
              <a:pPr/>
              <a:t>‹#›</a:t>
            </a:fld>
            <a:endParaRPr lang="ru-RU" noProof="0"/>
          </a:p>
        </p:txBody>
      </p:sp>
      <p:sp>
        <p:nvSpPr>
          <p:cNvPr id="10" name="Прямоугольник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Прямоугольник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Заголовок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pPr rtl="0"/>
            <a:r>
              <a:rPr lang="ru-RU" noProof="0"/>
              <a:t>Образец заголовка</a:t>
            </a:r>
          </a:p>
        </p:txBody>
      </p:sp>
      <p:sp>
        <p:nvSpPr>
          <p:cNvPr id="3" name="Текст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4" name="Дата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pPr rtl="0"/>
            <a:fld id="{BFEC53E7-D74A-45F4-A30C-6461D91BF288}" type="datetime1">
              <a:rPr lang="ru-RU" noProof="0" smtClean="0"/>
              <a:t>26.03.2022</a:t>
            </a:fld>
            <a:endParaRPr lang="ru-RU" noProof="0" dirty="0"/>
          </a:p>
        </p:txBody>
      </p:sp>
      <p:sp>
        <p:nvSpPr>
          <p:cNvPr id="5" name="Нижний колонтитул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pPr rtl="0"/>
            <a:endParaRPr lang="ru-RU" noProof="0"/>
          </a:p>
        </p:txBody>
      </p:sp>
      <p:sp>
        <p:nvSpPr>
          <p:cNvPr id="6" name="Номер слайда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pPr rtl="0"/>
            <a:fld id="{4FAB73BC-B049-4115-A692-8D63A059BFB8}" type="slidenum">
              <a:rPr lang="ru-RU" noProof="0" smtClean="0"/>
              <a:pPr/>
              <a:t>‹#›</a:t>
            </a:fld>
            <a:endParaRPr lang="ru-RU" noProof="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sldNum="0" hdr="0" ftr="0" dt="0"/>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6.xml"/><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rtlCol="0"/>
          <a:lstStyle/>
          <a:p>
            <a:r>
              <a:rPr lang="ru-RU" sz="4400"/>
              <a:t>Проблемы</a:t>
            </a:r>
            <a:r>
              <a:rPr lang="ru-RU"/>
              <a:t> </a:t>
            </a:r>
            <a:r>
              <a:rPr lang="ru-RU" sz="4400"/>
              <a:t>состояния здоровья</a:t>
            </a:r>
            <a:endParaRPr lang="ru-RU"/>
          </a:p>
        </p:txBody>
      </p:sp>
      <p:sp>
        <p:nvSpPr>
          <p:cNvPr id="3" name="Подзаголовок 2"/>
          <p:cNvSpPr>
            <a:spLocks noGrp="1"/>
          </p:cNvSpPr>
          <p:nvPr>
            <p:ph type="subTitle" idx="1"/>
          </p:nvPr>
        </p:nvSpPr>
        <p:spPr/>
        <p:txBody>
          <a:bodyPr rtlCol="0"/>
          <a:lstStyle/>
          <a:p>
            <a:pPr rtl="0"/>
            <a:endParaRPr lang="ru-RU"/>
          </a:p>
        </p:txBody>
      </p:sp>
    </p:spTree>
    <p:extLst>
      <p:ext uri="{BB962C8B-B14F-4D97-AF65-F5344CB8AC3E}">
        <p14:creationId xmlns:p14="http://schemas.microsoft.com/office/powerpoint/2010/main" val="16271976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5363BD3-2F1E-4FD2-41AF-A05FA4E2866D}"/>
              </a:ext>
            </a:extLst>
          </p:cNvPr>
          <p:cNvSpPr>
            <a:spLocks noGrp="1"/>
          </p:cNvSpPr>
          <p:nvPr>
            <p:ph type="title"/>
          </p:nvPr>
        </p:nvSpPr>
        <p:spPr>
          <a:xfrm>
            <a:off x="1289824" y="2463960"/>
            <a:ext cx="10058400" cy="1371600"/>
          </a:xfrm>
        </p:spPr>
        <p:txBody>
          <a:bodyPr vert="horz" lIns="91440" tIns="45720" rIns="91440" bIns="45720" rtlCol="0" anchor="ctr">
            <a:noAutofit/>
          </a:bodyPr>
          <a:lstStyle/>
          <a:p>
            <a:r>
              <a:rPr lang="ru-RU" sz="2400" dirty="0">
                <a:ea typeface="+mj-lt"/>
                <a:cs typeface="+mj-lt"/>
              </a:rPr>
              <a:t>Н.А. </a:t>
            </a:r>
            <a:r>
              <a:rPr lang="ru-RU" sz="2400">
                <a:ea typeface="+mj-lt"/>
                <a:cs typeface="+mj-lt"/>
              </a:rPr>
              <a:t>Толоконцев выделяет обоснованно, как нам кажется, </a:t>
            </a:r>
            <a:r>
              <a:rPr lang="ru-RU" sz="2400" dirty="0">
                <a:ea typeface="+mj-lt"/>
                <a:cs typeface="+mj-lt"/>
              </a:rPr>
              <a:t>субъективную сторону образа жизни – образ мыслей, который является отражением в сознании людей условий их жизни и способа жизнедеятельности. Каждой общественно-экономической формации, каждой социальной общности и каждому человеку присущи определенные идеи, идеалы, нормы, ценностные ориентации, представления об отношении человека к труду, другим людям. В том числе, отношение к ресурсу здоровья как к ценности – одна из граней образа мыслей.</a:t>
            </a:r>
            <a:endParaRPr lang="ru-RU" sz="2400" dirty="0"/>
          </a:p>
        </p:txBody>
      </p:sp>
    </p:spTree>
    <p:extLst>
      <p:ext uri="{BB962C8B-B14F-4D97-AF65-F5344CB8AC3E}">
        <p14:creationId xmlns:p14="http://schemas.microsoft.com/office/powerpoint/2010/main" val="32238042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863FC51-056C-3350-D83D-2C2B5493F9DE}"/>
              </a:ext>
            </a:extLst>
          </p:cNvPr>
          <p:cNvSpPr>
            <a:spLocks noGrp="1"/>
          </p:cNvSpPr>
          <p:nvPr>
            <p:ph type="title"/>
          </p:nvPr>
        </p:nvSpPr>
        <p:spPr>
          <a:xfrm>
            <a:off x="1066800" y="2352448"/>
            <a:ext cx="10058400" cy="1371600"/>
          </a:xfrm>
        </p:spPr>
        <p:txBody>
          <a:bodyPr vert="horz" lIns="91440" tIns="45720" rIns="91440" bIns="45720" rtlCol="0" anchor="ctr">
            <a:noAutofit/>
          </a:bodyPr>
          <a:lstStyle/>
          <a:p>
            <a:r>
              <a:rPr lang="ru-RU" sz="2400" dirty="0">
                <a:ea typeface="+mj-lt"/>
                <a:cs typeface="+mj-lt"/>
              </a:rPr>
              <a:t>Культурный фактор объединяет санитарно-гигиеническую культуру, поведение по отношению к восстановлению здоровья и наличие вредных привычек. Санитарная культура определяет гигиеническое поведение и интерес к проблемам сохранения здоровья. В настоящее время данный фактор часто подменяется понятием здоровый образ жизни.</a:t>
            </a:r>
            <a:endParaRPr lang="ru-RU" sz="2400" dirty="0"/>
          </a:p>
          <a:p>
            <a:r>
              <a:rPr lang="ru-RU" sz="2400" dirty="0">
                <a:ea typeface="+mj-lt"/>
                <a:cs typeface="+mj-lt"/>
              </a:rPr>
              <a:t>Влияние социально-бытового фактора на ресурс здоровья довольно сложно отследить и спрогнозировать. Тем не менее, очевидным является взаимосвязь питания, жилищных условий (материалы, из которых построено жилье, просторность, придомовая территория и т.п.), безопасности в быту и здоровья.</a:t>
            </a:r>
            <a:endParaRPr lang="ru-RU" sz="2400" dirty="0"/>
          </a:p>
          <a:p>
            <a:endParaRPr lang="ru-RU" sz="2400" dirty="0"/>
          </a:p>
        </p:txBody>
      </p:sp>
    </p:spTree>
    <p:extLst>
      <p:ext uri="{BB962C8B-B14F-4D97-AF65-F5344CB8AC3E}">
        <p14:creationId xmlns:p14="http://schemas.microsoft.com/office/powerpoint/2010/main" val="18502518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AA351C1-FFEC-E33A-BD3E-F6777235B926}"/>
              </a:ext>
            </a:extLst>
          </p:cNvPr>
          <p:cNvSpPr>
            <a:spLocks noGrp="1"/>
          </p:cNvSpPr>
          <p:nvPr>
            <p:ph type="title"/>
          </p:nvPr>
        </p:nvSpPr>
        <p:spPr>
          <a:xfrm>
            <a:off x="1066800" y="2530276"/>
            <a:ext cx="10058400" cy="1371600"/>
          </a:xfrm>
        </p:spPr>
        <p:txBody>
          <a:bodyPr vert="horz" lIns="91440" tIns="45720" rIns="91440" bIns="45720" rtlCol="0" anchor="ctr">
            <a:noAutofit/>
          </a:bodyPr>
          <a:lstStyle/>
          <a:p>
            <a:r>
              <a:rPr lang="ru-RU" sz="1800" dirty="0">
                <a:ea typeface="+mj-lt"/>
                <a:cs typeface="+mj-lt"/>
              </a:rPr>
              <a:t>Сосредоточимся теперь на рассмотрении экзогенных факторов: экономического, социального, политического, технологического, экологического, демографического и географического.</a:t>
            </a:r>
            <a:endParaRPr lang="ru-RU" sz="1800" dirty="0"/>
          </a:p>
          <a:p>
            <a:r>
              <a:rPr lang="ru-RU" sz="1800" dirty="0">
                <a:ea typeface="+mj-lt"/>
                <a:cs typeface="+mj-lt"/>
              </a:rPr>
              <a:t>Остановимся подробнее на демографической ситуации в России, которую ряд исследователей совершенно справедливо характеризуют как критическую. Действительно, демографические проблемы в стране достигли такого уровня, что представляют собой серьезную угрозу социально-демографической безопасности.</a:t>
            </a:r>
            <a:endParaRPr lang="ru-RU" sz="1800" dirty="0"/>
          </a:p>
          <a:p>
            <a:r>
              <a:rPr lang="ru-RU" sz="1800" dirty="0">
                <a:ea typeface="+mj-lt"/>
                <a:cs typeface="+mj-lt"/>
              </a:rPr>
              <a:t>Одна из проблем – постарение населения России: молодым считается государство, где доля пожилых людей (&gt;65 лет) составляет 4 %, а старым – то, где она составляет 7 %. Рост доли и численности населения старших возрастов приводит к понижению экономической активности населения следующими путями:</a:t>
            </a:r>
            <a:endParaRPr lang="ru-RU" sz="1800" dirty="0"/>
          </a:p>
          <a:p>
            <a:endParaRPr lang="ru-RU" sz="1800" dirty="0"/>
          </a:p>
        </p:txBody>
      </p:sp>
    </p:spTree>
    <p:extLst>
      <p:ext uri="{BB962C8B-B14F-4D97-AF65-F5344CB8AC3E}">
        <p14:creationId xmlns:p14="http://schemas.microsoft.com/office/powerpoint/2010/main" val="5652586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4AFF29F-66A2-C8EA-67BF-A90C5098277B}"/>
              </a:ext>
            </a:extLst>
          </p:cNvPr>
          <p:cNvSpPr>
            <a:spLocks noGrp="1"/>
          </p:cNvSpPr>
          <p:nvPr>
            <p:ph type="title"/>
          </p:nvPr>
        </p:nvSpPr>
        <p:spPr>
          <a:xfrm>
            <a:off x="1274618" y="2443685"/>
            <a:ext cx="10058400" cy="1371600"/>
          </a:xfrm>
        </p:spPr>
        <p:txBody>
          <a:bodyPr vert="horz" lIns="91440" tIns="45720" rIns="91440" bIns="45720" rtlCol="0" anchor="ctr">
            <a:noAutofit/>
          </a:bodyPr>
          <a:lstStyle/>
          <a:p>
            <a:r>
              <a:rPr lang="ru-RU" sz="1800" dirty="0">
                <a:ea typeface="+mj-lt"/>
                <a:cs typeface="+mj-lt"/>
              </a:rPr>
              <a:t>5. Постарение населения увеличивает показатели смертности и заболеваемости. В этой связи ставится вопрос о негативных последствиях постарения населения для </a:t>
            </a:r>
            <a:r>
              <a:rPr lang="ru-RU" sz="1800">
                <a:ea typeface="+mj-lt"/>
                <a:cs typeface="+mj-lt"/>
              </a:rPr>
              <a:t>экономического развития страны.</a:t>
            </a:r>
            <a:endParaRPr lang="ru-RU" sz="1800" dirty="0"/>
          </a:p>
          <a:p>
            <a:r>
              <a:rPr lang="ru-RU" sz="1800" dirty="0">
                <a:ea typeface="+mj-lt"/>
                <a:cs typeface="+mj-lt"/>
              </a:rPr>
              <a:t>Другая демографическая проблема – проблема депопуляции. Депопуляция – это сложное социально-экономическое явление. Непосредственной причиной является рождаемость и смертность. Однако они определяются огромным числом факторов, связанных с социально-экономическими переменами в стране:</a:t>
            </a:r>
            <a:endParaRPr lang="ru-RU" sz="1800" dirty="0"/>
          </a:p>
          <a:p>
            <a:r>
              <a:rPr lang="ru-RU" sz="1800">
                <a:ea typeface="+mj-lt"/>
                <a:cs typeface="+mj-lt"/>
              </a:rPr>
              <a:t>– изменение отношения к детям (рост «социальных сирот»)</a:t>
            </a:r>
            <a:endParaRPr lang="ru-RU" sz="1800"/>
          </a:p>
          <a:p>
            <a:r>
              <a:rPr lang="ru-RU" sz="1800" dirty="0">
                <a:ea typeface="+mj-lt"/>
                <a:cs typeface="+mj-lt"/>
              </a:rPr>
              <a:t>– изменение роли и значения семьи в жизни людей (увеличивается число неженатых и незамужних, увеличивается число неполных семей);</a:t>
            </a:r>
            <a:endParaRPr lang="ru-RU" sz="1800" dirty="0"/>
          </a:p>
          <a:p>
            <a:r>
              <a:rPr lang="ru-RU" sz="1800" dirty="0">
                <a:ea typeface="+mj-lt"/>
                <a:cs typeface="+mj-lt"/>
              </a:rPr>
              <a:t>– меняется духовный мир человека, его отношение к самому себе, своему окружению.</a:t>
            </a:r>
            <a:endParaRPr lang="ru-RU" sz="1800" dirty="0"/>
          </a:p>
          <a:p>
            <a:endParaRPr lang="ru-RU" sz="1800" dirty="0"/>
          </a:p>
        </p:txBody>
      </p:sp>
    </p:spTree>
    <p:extLst>
      <p:ext uri="{BB962C8B-B14F-4D97-AF65-F5344CB8AC3E}">
        <p14:creationId xmlns:p14="http://schemas.microsoft.com/office/powerpoint/2010/main" val="36651502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3C2BD81-70A5-19D1-2C1E-7693D07FF34C}"/>
              </a:ext>
            </a:extLst>
          </p:cNvPr>
          <p:cNvSpPr>
            <a:spLocks noGrp="1"/>
          </p:cNvSpPr>
          <p:nvPr>
            <p:ph type="title"/>
          </p:nvPr>
        </p:nvSpPr>
        <p:spPr>
          <a:xfrm>
            <a:off x="1029629" y="2408204"/>
            <a:ext cx="10058400" cy="1371600"/>
          </a:xfrm>
        </p:spPr>
        <p:txBody>
          <a:bodyPr>
            <a:noAutofit/>
          </a:bodyPr>
          <a:lstStyle/>
          <a:p>
            <a:r>
              <a:rPr lang="ru-RU" sz="2800" dirty="0">
                <a:ea typeface="+mj-lt"/>
                <a:cs typeface="+mj-lt"/>
              </a:rPr>
              <a:t>Экономический фактор, а точнее, его негативное влияние на ресурс здоровья, выражается в низкой оценке человеческой жизни. Кроме того, в стране сложилась традиция воспринимать все расходы на поддержание и улучшение здоровья лишь как затраты. Не случайно финансирование здравоохранения осуществляется по остаточному принципу, а человек тратит на здоровье лишь незначительную часть доходов</a:t>
            </a:r>
            <a:endParaRPr lang="ru-RU" sz="2800"/>
          </a:p>
        </p:txBody>
      </p:sp>
    </p:spTree>
    <p:extLst>
      <p:ext uri="{BB962C8B-B14F-4D97-AF65-F5344CB8AC3E}">
        <p14:creationId xmlns:p14="http://schemas.microsoft.com/office/powerpoint/2010/main" val="33141324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0A23F52-AD3A-A4FD-4EDB-8517FE3E20A0}"/>
              </a:ext>
            </a:extLst>
          </p:cNvPr>
          <p:cNvSpPr>
            <a:spLocks noGrp="1"/>
          </p:cNvSpPr>
          <p:nvPr>
            <p:ph type="title"/>
          </p:nvPr>
        </p:nvSpPr>
        <p:spPr>
          <a:xfrm>
            <a:off x="1066800" y="2222350"/>
            <a:ext cx="10058400" cy="1371600"/>
          </a:xfrm>
        </p:spPr>
        <p:txBody>
          <a:bodyPr vert="horz" lIns="91440" tIns="45720" rIns="91440" bIns="45720" rtlCol="0" anchor="ctr">
            <a:noAutofit/>
          </a:bodyPr>
          <a:lstStyle/>
          <a:p>
            <a:r>
              <a:rPr lang="ru-RU" sz="2400" dirty="0">
                <a:ea typeface="+mj-lt"/>
                <a:cs typeface="+mj-lt"/>
              </a:rPr>
              <a:t>Социальный фактор через глубину и размеры социального неравенства, поляризацию в обществе оказывает значительное влияние на ресурс здоровья. Поляризация создает напряжение в обществе, которое вызывает нестабильность и агрессию, отчаяние и безнадежность, проявляющиеся преимущественно в различных формах социального нездоровья (алкоголизм, наркомания). Происходит маргинализация населения, </a:t>
            </a:r>
            <a:r>
              <a:rPr lang="ru-RU" sz="2400">
                <a:ea typeface="+mj-lt"/>
                <a:cs typeface="+mj-lt"/>
              </a:rPr>
              <a:t>формирующая бедность и нищету, социальное сиротство. Эти группы в </a:t>
            </a:r>
            <a:r>
              <a:rPr lang="ru-RU" sz="2400" dirty="0">
                <a:ea typeface="+mj-lt"/>
                <a:cs typeface="+mj-lt"/>
              </a:rPr>
              <a:t>наибольшей степени охвачены болезнями социальной этиологии (туберкулез, гепатит, ВИЧ-инфекция), плохо поддающиеся стандартным технологиям лечения.</a:t>
            </a:r>
            <a:endParaRPr lang="ru-RU" sz="2400"/>
          </a:p>
        </p:txBody>
      </p:sp>
    </p:spTree>
    <p:extLst>
      <p:ext uri="{BB962C8B-B14F-4D97-AF65-F5344CB8AC3E}">
        <p14:creationId xmlns:p14="http://schemas.microsoft.com/office/powerpoint/2010/main" val="10054469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9688E90-B1B1-E4F6-2D24-A3F0296FC66D}"/>
              </a:ext>
            </a:extLst>
          </p:cNvPr>
          <p:cNvSpPr>
            <a:spLocks noGrp="1"/>
          </p:cNvSpPr>
          <p:nvPr>
            <p:ph type="title"/>
          </p:nvPr>
        </p:nvSpPr>
        <p:spPr>
          <a:xfrm>
            <a:off x="1094678" y="2240936"/>
            <a:ext cx="10058400" cy="1371600"/>
          </a:xfrm>
        </p:spPr>
        <p:txBody>
          <a:bodyPr vert="horz" lIns="91440" tIns="45720" rIns="91440" bIns="45720" rtlCol="0" anchor="ctr">
            <a:noAutofit/>
          </a:bodyPr>
          <a:lstStyle/>
          <a:p>
            <a:r>
              <a:rPr lang="ru-RU" sz="2400" dirty="0">
                <a:ea typeface="+mj-lt"/>
                <a:cs typeface="+mj-lt"/>
              </a:rPr>
              <a:t>Политический фактор проявляется в законотворчестве государства относительно социальной сферы, охраны труда, охраны здоровья граждан. Забота о сбережении ресурса здоровья усиливается посредством формирования специальных концепций, государственных программ, направленных на решение демографических проблем, на развитие человеческого потенциала в государстве. Террористическая угроза, военные конфликты, забастовки также находятся в политической плоскости и определяют ресурс здоровья.</a:t>
            </a:r>
            <a:endParaRPr lang="ru-RU" sz="2400"/>
          </a:p>
        </p:txBody>
      </p:sp>
    </p:spTree>
    <p:extLst>
      <p:ext uri="{BB962C8B-B14F-4D97-AF65-F5344CB8AC3E}">
        <p14:creationId xmlns:p14="http://schemas.microsoft.com/office/powerpoint/2010/main" val="8706095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34CC337-8608-1FA6-F428-8564B3BD2C47}"/>
              </a:ext>
            </a:extLst>
          </p:cNvPr>
          <p:cNvSpPr>
            <a:spLocks noGrp="1"/>
          </p:cNvSpPr>
          <p:nvPr>
            <p:ph type="title"/>
          </p:nvPr>
        </p:nvSpPr>
        <p:spPr>
          <a:xfrm>
            <a:off x="1103971" y="2203765"/>
            <a:ext cx="10058400" cy="1371600"/>
          </a:xfrm>
        </p:spPr>
        <p:txBody>
          <a:bodyPr vert="horz" lIns="91440" tIns="45720" rIns="91440" bIns="45720" rtlCol="0" anchor="ctr">
            <a:noAutofit/>
          </a:bodyPr>
          <a:lstStyle/>
          <a:p>
            <a:r>
              <a:rPr lang="ru-RU" sz="2000" dirty="0">
                <a:ea typeface="+mj-lt"/>
                <a:cs typeface="+mj-lt"/>
              </a:rPr>
              <a:t>Технологический фактор связан с развертыванием научно-технического прогресса. Увеличивается число техногенных катастроф, в которых страдают люди, увеличивается травматизм, гибель в дорожно-транспортных происшествиях, часто природные катаклизмы провоцируют техногенные аварии и катастрофы. Ресурс здоровья истощается под воздействием химизации (антибиотики, комбикорма, ферментативные препараты, сельскохозяйственные удобрения и т.д.). В условиях ускорения научно-технического прогресса существенно уменьшаются физические нагрузки в труде, а увеличиваются затраты умственного труда, сопровождаемого нервно-психическим напряжением. Большая доступность и все более широкое применение лекарственных средств привели к лекарственной болезни.</a:t>
            </a:r>
            <a:endParaRPr lang="ru-RU" sz="2000" dirty="0"/>
          </a:p>
        </p:txBody>
      </p:sp>
    </p:spTree>
    <p:extLst>
      <p:ext uri="{BB962C8B-B14F-4D97-AF65-F5344CB8AC3E}">
        <p14:creationId xmlns:p14="http://schemas.microsoft.com/office/powerpoint/2010/main" val="1107600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AD3FEB7-2374-F09F-F316-C0F05046E101}"/>
              </a:ext>
            </a:extLst>
          </p:cNvPr>
          <p:cNvSpPr>
            <a:spLocks noGrp="1"/>
          </p:cNvSpPr>
          <p:nvPr>
            <p:ph type="title"/>
          </p:nvPr>
        </p:nvSpPr>
        <p:spPr>
          <a:xfrm>
            <a:off x="1094678" y="1506814"/>
            <a:ext cx="10058400" cy="1371600"/>
          </a:xfrm>
        </p:spPr>
        <p:txBody>
          <a:bodyPr vert="horz" lIns="91440" tIns="45720" rIns="91440" bIns="45720" rtlCol="0" anchor="ctr">
            <a:noAutofit/>
          </a:bodyPr>
          <a:lstStyle/>
          <a:p>
            <a:r>
              <a:rPr lang="ru-RU" sz="2000" dirty="0">
                <a:ea typeface="+mj-lt"/>
                <a:cs typeface="+mj-lt"/>
              </a:rPr>
              <a:t>Экологический фактор. Опасность химического загрязнения окружающей среды для здоровья различных групп населения, особенно в крупных городах, доказана множеством специальных исследований. Окружающая человека среда сегодня пополняется не только химически вредными веществами, но также загрязнителями физической и биологической природы. Биологическими загрязнителями являются антибиотики, грибы-продуценты, кормовые дрожжи, комбикорма, ферментативные препараты, биостимуляторы. Физическое загрязнение окружающей среды связано главным образом с шумом – производственным, транспортным, бытовым.</a:t>
            </a:r>
            <a:endParaRPr lang="ru-RU" sz="2000"/>
          </a:p>
        </p:txBody>
      </p:sp>
      <p:pic>
        <p:nvPicPr>
          <p:cNvPr id="3" name="Рисунок 3" descr="Изображение выглядит как вода, природа, дым, небо&#10;&#10;Автоматически созданное описание">
            <a:extLst>
              <a:ext uri="{FF2B5EF4-FFF2-40B4-BE49-F238E27FC236}">
                <a16:creationId xmlns:a16="http://schemas.microsoft.com/office/drawing/2014/main" id="{89150CA1-2014-2805-91A7-C318CF934473}"/>
              </a:ext>
            </a:extLst>
          </p:cNvPr>
          <p:cNvPicPr>
            <a:picLocks noChangeAspect="1"/>
          </p:cNvPicPr>
          <p:nvPr/>
        </p:nvPicPr>
        <p:blipFill>
          <a:blip r:embed="rId2"/>
          <a:stretch>
            <a:fillRect/>
          </a:stretch>
        </p:blipFill>
        <p:spPr>
          <a:xfrm>
            <a:off x="3637156" y="3425282"/>
            <a:ext cx="4620322" cy="3074020"/>
          </a:xfrm>
          <a:prstGeom prst="rect">
            <a:avLst/>
          </a:prstGeom>
        </p:spPr>
      </p:pic>
    </p:spTree>
    <p:extLst>
      <p:ext uri="{BB962C8B-B14F-4D97-AF65-F5344CB8AC3E}">
        <p14:creationId xmlns:p14="http://schemas.microsoft.com/office/powerpoint/2010/main" val="10487694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9D89A4D-FEAD-1088-6608-BA632846E04A}"/>
              </a:ext>
            </a:extLst>
          </p:cNvPr>
          <p:cNvSpPr>
            <a:spLocks noGrp="1"/>
          </p:cNvSpPr>
          <p:nvPr>
            <p:ph type="title"/>
          </p:nvPr>
        </p:nvSpPr>
        <p:spPr>
          <a:xfrm>
            <a:off x="1066800" y="2305984"/>
            <a:ext cx="10058400" cy="1371600"/>
          </a:xfrm>
        </p:spPr>
        <p:txBody>
          <a:bodyPr>
            <a:noAutofit/>
          </a:bodyPr>
          <a:lstStyle/>
          <a:p>
            <a:r>
              <a:rPr lang="ru-RU" sz="2000" dirty="0">
                <a:ea typeface="+mj-lt"/>
                <a:cs typeface="+mj-lt"/>
              </a:rPr>
              <a:t>Целесообразно отдельно выделить географический фактор. В нашей стране существуют регионы, где природно-климатические условия, не будучи факторами экологического бедствия, негативно влияют на здоровье человека. Например, низкие температуры, длинный зимний период, полярные ночи, недостаток кислорода, изнурительная жара. Все это приводит к нарушениям обмена веществ, сердечно-сосудистой функции, кровеносной системы, патологическому изменению психофизического </a:t>
            </a:r>
            <a:r>
              <a:rPr lang="ru-RU" sz="2000">
                <a:ea typeface="+mj-lt"/>
                <a:cs typeface="+mj-lt"/>
              </a:rPr>
              <a:t>состояния.</a:t>
            </a:r>
            <a:endParaRPr lang="ru-RU" sz="2000"/>
          </a:p>
        </p:txBody>
      </p:sp>
    </p:spTree>
    <p:extLst>
      <p:ext uri="{BB962C8B-B14F-4D97-AF65-F5344CB8AC3E}">
        <p14:creationId xmlns:p14="http://schemas.microsoft.com/office/powerpoint/2010/main" val="10712949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9BA5460-D7D5-2DE9-E257-60588B15A751}"/>
              </a:ext>
            </a:extLst>
          </p:cNvPr>
          <p:cNvSpPr>
            <a:spLocks noGrp="1"/>
          </p:cNvSpPr>
          <p:nvPr>
            <p:ph type="title"/>
          </p:nvPr>
        </p:nvSpPr>
        <p:spPr>
          <a:xfrm>
            <a:off x="1101436" y="2452344"/>
            <a:ext cx="10058400" cy="1371600"/>
          </a:xfrm>
        </p:spPr>
        <p:txBody>
          <a:bodyPr>
            <a:normAutofit fontScale="90000"/>
          </a:bodyPr>
          <a:lstStyle/>
          <a:p>
            <a:r>
              <a:rPr lang="ru-RU">
                <a:ea typeface="+mj-lt"/>
                <a:cs typeface="+mj-lt"/>
              </a:rPr>
              <a:t>Рассматривая разнообразные экологические проблемы России, нельзя пройти мимо проблемы ухудшения состояния здоровья населения страны. </a:t>
            </a:r>
            <a:endParaRPr lang="ru-RU"/>
          </a:p>
        </p:txBody>
      </p:sp>
    </p:spTree>
    <p:extLst>
      <p:ext uri="{BB962C8B-B14F-4D97-AF65-F5344CB8AC3E}">
        <p14:creationId xmlns:p14="http://schemas.microsoft.com/office/powerpoint/2010/main" val="3697273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E596436-F232-B0B4-CC5D-1AA339878EA1}"/>
              </a:ext>
            </a:extLst>
          </p:cNvPr>
          <p:cNvSpPr>
            <a:spLocks noGrp="1"/>
          </p:cNvSpPr>
          <p:nvPr>
            <p:ph type="title"/>
          </p:nvPr>
        </p:nvSpPr>
        <p:spPr>
          <a:xfrm>
            <a:off x="1066800" y="2530276"/>
            <a:ext cx="10058400" cy="1371600"/>
          </a:xfrm>
        </p:spPr>
        <p:txBody>
          <a:bodyPr>
            <a:normAutofit fontScale="90000"/>
          </a:bodyPr>
          <a:lstStyle/>
          <a:p>
            <a:r>
              <a:rPr lang="ru-RU">
                <a:ea typeface="+mj-lt"/>
                <a:cs typeface="+mj-lt"/>
              </a:rPr>
              <a:t>По экспертной оценке Всемирной Организации Здравоохранения, состояние здоровья каждого человека зависит от 4-х факторов:</a:t>
            </a:r>
            <a:endParaRPr lang="ru-RU"/>
          </a:p>
        </p:txBody>
      </p:sp>
    </p:spTree>
    <p:extLst>
      <p:ext uri="{BB962C8B-B14F-4D97-AF65-F5344CB8AC3E}">
        <p14:creationId xmlns:p14="http://schemas.microsoft.com/office/powerpoint/2010/main" val="18149478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BC8EC5E-0F94-15AF-E82B-176D9DF68863}"/>
              </a:ext>
            </a:extLst>
          </p:cNvPr>
          <p:cNvSpPr>
            <a:spLocks noGrp="1"/>
          </p:cNvSpPr>
          <p:nvPr>
            <p:ph type="title"/>
          </p:nvPr>
        </p:nvSpPr>
        <p:spPr>
          <a:xfrm>
            <a:off x="458130" y="2993643"/>
            <a:ext cx="10058400" cy="1371600"/>
          </a:xfrm>
        </p:spPr>
        <p:txBody>
          <a:bodyPr vert="horz" lIns="91440" tIns="45720" rIns="91440" bIns="45720" rtlCol="0" anchor="ctr">
            <a:noAutofit/>
          </a:bodyPr>
          <a:lstStyle/>
          <a:p>
            <a:r>
              <a:rPr lang="ru-RU" sz="1800"/>
              <a:t>1) заложенная в организм генная программа - 20%</a:t>
            </a:r>
            <a:br>
              <a:rPr lang="ru-RU" sz="1800" dirty="0"/>
            </a:br>
            <a:br>
              <a:rPr lang="ru-RU" sz="1800" dirty="0"/>
            </a:br>
            <a:br>
              <a:rPr lang="ru-RU" sz="1800" dirty="0"/>
            </a:br>
            <a:br>
              <a:rPr lang="ru-RU" sz="1800"/>
            </a:br>
            <a:br>
              <a:rPr lang="ru-RU" sz="1800"/>
            </a:br>
            <a:br>
              <a:rPr lang="ru-RU" sz="1800"/>
            </a:br>
            <a:r>
              <a:rPr lang="ru-RU" sz="1800"/>
              <a:t>                                                               </a:t>
            </a:r>
            <a:br>
              <a:rPr lang="ru-RU" sz="1800"/>
            </a:br>
            <a:br>
              <a:rPr lang="ru-RU" sz="1800"/>
            </a:br>
            <a:r>
              <a:rPr lang="ru-RU" sz="1800"/>
              <a:t>                                                         2) экология - 20%</a:t>
            </a:r>
            <a:br>
              <a:rPr lang="ru-RU" sz="1800"/>
            </a:br>
            <a:br>
              <a:rPr lang="ru-RU" sz="1800" dirty="0"/>
            </a:br>
            <a:br>
              <a:rPr lang="ru-RU" sz="1800" dirty="0"/>
            </a:br>
            <a:br>
              <a:rPr lang="ru-RU" sz="1800"/>
            </a:br>
            <a:br>
              <a:rPr lang="ru-RU" sz="1800"/>
            </a:br>
            <a:br>
              <a:rPr lang="ru-RU" sz="1800"/>
            </a:br>
            <a:br>
              <a:rPr lang="ru-RU" sz="1800"/>
            </a:br>
            <a:br>
              <a:rPr lang="ru-RU" sz="1800"/>
            </a:br>
            <a:r>
              <a:rPr lang="ru-RU" sz="1800"/>
              <a:t>3) медицина - 10%</a:t>
            </a:r>
            <a:br>
              <a:rPr lang="ru-RU" sz="1800" dirty="0"/>
            </a:br>
            <a:br>
              <a:rPr lang="ru-RU" sz="1800" dirty="0"/>
            </a:br>
            <a:br>
              <a:rPr lang="ru-RU" sz="1800" dirty="0"/>
            </a:br>
            <a:br>
              <a:rPr lang="ru-RU" sz="1800" dirty="0"/>
            </a:br>
            <a:br>
              <a:rPr lang="ru-RU" sz="1800"/>
            </a:br>
            <a:br>
              <a:rPr lang="ru-RU" sz="1800"/>
            </a:br>
            <a:r>
              <a:rPr lang="ru-RU" sz="1800"/>
              <a:t>                                                                         4) образ жизни - 50%</a:t>
            </a:r>
            <a:br>
              <a:rPr lang="ru-RU" sz="1800" dirty="0"/>
            </a:br>
            <a:endParaRPr lang="ru-RU" sz="1400" dirty="0"/>
          </a:p>
        </p:txBody>
      </p:sp>
      <p:pic>
        <p:nvPicPr>
          <p:cNvPr id="3" name="Рисунок 3">
            <a:extLst>
              <a:ext uri="{FF2B5EF4-FFF2-40B4-BE49-F238E27FC236}">
                <a16:creationId xmlns:a16="http://schemas.microsoft.com/office/drawing/2014/main" id="{9644D622-C58E-FEB0-7C55-B0C8766CDE5F}"/>
              </a:ext>
            </a:extLst>
          </p:cNvPr>
          <p:cNvPicPr>
            <a:picLocks noChangeAspect="1"/>
          </p:cNvPicPr>
          <p:nvPr/>
        </p:nvPicPr>
        <p:blipFill>
          <a:blip r:embed="rId2"/>
          <a:stretch>
            <a:fillRect/>
          </a:stretch>
        </p:blipFill>
        <p:spPr>
          <a:xfrm>
            <a:off x="719042" y="1887239"/>
            <a:ext cx="2743200" cy="1543050"/>
          </a:xfrm>
          <a:prstGeom prst="rect">
            <a:avLst/>
          </a:prstGeom>
        </p:spPr>
      </p:pic>
      <p:pic>
        <p:nvPicPr>
          <p:cNvPr id="4" name="Рисунок 4">
            <a:extLst>
              <a:ext uri="{FF2B5EF4-FFF2-40B4-BE49-F238E27FC236}">
                <a16:creationId xmlns:a16="http://schemas.microsoft.com/office/drawing/2014/main" id="{EE04DDFD-95D8-AF28-AC11-87548ABC888F}"/>
              </a:ext>
            </a:extLst>
          </p:cNvPr>
          <p:cNvPicPr>
            <a:picLocks noChangeAspect="1"/>
          </p:cNvPicPr>
          <p:nvPr/>
        </p:nvPicPr>
        <p:blipFill>
          <a:blip r:embed="rId3"/>
          <a:stretch>
            <a:fillRect/>
          </a:stretch>
        </p:blipFill>
        <p:spPr>
          <a:xfrm>
            <a:off x="3748035" y="3514409"/>
            <a:ext cx="2743200" cy="1828800"/>
          </a:xfrm>
          <a:prstGeom prst="rect">
            <a:avLst/>
          </a:prstGeom>
        </p:spPr>
      </p:pic>
      <p:pic>
        <p:nvPicPr>
          <p:cNvPr id="6" name="Рисунок 6" descr="Изображение выглядит как беспозвоночное, синий, гидроид&#10;&#10;Автоматически созданное описание">
            <a:extLst>
              <a:ext uri="{FF2B5EF4-FFF2-40B4-BE49-F238E27FC236}">
                <a16:creationId xmlns:a16="http://schemas.microsoft.com/office/drawing/2014/main" id="{4967A982-E2B6-E5CB-F3D4-84C6B43A8472}"/>
              </a:ext>
            </a:extLst>
          </p:cNvPr>
          <p:cNvPicPr>
            <a:picLocks noChangeAspect="1"/>
          </p:cNvPicPr>
          <p:nvPr/>
        </p:nvPicPr>
        <p:blipFill>
          <a:blip r:embed="rId4"/>
          <a:stretch>
            <a:fillRect/>
          </a:stretch>
        </p:blipFill>
        <p:spPr>
          <a:xfrm>
            <a:off x="7772400" y="340469"/>
            <a:ext cx="2743200" cy="1828086"/>
          </a:xfrm>
          <a:prstGeom prst="rect">
            <a:avLst/>
          </a:prstGeom>
        </p:spPr>
      </p:pic>
      <p:pic>
        <p:nvPicPr>
          <p:cNvPr id="7" name="Рисунок 7">
            <a:extLst>
              <a:ext uri="{FF2B5EF4-FFF2-40B4-BE49-F238E27FC236}">
                <a16:creationId xmlns:a16="http://schemas.microsoft.com/office/drawing/2014/main" id="{A21262B5-2558-D4B4-9558-D9A6B7B0DF6C}"/>
              </a:ext>
            </a:extLst>
          </p:cNvPr>
          <p:cNvPicPr>
            <a:picLocks noChangeAspect="1"/>
          </p:cNvPicPr>
          <p:nvPr/>
        </p:nvPicPr>
        <p:blipFill>
          <a:blip r:embed="rId5"/>
          <a:stretch>
            <a:fillRect/>
          </a:stretch>
        </p:blipFill>
        <p:spPr>
          <a:xfrm>
            <a:off x="8255620" y="4316667"/>
            <a:ext cx="2743200" cy="1830229"/>
          </a:xfrm>
          <a:prstGeom prst="rect">
            <a:avLst/>
          </a:prstGeom>
        </p:spPr>
      </p:pic>
    </p:spTree>
    <p:extLst>
      <p:ext uri="{BB962C8B-B14F-4D97-AF65-F5344CB8AC3E}">
        <p14:creationId xmlns:p14="http://schemas.microsoft.com/office/powerpoint/2010/main" val="13540538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69C4934-095A-2813-EBDF-47431E769F57}"/>
              </a:ext>
            </a:extLst>
          </p:cNvPr>
          <p:cNvSpPr>
            <a:spLocks noGrp="1"/>
          </p:cNvSpPr>
          <p:nvPr>
            <p:ph type="title"/>
          </p:nvPr>
        </p:nvSpPr>
        <p:spPr>
          <a:xfrm>
            <a:off x="1023505" y="1110185"/>
            <a:ext cx="10058400" cy="1371600"/>
          </a:xfrm>
        </p:spPr>
        <p:txBody>
          <a:bodyPr>
            <a:normAutofit fontScale="90000"/>
          </a:bodyPr>
          <a:lstStyle/>
          <a:p>
            <a:r>
              <a:rPr lang="ru-RU">
                <a:ea typeface="+mj-lt"/>
                <a:cs typeface="+mj-lt"/>
              </a:rPr>
              <a:t>Как мы видим, решающее влияние на формирование здоровья человека оказывает его образ жизни.</a:t>
            </a:r>
            <a:endParaRPr lang="ru-RU"/>
          </a:p>
        </p:txBody>
      </p:sp>
      <p:pic>
        <p:nvPicPr>
          <p:cNvPr id="3" name="Рисунок 3" descr="Изображение выглядит как трава, внешний, дерево, стоит&#10;&#10;Автоматически созданное описание">
            <a:extLst>
              <a:ext uri="{FF2B5EF4-FFF2-40B4-BE49-F238E27FC236}">
                <a16:creationId xmlns:a16="http://schemas.microsoft.com/office/drawing/2014/main" id="{2C285774-B0AB-C628-7755-95A59182233C}"/>
              </a:ext>
            </a:extLst>
          </p:cNvPr>
          <p:cNvPicPr>
            <a:picLocks noChangeAspect="1"/>
          </p:cNvPicPr>
          <p:nvPr/>
        </p:nvPicPr>
        <p:blipFill>
          <a:blip r:embed="rId2"/>
          <a:stretch>
            <a:fillRect/>
          </a:stretch>
        </p:blipFill>
        <p:spPr>
          <a:xfrm>
            <a:off x="1109546" y="3343044"/>
            <a:ext cx="4239321" cy="2653060"/>
          </a:xfrm>
          <a:prstGeom prst="rect">
            <a:avLst/>
          </a:prstGeom>
        </p:spPr>
      </p:pic>
      <p:pic>
        <p:nvPicPr>
          <p:cNvPr id="4" name="Рисунок 4" descr="Изображение выглядит как еда, внутренний, фрукт&#10;&#10;Автоматически созданное описание">
            <a:extLst>
              <a:ext uri="{FF2B5EF4-FFF2-40B4-BE49-F238E27FC236}">
                <a16:creationId xmlns:a16="http://schemas.microsoft.com/office/drawing/2014/main" id="{35FB1102-421E-A915-71A0-B233DA455AB3}"/>
              </a:ext>
            </a:extLst>
          </p:cNvPr>
          <p:cNvPicPr>
            <a:picLocks noChangeAspect="1"/>
          </p:cNvPicPr>
          <p:nvPr/>
        </p:nvPicPr>
        <p:blipFill>
          <a:blip r:embed="rId3"/>
          <a:stretch>
            <a:fillRect/>
          </a:stretch>
        </p:blipFill>
        <p:spPr>
          <a:xfrm>
            <a:off x="7094034" y="3258145"/>
            <a:ext cx="3988419" cy="2655590"/>
          </a:xfrm>
          <a:prstGeom prst="rect">
            <a:avLst/>
          </a:prstGeom>
        </p:spPr>
      </p:pic>
    </p:spTree>
    <p:extLst>
      <p:ext uri="{BB962C8B-B14F-4D97-AF65-F5344CB8AC3E}">
        <p14:creationId xmlns:p14="http://schemas.microsoft.com/office/powerpoint/2010/main" val="640073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69C9230-8452-C1B4-9AE5-F3EC881912A3}"/>
              </a:ext>
            </a:extLst>
          </p:cNvPr>
          <p:cNvSpPr>
            <a:spLocks noGrp="1"/>
          </p:cNvSpPr>
          <p:nvPr>
            <p:ph type="title"/>
          </p:nvPr>
        </p:nvSpPr>
        <p:spPr>
          <a:xfrm>
            <a:off x="1023505" y="2400389"/>
            <a:ext cx="10058400" cy="1371600"/>
          </a:xfrm>
        </p:spPr>
        <p:txBody>
          <a:bodyPr vert="horz" lIns="91440" tIns="45720" rIns="91440" bIns="45720" rtlCol="0" anchor="ctr">
            <a:noAutofit/>
          </a:bodyPr>
          <a:lstStyle/>
          <a:p>
            <a:r>
              <a:rPr lang="ru-RU" sz="2800" dirty="0">
                <a:ea typeface="+mj-lt"/>
                <a:cs typeface="+mj-lt"/>
              </a:rPr>
              <a:t>Ю.П. Лисицын, опираясь на классификации образов жизни И.В. Бестужева-Лады и других социологов и философов, выделяет в образе жизни четыре категории:</a:t>
            </a:r>
            <a:endParaRPr lang="ru-RU" sz="2800" dirty="0"/>
          </a:p>
          <a:p>
            <a:r>
              <a:rPr lang="ru-RU" sz="2800" dirty="0">
                <a:ea typeface="+mj-lt"/>
                <a:cs typeface="+mj-lt"/>
              </a:rPr>
              <a:t>– экономическую – «уровень жизни»</a:t>
            </a:r>
            <a:endParaRPr lang="ru-RU" sz="2800" dirty="0"/>
          </a:p>
          <a:p>
            <a:r>
              <a:rPr lang="ru-RU" sz="2800">
                <a:ea typeface="+mj-lt"/>
                <a:cs typeface="+mj-lt"/>
              </a:rPr>
              <a:t>– социологическую – «качество жизни»,</a:t>
            </a:r>
            <a:endParaRPr lang="ru-RU" sz="2800"/>
          </a:p>
          <a:p>
            <a:r>
              <a:rPr lang="ru-RU" sz="2800" dirty="0">
                <a:ea typeface="+mj-lt"/>
                <a:cs typeface="+mj-lt"/>
              </a:rPr>
              <a:t>– социально-психологическую – «стиль жизни»,</a:t>
            </a:r>
            <a:endParaRPr lang="ru-RU" sz="2800" dirty="0"/>
          </a:p>
          <a:p>
            <a:r>
              <a:rPr lang="ru-RU" sz="2800">
                <a:ea typeface="+mj-lt"/>
                <a:cs typeface="+mj-lt"/>
              </a:rPr>
              <a:t>– социально-экономическую – «уклад жизни»</a:t>
            </a:r>
            <a:endParaRPr lang="ru-RU" sz="2800"/>
          </a:p>
          <a:p>
            <a:endParaRPr lang="ru-RU" sz="2800"/>
          </a:p>
        </p:txBody>
      </p:sp>
    </p:spTree>
    <p:extLst>
      <p:ext uri="{BB962C8B-B14F-4D97-AF65-F5344CB8AC3E}">
        <p14:creationId xmlns:p14="http://schemas.microsoft.com/office/powerpoint/2010/main" val="27178231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F28171A-10AC-70AE-A530-3C9A0FA7ECF4}"/>
              </a:ext>
            </a:extLst>
          </p:cNvPr>
          <p:cNvSpPr>
            <a:spLocks noGrp="1"/>
          </p:cNvSpPr>
          <p:nvPr>
            <p:ph type="title"/>
          </p:nvPr>
        </p:nvSpPr>
        <p:spPr>
          <a:xfrm>
            <a:off x="1066800" y="2417708"/>
            <a:ext cx="10058400" cy="1371600"/>
          </a:xfrm>
        </p:spPr>
        <p:txBody>
          <a:bodyPr>
            <a:noAutofit/>
          </a:bodyPr>
          <a:lstStyle/>
          <a:p>
            <a:r>
              <a:rPr lang="ru-RU" sz="3200">
                <a:ea typeface="+mj-lt"/>
                <a:cs typeface="+mj-lt"/>
              </a:rPr>
              <a:t>Приняты следующие показатели уровня жизни: размер и форма доходов; структура потребления, качество жилья и обеспеченность им, условия труда и отдыха, состояние окружающей среды, образовательный и культурный уровень населения, здоровье и продолжительность жизни.</a:t>
            </a:r>
            <a:endParaRPr lang="ru-RU" sz="3200"/>
          </a:p>
        </p:txBody>
      </p:sp>
    </p:spTree>
    <p:extLst>
      <p:ext uri="{BB962C8B-B14F-4D97-AF65-F5344CB8AC3E}">
        <p14:creationId xmlns:p14="http://schemas.microsoft.com/office/powerpoint/2010/main" val="23849399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1406F36-5AFD-2C18-E4F5-A424E6966B42}"/>
              </a:ext>
            </a:extLst>
          </p:cNvPr>
          <p:cNvSpPr>
            <a:spLocks noGrp="1"/>
          </p:cNvSpPr>
          <p:nvPr>
            <p:ph type="title"/>
          </p:nvPr>
        </p:nvSpPr>
        <p:spPr>
          <a:xfrm>
            <a:off x="1336287" y="2454667"/>
            <a:ext cx="10058400" cy="1371600"/>
          </a:xfrm>
        </p:spPr>
        <p:txBody>
          <a:bodyPr vert="horz" lIns="91440" tIns="45720" rIns="91440" bIns="45720" rtlCol="0" anchor="ctr">
            <a:noAutofit/>
          </a:bodyPr>
          <a:lstStyle/>
          <a:p>
            <a:r>
              <a:rPr lang="ru-RU" sz="3200" dirty="0">
                <a:ea typeface="+mj-lt"/>
                <a:cs typeface="+mj-lt"/>
              </a:rPr>
              <a:t>Под укладом жизни понимается порядок общественной жизни, быта, культуры, в рамках которого происходит жизнедеятельность людей. Стиль жизни относится к индивидуальным особенностям поведения как одного из проявлений жизнедеятельности. Качество жизни является оценкой качественной стороны условий жизни; это – показатель уровня комфорта, удовлетворенность работой, общением и т.п.</a:t>
            </a:r>
            <a:endParaRPr lang="ru-RU" sz="3200" dirty="0"/>
          </a:p>
        </p:txBody>
      </p:sp>
    </p:spTree>
    <p:extLst>
      <p:ext uri="{BB962C8B-B14F-4D97-AF65-F5344CB8AC3E}">
        <p14:creationId xmlns:p14="http://schemas.microsoft.com/office/powerpoint/2010/main" val="14692325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849FF33-9EF0-7048-7909-A7C1715C8A97}"/>
              </a:ext>
            </a:extLst>
          </p:cNvPr>
          <p:cNvSpPr>
            <a:spLocks noGrp="1"/>
          </p:cNvSpPr>
          <p:nvPr>
            <p:ph type="title"/>
          </p:nvPr>
        </p:nvSpPr>
        <p:spPr>
          <a:xfrm>
            <a:off x="1066800" y="2333862"/>
            <a:ext cx="10058400" cy="1371600"/>
          </a:xfrm>
        </p:spPr>
        <p:txBody>
          <a:bodyPr>
            <a:noAutofit/>
          </a:bodyPr>
          <a:lstStyle/>
          <a:p>
            <a:r>
              <a:rPr lang="ru-RU" sz="2000" dirty="0">
                <a:ea typeface="+mj-lt"/>
                <a:cs typeface="+mj-lt"/>
              </a:rPr>
              <a:t>Психологический фактор, учитываемый нами, характеризуется образом жизни индивида, образом мыслей, ценностью здоровья, осознанием здоровья как блага, которое необходимо беречь. По определению В.Л. </a:t>
            </a:r>
            <a:r>
              <a:rPr lang="ru-RU" sz="2000">
                <a:ea typeface="+mj-lt"/>
                <a:cs typeface="+mj-lt"/>
              </a:rPr>
              <a:t>Абушенко, «образ жизни - это способ активного присвоения индивидами общественных условий своей жизни, способ реализации себя в социальном». Опираясь на данное определение, мы констатируем, что от </a:t>
            </a:r>
            <a:r>
              <a:rPr lang="ru-RU" sz="2000" dirty="0">
                <a:ea typeface="+mj-lt"/>
                <a:cs typeface="+mj-lt"/>
              </a:rPr>
              <a:t>образа жизни индивида будет зависеть характер расходования ресурса </a:t>
            </a:r>
            <a:r>
              <a:rPr lang="ru-RU" sz="2000">
                <a:ea typeface="+mj-lt"/>
                <a:cs typeface="+mj-lt"/>
              </a:rPr>
              <a:t>здоровья, его сохранение или, наоборот, разрушение. Ю.Г. Фролова  </a:t>
            </a:r>
            <a:r>
              <a:rPr lang="ru-RU" sz="2000" dirty="0">
                <a:ea typeface="+mj-lt"/>
                <a:cs typeface="+mj-lt"/>
              </a:rPr>
              <a:t>выделяет такие компоненты образа жизни как распределение времени, характер труда и потребления материальных благ, активность в сфере культуры и просвещения, политическая активность, религиозная принадлежность, отношение к общественным проблемам.</a:t>
            </a:r>
            <a:endParaRPr lang="ru-RU" sz="2000"/>
          </a:p>
        </p:txBody>
      </p:sp>
    </p:spTree>
    <p:extLst>
      <p:ext uri="{BB962C8B-B14F-4D97-AF65-F5344CB8AC3E}">
        <p14:creationId xmlns:p14="http://schemas.microsoft.com/office/powerpoint/2010/main" val="6782120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авон">
  <a:themeElements>
    <a:clrScheme name="Savon">
      <a:dk1>
        <a:sysClr val="windowText" lastClr="000000"/>
      </a:dk1>
      <a:lt1>
        <a:sysClr val="window" lastClr="FFFFFF"/>
      </a:lt1>
      <a:dk2>
        <a:srgbClr val="1485A4"/>
      </a:dk2>
      <a:lt2>
        <a:srgbClr val="E3DED1"/>
      </a:lt2>
      <a:accent1>
        <a:srgbClr val="1CADE4"/>
      </a:accent1>
      <a:accent2>
        <a:srgbClr val="2683C6"/>
      </a:accent2>
      <a:accent3>
        <a:srgbClr val="27CED7"/>
      </a:accent3>
      <a:accent4>
        <a:srgbClr val="42BA97"/>
      </a:accent4>
      <a:accent5>
        <a:srgbClr val="3E8853"/>
      </a:accent5>
      <a:accent6>
        <a:srgbClr val="62A39F"/>
      </a:accent6>
      <a:hlink>
        <a:srgbClr val="F49100"/>
      </a:hlink>
      <a:folHlink>
        <a:srgbClr val="739D9B"/>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C20BADFE-D095-436F-9677-9264042809F0}"/>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Savon</Template>
  <TotalTime>0</TotalTime>
  <Words>1</Words>
  <Application>Microsoft Office PowerPoint</Application>
  <PresentationFormat>Широкоэкранный</PresentationFormat>
  <Paragraphs>1</Paragraphs>
  <Slides>19</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Савон</vt:lpstr>
      <vt:lpstr>Проблемы состояния здоровья</vt:lpstr>
      <vt:lpstr>Рассматривая разнообразные экологические проблемы России, нельзя пройти мимо проблемы ухудшения состояния здоровья населения страны. </vt:lpstr>
      <vt:lpstr>По экспертной оценке Всемирной Организации Здравоохранения, состояние здоровья каждого человека зависит от 4-х факторов:</vt:lpstr>
      <vt:lpstr>1) заложенная в организм генная программа - 20%                                                                                                                                2) экология - 20%        3) медицина - 10%                                                                               4) образ жизни - 50% </vt:lpstr>
      <vt:lpstr>Как мы видим, решающее влияние на формирование здоровья человека оказывает его образ жизни.</vt:lpstr>
      <vt:lpstr>Ю.П. Лисицын, опираясь на классификации образов жизни И.В. Бестужева-Лады и других социологов и философов, выделяет в образе жизни четыре категории: – экономическую – «уровень жизни» – социологическую – «качество жизни», – социально-психологическую – «стиль жизни», – социально-экономическую – «уклад жизни» </vt:lpstr>
      <vt:lpstr>Приняты следующие показатели уровня жизни: размер и форма доходов; структура потребления, качество жилья и обеспеченность им, условия труда и отдыха, состояние окружающей среды, образовательный и культурный уровень населения, здоровье и продолжительность жизни.</vt:lpstr>
      <vt:lpstr>Под укладом жизни понимается порядок общественной жизни, быта, культуры, в рамках которого происходит жизнедеятельность людей. Стиль жизни относится к индивидуальным особенностям поведения как одного из проявлений жизнедеятельности. Качество жизни является оценкой качественной стороны условий жизни; это – показатель уровня комфорта, удовлетворенность работой, общением и т.п.</vt:lpstr>
      <vt:lpstr>Психологический фактор, учитываемый нами, характеризуется образом жизни индивида, образом мыслей, ценностью здоровья, осознанием здоровья как блага, которое необходимо беречь. По определению В.Л. Абушенко, «образ жизни - это способ активного присвоения индивидами общественных условий своей жизни, способ реализации себя в социальном». Опираясь на данное определение, мы констатируем, что от образа жизни индивида будет зависеть характер расходования ресурса здоровья, его сохранение или, наоборот, разрушение. Ю.Г. Фролова  выделяет такие компоненты образа жизни как распределение времени, характер труда и потребления материальных благ, активность в сфере культуры и просвещения, политическая активность, религиозная принадлежность, отношение к общественным проблемам.</vt:lpstr>
      <vt:lpstr>Н.А. Толоконцев выделяет обоснованно, как нам кажется, субъективную сторону образа жизни – образ мыслей, который является отражением в сознании людей условий их жизни и способа жизнедеятельности. Каждой общественно-экономической формации, каждой социальной общности и каждому человеку присущи определенные идеи, идеалы, нормы, ценностные ориентации, представления об отношении человека к труду, другим людям. В том числе, отношение к ресурсу здоровья как к ценности – одна из граней образа мыслей.</vt:lpstr>
      <vt:lpstr>Культурный фактор объединяет санитарно-гигиеническую культуру, поведение по отношению к восстановлению здоровья и наличие вредных привычек. Санитарная культура определяет гигиеническое поведение и интерес к проблемам сохранения здоровья. В настоящее время данный фактор часто подменяется понятием здоровый образ жизни. Влияние социально-бытового фактора на ресурс здоровья довольно сложно отследить и спрогнозировать. Тем не менее, очевидным является взаимосвязь питания, жилищных условий (материалы, из которых построено жилье, просторность, придомовая территория и т.п.), безопасности в быту и здоровья. </vt:lpstr>
      <vt:lpstr>Сосредоточимся теперь на рассмотрении экзогенных факторов: экономического, социального, политического, технологического, экологического, демографического и географического. Остановимся подробнее на демографической ситуации в России, которую ряд исследователей совершенно справедливо характеризуют как критическую. Действительно, демографические проблемы в стране достигли такого уровня, что представляют собой серьезную угрозу социально-демографической безопасности. Одна из проблем – постарение населения России: молодым считается государство, где доля пожилых людей (&gt;65 лет) составляет 4 %, а старым – то, где она составляет 7 %. Рост доли и численности населения старших возрастов приводит к понижению экономической активности населения следующими путями: </vt:lpstr>
      <vt:lpstr>5. Постарение населения увеличивает показатели смертности и заболеваемости. В этой связи ставится вопрос о негативных последствиях постарения населения для экономического развития страны. Другая демографическая проблема – проблема депопуляции. Депопуляция – это сложное социально-экономическое явление. Непосредственной причиной является рождаемость и смертность. Однако они определяются огромным числом факторов, связанных с социально-экономическими переменами в стране: – изменение отношения к детям (рост «социальных сирот») – изменение роли и значения семьи в жизни людей (увеличивается число неженатых и незамужних, увеличивается число неполных семей); – меняется духовный мир человека, его отношение к самому себе, своему окружению. </vt:lpstr>
      <vt:lpstr>Экономический фактор, а точнее, его негативное влияние на ресурс здоровья, выражается в низкой оценке человеческой жизни. Кроме того, в стране сложилась традиция воспринимать все расходы на поддержание и улучшение здоровья лишь как затраты. Не случайно финансирование здравоохранения осуществляется по остаточному принципу, а человек тратит на здоровье лишь незначительную часть доходов</vt:lpstr>
      <vt:lpstr>Социальный фактор через глубину и размеры социального неравенства, поляризацию в обществе оказывает значительное влияние на ресурс здоровья. Поляризация создает напряжение в обществе, которое вызывает нестабильность и агрессию, отчаяние и безнадежность, проявляющиеся преимущественно в различных формах социального нездоровья (алкоголизм, наркомания). Происходит маргинализация населения, формирующая бедность и нищету, социальное сиротство. Эти группы в наибольшей степени охвачены болезнями социальной этиологии (туберкулез, гепатит, ВИЧ-инфекция), плохо поддающиеся стандартным технологиям лечения.</vt:lpstr>
      <vt:lpstr>Политический фактор проявляется в законотворчестве государства относительно социальной сферы, охраны труда, охраны здоровья граждан. Забота о сбережении ресурса здоровья усиливается посредством формирования специальных концепций, государственных программ, направленных на решение демографических проблем, на развитие человеческого потенциала в государстве. Террористическая угроза, военные конфликты, забастовки также находятся в политической плоскости и определяют ресурс здоровья.</vt:lpstr>
      <vt:lpstr>Технологический фактор связан с развертыванием научно-технического прогресса. Увеличивается число техногенных катастроф, в которых страдают люди, увеличивается травматизм, гибель в дорожно-транспортных происшествиях, часто природные катаклизмы провоцируют техногенные аварии и катастрофы. Ресурс здоровья истощается под воздействием химизации (антибиотики, комбикорма, ферментативные препараты, сельскохозяйственные удобрения и т.д.). В условиях ускорения научно-технического прогресса существенно уменьшаются физические нагрузки в труде, а увеличиваются затраты умственного труда, сопровождаемого нервно-психическим напряжением. Большая доступность и все более широкое применение лекарственных средств привели к лекарственной болезни.</vt:lpstr>
      <vt:lpstr>Экологический фактор. Опасность химического загрязнения окружающей среды для здоровья различных групп населения, особенно в крупных городах, доказана множеством специальных исследований. Окружающая человека среда сегодня пополняется не только химически вредными веществами, но также загрязнителями физической и биологической природы. Биологическими загрязнителями являются антибиотики, грибы-продуценты, кормовые дрожжи, комбикорма, ферментативные препараты, биостимуляторы. Физическое загрязнение окружающей среды связано главным образом с шумом – производственным, транспортным, бытовым.</vt:lpstr>
      <vt:lpstr>Целесообразно отдельно выделить географический фактор. В нашей стране существуют регионы, где природно-климатические условия, не будучи факторами экологического бедствия, негативно влияют на здоровье человека. Например, низкие температуры, длинный зимний период, полярные ночи, недостаток кислорода, изнурительная жара. Все это приводит к нарушениям обмена веществ, сердечно-сосудистой функции, кровеносной системы, патологическому изменению психофизического состояния.</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
  <cp:lastModifiedBy/>
  <cp:revision>184</cp:revision>
  <dcterms:created xsi:type="dcterms:W3CDTF">2022-03-25T18:03:21Z</dcterms:created>
  <dcterms:modified xsi:type="dcterms:W3CDTF">2022-03-26T19:17:47Z</dcterms:modified>
</cp:coreProperties>
</file>