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9" r:id="rId3"/>
    <p:sldId id="278" r:id="rId4"/>
    <p:sldId id="261" r:id="rId5"/>
    <p:sldId id="280" r:id="rId6"/>
    <p:sldId id="281" r:id="rId7"/>
    <p:sldId id="283" r:id="rId8"/>
    <p:sldId id="282" r:id="rId9"/>
    <p:sldId id="286" r:id="rId10"/>
    <p:sldId id="287" r:id="rId11"/>
    <p:sldId id="288" r:id="rId12"/>
    <p:sldId id="289" r:id="rId13"/>
    <p:sldId id="290" r:id="rId14"/>
    <p:sldId id="291" r:id="rId15"/>
    <p:sldId id="293" r:id="rId16"/>
    <p:sldId id="298" r:id="rId17"/>
    <p:sldId id="299" r:id="rId18"/>
    <p:sldId id="300" r:id="rId1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96D44C"/>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6754" autoAdjust="0"/>
  </p:normalViewPr>
  <p:slideViewPr>
    <p:cSldViewPr>
      <p:cViewPr varScale="1">
        <p:scale>
          <a:sx n="71" d="100"/>
          <a:sy n="71" d="100"/>
        </p:scale>
        <p:origin x="-134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A75B573E-3CB8-4EAD-B42A-A4BB3B2C56C5}" type="datetimeFigureOut">
              <a:rPr lang="ru-RU" smtClean="0"/>
              <a:pPr/>
              <a:t>23.10.2019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6777A67-42E3-48D6-A4D5-4EAD884A2930}"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A75B573E-3CB8-4EAD-B42A-A4BB3B2C56C5}" type="datetimeFigureOut">
              <a:rPr lang="ru-RU" smtClean="0"/>
              <a:pPr/>
              <a:t>23.10.2019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6777A67-42E3-48D6-A4D5-4EAD884A2930}"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A75B573E-3CB8-4EAD-B42A-A4BB3B2C56C5}" type="datetimeFigureOut">
              <a:rPr lang="ru-RU" smtClean="0"/>
              <a:pPr/>
              <a:t>23.10.2019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6777A67-42E3-48D6-A4D5-4EAD884A2930}"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A75B573E-3CB8-4EAD-B42A-A4BB3B2C56C5}" type="datetimeFigureOut">
              <a:rPr lang="ru-RU" smtClean="0"/>
              <a:pPr/>
              <a:t>23.10.2019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6777A67-42E3-48D6-A4D5-4EAD884A2930}"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A75B573E-3CB8-4EAD-B42A-A4BB3B2C56C5}" type="datetimeFigureOut">
              <a:rPr lang="ru-RU" smtClean="0"/>
              <a:pPr/>
              <a:t>23.10.2019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6777A67-42E3-48D6-A4D5-4EAD884A2930}"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A75B573E-3CB8-4EAD-B42A-A4BB3B2C56C5}" type="datetimeFigureOut">
              <a:rPr lang="ru-RU" smtClean="0"/>
              <a:pPr/>
              <a:t>23.10.2019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6777A67-42E3-48D6-A4D5-4EAD884A2930}"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A75B573E-3CB8-4EAD-B42A-A4BB3B2C56C5}" type="datetimeFigureOut">
              <a:rPr lang="ru-RU" smtClean="0"/>
              <a:pPr/>
              <a:t>23.10.2019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16777A67-42E3-48D6-A4D5-4EAD884A2930}"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A75B573E-3CB8-4EAD-B42A-A4BB3B2C56C5}" type="datetimeFigureOut">
              <a:rPr lang="ru-RU" smtClean="0"/>
              <a:pPr/>
              <a:t>23.10.2019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16777A67-42E3-48D6-A4D5-4EAD884A2930}"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A75B573E-3CB8-4EAD-B42A-A4BB3B2C56C5}" type="datetimeFigureOut">
              <a:rPr lang="ru-RU" smtClean="0"/>
              <a:pPr/>
              <a:t>23.10.2019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16777A67-42E3-48D6-A4D5-4EAD884A2930}"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A75B573E-3CB8-4EAD-B42A-A4BB3B2C56C5}" type="datetimeFigureOut">
              <a:rPr lang="ru-RU" smtClean="0"/>
              <a:pPr/>
              <a:t>23.10.2019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6777A67-42E3-48D6-A4D5-4EAD884A2930}"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A75B573E-3CB8-4EAD-B42A-A4BB3B2C56C5}" type="datetimeFigureOut">
              <a:rPr lang="ru-RU" smtClean="0"/>
              <a:pPr/>
              <a:t>23.10.2019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6777A67-42E3-48D6-A4D5-4EAD884A2930}"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96D44C">
            <a:alpha val="38039"/>
          </a:srgb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75B573E-3CB8-4EAD-B42A-A4BB3B2C56C5}" type="datetimeFigureOut">
              <a:rPr lang="ru-RU" smtClean="0"/>
              <a:pPr/>
              <a:t>23.10.2019</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6777A67-42E3-48D6-A4D5-4EAD884A2930}"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4.xml"/><Relationship Id="rId4" Type="http://schemas.openxmlformats.org/officeDocument/2006/relationships/image" Target="../media/image1.png"/></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12.jpeg"/></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16.jpeg"/></Relationships>
</file>

<file path=ppt/slides/_rels/slide1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8.jpeg"/></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1.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3.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descr="фон6.png"/>
          <p:cNvPicPr>
            <a:picLocks noChangeAspect="1"/>
          </p:cNvPicPr>
          <p:nvPr/>
        </p:nvPicPr>
        <p:blipFill>
          <a:blip r:embed="rId2" cstate="print"/>
          <a:stretch>
            <a:fillRect/>
          </a:stretch>
        </p:blipFill>
        <p:spPr>
          <a:xfrm>
            <a:off x="-966" y="726"/>
            <a:ext cx="9144966" cy="6857274"/>
          </a:xfrm>
          <a:prstGeom prst="rect">
            <a:avLst/>
          </a:prstGeom>
        </p:spPr>
      </p:pic>
      <p:sp>
        <p:nvSpPr>
          <p:cNvPr id="2" name="Заголовок 1"/>
          <p:cNvSpPr>
            <a:spLocks noGrp="1"/>
          </p:cNvSpPr>
          <p:nvPr>
            <p:ph type="ctrTitle"/>
          </p:nvPr>
        </p:nvSpPr>
        <p:spPr>
          <a:xfrm>
            <a:off x="685800" y="785795"/>
            <a:ext cx="7772400" cy="4357718"/>
          </a:xfrm>
        </p:spPr>
        <p:txBody>
          <a:bodyPr>
            <a:normAutofit/>
          </a:bodyPr>
          <a:lstStyle/>
          <a:p>
            <a:r>
              <a:rPr lang="ru-RU" sz="7200" dirty="0" smtClean="0">
                <a:latin typeface="Times New Roman" pitchFamily="18" charset="0"/>
                <a:cs typeface="Times New Roman" pitchFamily="18" charset="0"/>
              </a:rPr>
              <a:t/>
            </a:r>
            <a:br>
              <a:rPr lang="ru-RU" sz="7200" dirty="0" smtClean="0">
                <a:latin typeface="Times New Roman" pitchFamily="18" charset="0"/>
                <a:cs typeface="Times New Roman" pitchFamily="18" charset="0"/>
              </a:rPr>
            </a:br>
            <a:endParaRPr lang="ru-RU" sz="7200" dirty="0">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1357290" y="5143512"/>
            <a:ext cx="6415110" cy="1071570"/>
          </a:xfrm>
        </p:spPr>
        <p:txBody>
          <a:bodyPr>
            <a:normAutofit/>
          </a:bodyPr>
          <a:lstStyle/>
          <a:p>
            <a:endParaRPr lang="ru-RU" dirty="0" smtClean="0">
              <a:solidFill>
                <a:schemeClr val="tx1"/>
              </a:solidFill>
            </a:endParaRPr>
          </a:p>
          <a:p>
            <a:endParaRPr lang="ru-RU" dirty="0">
              <a:solidFill>
                <a:schemeClr val="tx1"/>
              </a:solidFill>
            </a:endParaRPr>
          </a:p>
        </p:txBody>
      </p:sp>
      <p:pic>
        <p:nvPicPr>
          <p:cNvPr id="7" name="Picture 5" descr="1"/>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
        <p:nvSpPr>
          <p:cNvPr id="8" name="Rectangle 7"/>
          <p:cNvSpPr txBox="1">
            <a:spLocks noChangeArrowheads="1"/>
          </p:cNvSpPr>
          <p:nvPr/>
        </p:nvSpPr>
        <p:spPr>
          <a:xfrm>
            <a:off x="1714480" y="2000240"/>
            <a:ext cx="5143536" cy="3429024"/>
          </a:xfrm>
          <a:prstGeom prst="rect">
            <a:avLst/>
          </a:prstGeom>
        </p:spPr>
        <p:txBody>
          <a:bodyPr vert="horz" lIns="91440" tIns="45720" rIns="91440" bIns="45720" rtlCol="0" anchor="ctr">
            <a:normAutofit fontScale="62500" lnSpcReduction="20000"/>
          </a:bodyPr>
          <a:lstStyle/>
          <a:p>
            <a:pPr lvl="0" algn="ctr">
              <a:spcBef>
                <a:spcPct val="0"/>
              </a:spcBef>
              <a:defRPr/>
            </a:pPr>
            <a:r>
              <a:rPr lang="ru-RU" sz="2200" dirty="0" smtClean="0">
                <a:solidFill>
                  <a:srgbClr val="7B5229"/>
                </a:solidFill>
                <a:effectLst>
                  <a:outerShdw blurRad="38100" dist="38100" dir="2700000" algn="tl">
                    <a:srgbClr val="000000">
                      <a:alpha val="43137"/>
                    </a:srgbClr>
                  </a:outerShdw>
                </a:effectLst>
                <a:latin typeface="Times New Roman" pitchFamily="18" charset="0"/>
                <a:cs typeface="Times New Roman" pitchFamily="18" charset="0"/>
              </a:rPr>
              <a:t>Детский исследовательский проект</a:t>
            </a:r>
            <a:r>
              <a:rPr lang="ru-RU" sz="4800" dirty="0" smtClean="0">
                <a:solidFill>
                  <a:srgbClr val="7B5229"/>
                </a:solidFill>
                <a:effectLst>
                  <a:outerShdw blurRad="38100" dist="38100" dir="2700000" algn="tl">
                    <a:srgbClr val="000000">
                      <a:alpha val="43137"/>
                    </a:srgbClr>
                  </a:outerShdw>
                </a:effectLst>
                <a:latin typeface="Times New Roman" pitchFamily="18" charset="0"/>
                <a:cs typeface="Times New Roman" pitchFamily="18" charset="0"/>
              </a:rPr>
              <a:t>  </a:t>
            </a:r>
          </a:p>
          <a:p>
            <a:pPr lvl="0" algn="ctr">
              <a:spcBef>
                <a:spcPct val="0"/>
              </a:spcBef>
              <a:defRPr/>
            </a:pPr>
            <a:r>
              <a:rPr lang="ru-RU" sz="4800" dirty="0" smtClean="0">
                <a:solidFill>
                  <a:srgbClr val="7B5229"/>
                </a:solidFill>
                <a:effectLst>
                  <a:outerShdw blurRad="38100" dist="38100" dir="2700000" algn="tl">
                    <a:srgbClr val="000000">
                      <a:alpha val="43137"/>
                    </a:srgbClr>
                  </a:outerShdw>
                </a:effectLst>
                <a:latin typeface="Times New Roman" pitchFamily="18" charset="0"/>
                <a:cs typeface="Times New Roman" pitchFamily="18" charset="0"/>
              </a:rPr>
              <a:t> </a:t>
            </a:r>
            <a:r>
              <a:rPr lang="ru-RU" sz="5400"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Наша</a:t>
            </a:r>
            <a:r>
              <a:rPr kumimoji="0" lang="ru-RU" sz="4800" b="0" i="0" u="none" strike="noStrike" kern="1200" cap="none" spc="0" normalizeH="0" baseline="0" noProof="0" dirty="0" smtClean="0">
                <a:ln>
                  <a:noFill/>
                </a:ln>
                <a:solidFill>
                  <a:srgbClr val="FF0000"/>
                </a:solidFill>
                <a:effectLst/>
                <a:uLnTx/>
                <a:uFillTx/>
                <a:latin typeface="Times New Roman" pitchFamily="18" charset="0"/>
                <a:ea typeface="+mj-ea"/>
                <a:cs typeface="Times New Roman" pitchFamily="18" charset="0"/>
              </a:rPr>
              <a:t>    </a:t>
            </a:r>
          </a:p>
          <a:p>
            <a:pPr lvl="0" algn="ctr">
              <a:spcBef>
                <a:spcPct val="0"/>
              </a:spcBef>
              <a:defRPr/>
            </a:pPr>
            <a:r>
              <a:rPr lang="ru-RU" sz="5400" dirty="0" smtClean="0">
                <a:solidFill>
                  <a:srgbClr val="FF0000"/>
                </a:solidFill>
                <a:effectLst>
                  <a:outerShdw blurRad="38100" dist="38100" dir="2700000" algn="tl">
                    <a:srgbClr val="000000">
                      <a:alpha val="43137"/>
                    </a:srgbClr>
                  </a:outerShdw>
                </a:effectLst>
                <a:latin typeface="Times New Roman" pitchFamily="18" charset="0"/>
                <a:ea typeface="+mj-ea"/>
                <a:cs typeface="Times New Roman" pitchFamily="18" charset="0"/>
              </a:rPr>
              <a:t>     </a:t>
            </a:r>
            <a:r>
              <a:rPr lang="ru-RU" sz="5400" dirty="0" err="1" smtClean="0">
                <a:solidFill>
                  <a:srgbClr val="FF0000"/>
                </a:solidFill>
                <a:effectLst>
                  <a:outerShdw blurRad="38100" dist="38100" dir="2700000" algn="tl">
                    <a:srgbClr val="000000">
                      <a:alpha val="43137"/>
                    </a:srgbClr>
                  </a:outerShdw>
                </a:effectLst>
                <a:latin typeface="Times New Roman" pitchFamily="18" charset="0"/>
                <a:ea typeface="+mj-ea"/>
                <a:cs typeface="Times New Roman" pitchFamily="18" charset="0"/>
              </a:rPr>
              <a:t>Ельниковская</a:t>
            </a:r>
            <a:r>
              <a:rPr lang="ru-RU" sz="5400" dirty="0" smtClean="0">
                <a:solidFill>
                  <a:srgbClr val="FF0000"/>
                </a:solidFill>
                <a:effectLst>
                  <a:outerShdw blurRad="38100" dist="38100" dir="2700000" algn="tl">
                    <a:srgbClr val="000000">
                      <a:alpha val="43137"/>
                    </a:srgbClr>
                  </a:outerShdw>
                </a:effectLst>
                <a:latin typeface="Times New Roman" pitchFamily="18" charset="0"/>
                <a:ea typeface="+mj-ea"/>
                <a:cs typeface="Times New Roman" pitchFamily="18" charset="0"/>
              </a:rPr>
              <a:t> русская</a:t>
            </a:r>
            <a:r>
              <a:rPr kumimoji="0" lang="ru-RU" sz="4800" b="0" i="0" u="none" strike="noStrike" kern="1200" cap="none" spc="0" normalizeH="0" baseline="0" noProof="0" dirty="0" smtClean="0">
                <a:ln>
                  <a:noFill/>
                </a:ln>
                <a:solidFill>
                  <a:srgbClr val="FF0000"/>
                </a:solidFill>
                <a:effectLst/>
                <a:uLnTx/>
                <a:uFillTx/>
                <a:latin typeface="Times New Roman" pitchFamily="18" charset="0"/>
                <a:ea typeface="+mj-ea"/>
                <a:cs typeface="Times New Roman" pitchFamily="18" charset="0"/>
              </a:rPr>
              <a:t> </a:t>
            </a:r>
            <a:br>
              <a:rPr kumimoji="0" lang="ru-RU" sz="4800" b="0" i="0" u="none" strike="noStrike" kern="1200" cap="none" spc="0" normalizeH="0" baseline="0" noProof="0" dirty="0" smtClean="0">
                <a:ln>
                  <a:noFill/>
                </a:ln>
                <a:solidFill>
                  <a:srgbClr val="FF0000"/>
                </a:solidFill>
                <a:effectLst/>
                <a:uLnTx/>
                <a:uFillTx/>
                <a:latin typeface="Times New Roman" pitchFamily="18" charset="0"/>
                <a:ea typeface="+mj-ea"/>
                <a:cs typeface="Times New Roman" pitchFamily="18" charset="0"/>
              </a:rPr>
            </a:br>
            <a:r>
              <a:rPr kumimoji="0" lang="ru-RU" sz="4800" b="0" i="0" u="none" strike="noStrike" kern="1200" cap="none" spc="0" normalizeH="0" baseline="0" noProof="0" dirty="0" smtClean="0">
                <a:ln>
                  <a:noFill/>
                </a:ln>
                <a:solidFill>
                  <a:srgbClr val="FF0000"/>
                </a:solidFill>
                <a:effectLst/>
                <a:uLnTx/>
                <a:uFillTx/>
                <a:latin typeface="Times New Roman" pitchFamily="18" charset="0"/>
                <a:ea typeface="+mj-ea"/>
                <a:cs typeface="Times New Roman" pitchFamily="18" charset="0"/>
              </a:rPr>
              <a:t>        </a:t>
            </a:r>
            <a:r>
              <a:rPr lang="ru-RU" sz="5400" dirty="0" smtClean="0">
                <a:solidFill>
                  <a:srgbClr val="FF0000"/>
                </a:solidFill>
                <a:effectLst>
                  <a:outerShdw blurRad="38100" dist="38100" dir="2700000" algn="tl">
                    <a:srgbClr val="000000">
                      <a:alpha val="43137"/>
                    </a:srgbClr>
                  </a:outerShdw>
                </a:effectLst>
                <a:latin typeface="Times New Roman" pitchFamily="18" charset="0"/>
                <a:ea typeface="+mj-ea"/>
                <a:cs typeface="Times New Roman" pitchFamily="18" charset="0"/>
              </a:rPr>
              <a:t>матрешка</a:t>
            </a:r>
          </a:p>
          <a:p>
            <a:pPr lvl="0" algn="ctr">
              <a:spcBef>
                <a:spcPct val="0"/>
              </a:spcBef>
              <a:defRPr/>
            </a:pPr>
            <a:r>
              <a:rPr kumimoji="0" lang="ru-RU" sz="2600" b="0" i="0" u="none" strike="noStrike" kern="1200" cap="none" spc="0" normalizeH="0" baseline="0" noProof="0" dirty="0" smtClean="0">
                <a:ln>
                  <a:noFill/>
                </a:ln>
                <a:solidFill>
                  <a:srgbClr val="7B5229"/>
                </a:solidFill>
                <a:effectLst>
                  <a:outerShdw blurRad="38100" dist="38100" dir="2700000" algn="tl">
                    <a:srgbClr val="000000">
                      <a:alpha val="43137"/>
                    </a:srgbClr>
                  </a:outerShdw>
                </a:effectLst>
                <a:uLnTx/>
                <a:uFillTx/>
                <a:latin typeface="Times New Roman" pitchFamily="18" charset="0"/>
                <a:ea typeface="+mj-ea"/>
                <a:cs typeface="Times New Roman" pitchFamily="18" charset="0"/>
              </a:rPr>
              <a:t>           Выполнили:</a:t>
            </a:r>
            <a:r>
              <a:rPr kumimoji="0" lang="ru-RU" sz="2600" b="0" i="0" u="none" strike="noStrike" kern="1200" cap="none" spc="0" normalizeH="0" noProof="0" dirty="0" smtClean="0">
                <a:ln>
                  <a:noFill/>
                </a:ln>
                <a:solidFill>
                  <a:srgbClr val="7B5229"/>
                </a:solidFill>
                <a:effectLst>
                  <a:outerShdw blurRad="38100" dist="38100" dir="2700000" algn="tl">
                    <a:srgbClr val="000000">
                      <a:alpha val="43137"/>
                    </a:srgbClr>
                  </a:outerShdw>
                </a:effectLst>
                <a:uLnTx/>
                <a:uFillTx/>
                <a:latin typeface="Times New Roman" pitchFamily="18" charset="0"/>
                <a:ea typeface="+mj-ea"/>
                <a:cs typeface="Times New Roman" pitchFamily="18" charset="0"/>
              </a:rPr>
              <a:t> воспитанники средней и старшей  дошкольных групп совместно с родителями </a:t>
            </a:r>
          </a:p>
          <a:p>
            <a:pPr lvl="0" algn="ctr">
              <a:spcBef>
                <a:spcPct val="0"/>
              </a:spcBef>
              <a:defRPr/>
            </a:pPr>
            <a:r>
              <a:rPr lang="ru-RU" sz="2600" baseline="0" dirty="0" smtClean="0">
                <a:solidFill>
                  <a:srgbClr val="7B5229"/>
                </a:solidFill>
                <a:effectLst>
                  <a:outerShdw blurRad="38100" dist="38100" dir="2700000" algn="tl">
                    <a:srgbClr val="000000">
                      <a:alpha val="43137"/>
                    </a:srgbClr>
                  </a:outerShdw>
                </a:effectLst>
                <a:latin typeface="Times New Roman" pitchFamily="18" charset="0"/>
                <a:ea typeface="+mj-ea"/>
                <a:cs typeface="Times New Roman" pitchFamily="18" charset="0"/>
              </a:rPr>
              <a:t>МБДОО</a:t>
            </a:r>
            <a:r>
              <a:rPr lang="ru-RU" sz="2600" dirty="0" smtClean="0">
                <a:solidFill>
                  <a:srgbClr val="7B5229"/>
                </a:solidFill>
                <a:effectLst>
                  <a:outerShdw blurRad="38100" dist="38100" dir="2700000" algn="tl">
                    <a:srgbClr val="000000">
                      <a:alpha val="43137"/>
                    </a:srgbClr>
                  </a:outerShdw>
                </a:effectLst>
                <a:latin typeface="Times New Roman" pitchFamily="18" charset="0"/>
                <a:ea typeface="+mj-ea"/>
                <a:cs typeface="Times New Roman" pitchFamily="18" charset="0"/>
              </a:rPr>
              <a:t> </a:t>
            </a:r>
            <a:r>
              <a:rPr lang="ru-RU" sz="2600" dirty="0" err="1" smtClean="0">
                <a:solidFill>
                  <a:srgbClr val="7B5229"/>
                </a:solidFill>
                <a:effectLst>
                  <a:outerShdw blurRad="38100" dist="38100" dir="2700000" algn="tl">
                    <a:srgbClr val="000000">
                      <a:alpha val="43137"/>
                    </a:srgbClr>
                  </a:outerShdw>
                </a:effectLst>
                <a:latin typeface="Times New Roman" pitchFamily="18" charset="0"/>
                <a:ea typeface="+mj-ea"/>
                <a:cs typeface="Times New Roman" pitchFamily="18" charset="0"/>
              </a:rPr>
              <a:t>Ельниковский</a:t>
            </a:r>
            <a:r>
              <a:rPr lang="ru-RU" sz="2600" dirty="0" smtClean="0">
                <a:solidFill>
                  <a:srgbClr val="7B5229"/>
                </a:solidFill>
                <a:effectLst>
                  <a:outerShdw blurRad="38100" dist="38100" dir="2700000" algn="tl">
                    <a:srgbClr val="000000">
                      <a:alpha val="43137"/>
                    </a:srgbClr>
                  </a:outerShdw>
                </a:effectLst>
                <a:latin typeface="Times New Roman" pitchFamily="18" charset="0"/>
                <a:ea typeface="+mj-ea"/>
                <a:cs typeface="Times New Roman" pitchFamily="18" charset="0"/>
              </a:rPr>
              <a:t> детский сад «Теремок»ОСП «</a:t>
            </a:r>
            <a:r>
              <a:rPr lang="ru-RU" sz="2600" dirty="0" err="1" smtClean="0">
                <a:solidFill>
                  <a:srgbClr val="7B5229"/>
                </a:solidFill>
                <a:effectLst>
                  <a:outerShdw blurRad="38100" dist="38100" dir="2700000" algn="tl">
                    <a:srgbClr val="000000">
                      <a:alpha val="43137"/>
                    </a:srgbClr>
                  </a:outerShdw>
                </a:effectLst>
                <a:latin typeface="Times New Roman" pitchFamily="18" charset="0"/>
                <a:ea typeface="+mj-ea"/>
                <a:cs typeface="Times New Roman" pitchFamily="18" charset="0"/>
              </a:rPr>
              <a:t>Ельниковский</a:t>
            </a:r>
            <a:r>
              <a:rPr lang="ru-RU" sz="2600" dirty="0" smtClean="0">
                <a:solidFill>
                  <a:srgbClr val="7B5229"/>
                </a:solidFill>
                <a:effectLst>
                  <a:outerShdw blurRad="38100" dist="38100" dir="2700000" algn="tl">
                    <a:srgbClr val="000000">
                      <a:alpha val="43137"/>
                    </a:srgbClr>
                  </a:outerShdw>
                </a:effectLst>
                <a:latin typeface="Times New Roman" pitchFamily="18" charset="0"/>
                <a:ea typeface="+mj-ea"/>
                <a:cs typeface="Times New Roman" pitchFamily="18" charset="0"/>
              </a:rPr>
              <a:t> детский сад №1 комбинированного вида</a:t>
            </a:r>
            <a:endParaRPr lang="ru-RU" sz="2600" baseline="0" dirty="0" smtClean="0">
              <a:solidFill>
                <a:srgbClr val="7B5229"/>
              </a:solidFill>
              <a:effectLst>
                <a:outerShdw blurRad="38100" dist="38100" dir="2700000" algn="tl">
                  <a:srgbClr val="000000">
                    <a:alpha val="43137"/>
                  </a:srgbClr>
                </a:outerShdw>
              </a:effectLst>
              <a:latin typeface="Times New Roman" pitchFamily="18" charset="0"/>
              <a:ea typeface="+mj-ea"/>
              <a:cs typeface="Times New Roman" pitchFamily="18" charset="0"/>
            </a:endParaRPr>
          </a:p>
          <a:p>
            <a:pPr lvl="0" algn="ctr">
              <a:spcBef>
                <a:spcPct val="0"/>
              </a:spcBef>
              <a:defRPr/>
            </a:pPr>
            <a:r>
              <a:rPr lang="ru-RU" sz="2600" baseline="0" dirty="0" smtClean="0">
                <a:solidFill>
                  <a:srgbClr val="7B5229"/>
                </a:solidFill>
                <a:effectLst>
                  <a:outerShdw blurRad="38100" dist="38100" dir="2700000" algn="tl">
                    <a:srgbClr val="000000">
                      <a:alpha val="43137"/>
                    </a:srgbClr>
                  </a:outerShdw>
                </a:effectLst>
                <a:latin typeface="Times New Roman" pitchFamily="18" charset="0"/>
                <a:ea typeface="+mj-ea"/>
                <a:cs typeface="Times New Roman" pitchFamily="18" charset="0"/>
              </a:rPr>
              <a:t>Руководитель: </a:t>
            </a:r>
            <a:r>
              <a:rPr lang="ru-RU" sz="2600" baseline="0" dirty="0" err="1" smtClean="0">
                <a:solidFill>
                  <a:srgbClr val="7B5229"/>
                </a:solidFill>
                <a:effectLst>
                  <a:outerShdw blurRad="38100" dist="38100" dir="2700000" algn="tl">
                    <a:srgbClr val="000000">
                      <a:alpha val="43137"/>
                    </a:srgbClr>
                  </a:outerShdw>
                </a:effectLst>
                <a:latin typeface="Times New Roman" pitchFamily="18" charset="0"/>
                <a:ea typeface="+mj-ea"/>
                <a:cs typeface="Times New Roman" pitchFamily="18" charset="0"/>
              </a:rPr>
              <a:t>Варжина</a:t>
            </a:r>
            <a:r>
              <a:rPr lang="ru-RU" sz="2600" baseline="0" dirty="0" smtClean="0">
                <a:solidFill>
                  <a:srgbClr val="7B5229"/>
                </a:solidFill>
                <a:effectLst>
                  <a:outerShdw blurRad="38100" dist="38100" dir="2700000" algn="tl">
                    <a:srgbClr val="000000">
                      <a:alpha val="43137"/>
                    </a:srgbClr>
                  </a:outerShdw>
                </a:effectLst>
                <a:latin typeface="Times New Roman" pitchFamily="18" charset="0"/>
                <a:ea typeface="+mj-ea"/>
                <a:cs typeface="Times New Roman" pitchFamily="18" charset="0"/>
              </a:rPr>
              <a:t> Н.В</a:t>
            </a:r>
            <a:endParaRPr kumimoji="0" lang="ru-RU" sz="2600" b="0" i="0" u="none" strike="noStrike" kern="1200" cap="none" spc="0" normalizeH="0" baseline="0" noProof="0" dirty="0" smtClean="0">
              <a:ln>
                <a:noFill/>
              </a:ln>
              <a:solidFill>
                <a:srgbClr val="7B5229"/>
              </a:solidFill>
              <a:effectLst>
                <a:outerShdw blurRad="38100" dist="38100" dir="2700000" algn="tl">
                  <a:srgbClr val="000000">
                    <a:alpha val="43137"/>
                  </a:srgbClr>
                </a:outerShdw>
              </a:effectLst>
              <a:uLnTx/>
              <a:uFillTx/>
              <a:latin typeface="Times New Roman" pitchFamily="18" charset="0"/>
              <a:ea typeface="+mj-ea"/>
              <a:cs typeface="Times New Roman" pitchFamily="18" charset="0"/>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7" name="Rectangle 7"/>
          <p:cNvSpPr>
            <a:spLocks noGrp="1" noChangeArrowheads="1"/>
          </p:cNvSpPr>
          <p:nvPr>
            <p:ph type="body" sz="half" idx="2"/>
          </p:nvPr>
        </p:nvSpPr>
        <p:spPr>
          <a:xfrm>
            <a:off x="467544" y="4608512"/>
            <a:ext cx="8856984" cy="5654675"/>
          </a:xfrm>
        </p:spPr>
        <p:txBody>
          <a:bodyPr>
            <a:normAutofit/>
          </a:bodyPr>
          <a:lstStyle/>
          <a:p>
            <a:pPr>
              <a:spcBef>
                <a:spcPct val="0"/>
              </a:spcBef>
              <a:buNone/>
            </a:pPr>
            <a:r>
              <a:rPr lang="ru-RU" altLang="ru-RU" sz="2400" b="1" dirty="0" smtClean="0">
                <a:solidFill>
                  <a:srgbClr val="CC0066"/>
                </a:solidFill>
              </a:rPr>
              <a:t> </a:t>
            </a:r>
            <a:r>
              <a:rPr lang="ru-RU" sz="2400" dirty="0">
                <a:solidFill>
                  <a:srgbClr val="002060"/>
                </a:solidFill>
                <a:latin typeface="Georgia" panose="02040502050405020303" pitchFamily="18" charset="0"/>
              </a:rPr>
              <a:t>Первая отечественная матрешка представляла собой детскую группу: восемь кукол изображали детей разных возрастов, от самой старшей </a:t>
            </a:r>
            <a:r>
              <a:rPr lang="ru-RU" sz="2400" dirty="0" smtClean="0">
                <a:solidFill>
                  <a:srgbClr val="002060"/>
                </a:solidFill>
                <a:latin typeface="Georgia" panose="02040502050405020303" pitchFamily="18" charset="0"/>
              </a:rPr>
              <a:t>девушки </a:t>
            </a:r>
            <a:r>
              <a:rPr lang="ru-RU" sz="2400" dirty="0">
                <a:solidFill>
                  <a:srgbClr val="002060"/>
                </a:solidFill>
                <a:latin typeface="Georgia" panose="02040502050405020303" pitchFamily="18" charset="0"/>
              </a:rPr>
              <a:t>с петухом до завернутого в пеленки младенца.</a:t>
            </a:r>
            <a:endParaRPr lang="ru-RU" sz="2400" dirty="0"/>
          </a:p>
        </p:txBody>
      </p:sp>
      <p:pic>
        <p:nvPicPr>
          <p:cNvPr id="6" name="Picture 8" descr="матрешки3"/>
          <p:cNvPicPr>
            <a:picLocks noGrp="1" noChangeAspect="1" noChangeArrowheads="1"/>
          </p:cNvPicPr>
          <p:nvPr>
            <p:ph sz="half" idx="1"/>
          </p:nvPr>
        </p:nvPicPr>
        <p:blipFill>
          <a:blip r:embed="rId2" cstate="print">
            <a:extLst>
              <a:ext uri="{28A0092B-C50C-407E-A947-70E740481C1C}">
                <a14:useLocalDpi xmlns:a14="http://schemas.microsoft.com/office/drawing/2010/main" xmlns="" val="0"/>
              </a:ext>
            </a:extLst>
          </a:blip>
          <a:srcRect/>
          <a:stretch>
            <a:fillRect/>
          </a:stretch>
        </p:blipFill>
        <p:spPr bwMode="auto">
          <a:xfrm>
            <a:off x="467544" y="116632"/>
            <a:ext cx="8136904" cy="422587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7" name="Picture 4" descr="First_matryoshka_museum_doll_open[1]"/>
          <p:cNvPicPr>
            <a:picLocks noChangeAspect="1" noChangeArrowheads="1"/>
          </p:cNvPicPr>
          <p:nvPr/>
        </p:nvPicPr>
        <p:blipFill>
          <a:blip r:embed="rId3" cstate="email"/>
          <a:srcRect/>
          <a:stretch>
            <a:fillRect/>
          </a:stretch>
        </p:blipFill>
        <p:spPr bwMode="auto">
          <a:xfrm>
            <a:off x="321154" y="144016"/>
            <a:ext cx="8429684" cy="4437112"/>
          </a:xfrm>
          <a:prstGeom prst="rect">
            <a:avLst/>
          </a:prstGeom>
          <a:noFill/>
          <a:ln w="9525">
            <a:noFill/>
            <a:miter lim="800000"/>
            <a:headEnd/>
            <a:tailEnd/>
          </a:ln>
        </p:spPr>
      </p:pic>
      <p:pic>
        <p:nvPicPr>
          <p:cNvPr id="9" name="Содержимое 7" descr="фон6.png"/>
          <p:cNvPicPr>
            <a:picLocks noChangeAspect="1"/>
          </p:cNvPicPr>
          <p:nvPr/>
        </p:nvPicPr>
        <p:blipFill>
          <a:blip r:embed="rId4" cstate="print"/>
          <a:stretch>
            <a:fillRect/>
          </a:stretch>
        </p:blipFill>
        <p:spPr>
          <a:xfrm>
            <a:off x="-37961" y="-15103"/>
            <a:ext cx="9221787" cy="6858000"/>
          </a:xfrm>
          <a:prstGeom prst="rect">
            <a:avLst/>
          </a:prstGeom>
        </p:spPr>
      </p:pic>
      <p:pic>
        <p:nvPicPr>
          <p:cNvPr id="10" name="Содержимое 7" descr="фон6.png"/>
          <p:cNvPicPr>
            <a:picLocks noChangeAspect="1"/>
          </p:cNvPicPr>
          <p:nvPr/>
        </p:nvPicPr>
        <p:blipFill>
          <a:blip r:embed="rId4" cstate="print"/>
          <a:stretch>
            <a:fillRect/>
          </a:stretch>
        </p:blipFill>
        <p:spPr>
          <a:xfrm>
            <a:off x="-100874" y="16706"/>
            <a:ext cx="9143999" cy="6858000"/>
          </a:xfrm>
          <a:prstGeom prst="rect">
            <a:avLst/>
          </a:prstGeom>
        </p:spPr>
      </p:pic>
    </p:spTree>
    <p:extLst>
      <p:ext uri="{BB962C8B-B14F-4D97-AF65-F5344CB8AC3E}">
        <p14:creationId xmlns:p14="http://schemas.microsoft.com/office/powerpoint/2010/main" xmlns="" val="170951872"/>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Горизонтальный свиток 2"/>
          <p:cNvSpPr/>
          <p:nvPr/>
        </p:nvSpPr>
        <p:spPr>
          <a:xfrm>
            <a:off x="675400" y="260648"/>
            <a:ext cx="8001056" cy="1357322"/>
          </a:xfrm>
          <a:prstGeom prst="horizontalScroll">
            <a:avLst/>
          </a:prstGeom>
          <a:gradFill flip="none" rotWithShape="1">
            <a:gsLst>
              <a:gs pos="18000">
                <a:srgbClr val="E6DCAC">
                  <a:alpha val="53000"/>
                </a:srgbClr>
              </a:gs>
              <a:gs pos="50000">
                <a:srgbClr val="E6D78A"/>
              </a:gs>
              <a:gs pos="30000">
                <a:srgbClr val="C7AC4C"/>
              </a:gs>
              <a:gs pos="53000">
                <a:srgbClr val="E6D78A">
                  <a:alpha val="0"/>
                </a:srgbClr>
              </a:gs>
              <a:gs pos="77000">
                <a:srgbClr val="C7AC4C"/>
              </a:gs>
              <a:gs pos="100000">
                <a:srgbClr val="E6DCAC"/>
              </a:gs>
            </a:gsLst>
            <a:lin ang="13500000" scaled="1"/>
            <a:tileRect/>
          </a:gradFill>
          <a:ln w="76200">
            <a:solidFill>
              <a:schemeClr val="accent3">
                <a:lumMod val="75000"/>
              </a:schemeClr>
            </a:solidFill>
          </a:ln>
          <a:effectLst>
            <a:glow rad="228600">
              <a:schemeClr val="accent2">
                <a:satMod val="175000"/>
                <a:alpha val="40000"/>
              </a:schemeClr>
            </a:glow>
            <a:innerShdw blurRad="114300">
              <a:prstClr val="black"/>
            </a:innerShdw>
          </a:effectLst>
        </p:spPr>
        <p:style>
          <a:lnRef idx="1">
            <a:schemeClr val="accent3"/>
          </a:lnRef>
          <a:fillRef idx="2">
            <a:schemeClr val="accent3"/>
          </a:fillRef>
          <a:effectRef idx="1">
            <a:schemeClr val="accent3"/>
          </a:effectRef>
          <a:fontRef idx="minor">
            <a:schemeClr val="dk1"/>
          </a:fontRef>
        </p:style>
        <p:txBody>
          <a:bodyPr rtlCol="0" anchor="ctr"/>
          <a:lstStyle/>
          <a:p>
            <a:pPr algn="ctr"/>
            <a:r>
              <a:rPr lang="ru-RU" sz="2800" b="1" i="1" dirty="0" smtClean="0">
                <a:ln w="28575">
                  <a:solidFill>
                    <a:schemeClr val="accent5">
                      <a:lumMod val="60000"/>
                      <a:lumOff val="40000"/>
                    </a:schemeClr>
                  </a:solidFill>
                </a:ln>
                <a:solidFill>
                  <a:schemeClr val="accent3">
                    <a:lumMod val="20000"/>
                    <a:lumOff val="80000"/>
                  </a:schemeClr>
                </a:solidFill>
                <a:effectLst>
                  <a:glow rad="101600">
                    <a:srgbClr val="7030A0">
                      <a:alpha val="60000"/>
                    </a:srgbClr>
                  </a:glow>
                </a:effectLst>
              </a:rPr>
              <a:t>«Чем дальше в будущее входим, тем больше прошлым дорожим…»</a:t>
            </a:r>
            <a:endParaRPr lang="ru-RU" sz="2800" b="1" i="1" dirty="0">
              <a:ln w="28575">
                <a:solidFill>
                  <a:schemeClr val="accent5">
                    <a:lumMod val="60000"/>
                    <a:lumOff val="40000"/>
                  </a:schemeClr>
                </a:solidFill>
              </a:ln>
              <a:solidFill>
                <a:schemeClr val="accent3">
                  <a:lumMod val="20000"/>
                  <a:lumOff val="80000"/>
                </a:schemeClr>
              </a:solidFill>
              <a:effectLst>
                <a:glow rad="101600">
                  <a:srgbClr val="7030A0">
                    <a:alpha val="60000"/>
                  </a:srgbClr>
                </a:glow>
              </a:effectLst>
            </a:endParaRPr>
          </a:p>
        </p:txBody>
      </p:sp>
      <p:sp>
        <p:nvSpPr>
          <p:cNvPr id="8" name="Прямоугольник 7"/>
          <p:cNvSpPr/>
          <p:nvPr/>
        </p:nvSpPr>
        <p:spPr>
          <a:xfrm>
            <a:off x="827584" y="1628800"/>
            <a:ext cx="7848872" cy="1323439"/>
          </a:xfrm>
          <a:prstGeom prst="rect">
            <a:avLst/>
          </a:prstGeom>
        </p:spPr>
        <p:txBody>
          <a:bodyPr wrap="square">
            <a:spAutoFit/>
          </a:bodyPr>
          <a:lstStyle/>
          <a:p>
            <a:r>
              <a:rPr lang="ru-RU" sz="16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Georgia" pitchFamily="18" charset="0"/>
              </a:rPr>
              <a:t>В матрёшке поэтично воплощены русские национальные черты, </a:t>
            </a:r>
            <a:r>
              <a:rPr lang="ru-RU" sz="16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Georgia" pitchFamily="18" charset="0"/>
              </a:rPr>
              <a:t>особенности </a:t>
            </a:r>
            <a:r>
              <a:rPr lang="ru-RU" sz="1600" b="1" cap="all"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Georgia" pitchFamily="18" charset="0"/>
              </a:rPr>
              <a:t>ельниковского</a:t>
            </a:r>
            <a:r>
              <a:rPr lang="ru-RU" sz="16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Georgia" pitchFamily="18" charset="0"/>
              </a:rPr>
              <a:t> промысла. </a:t>
            </a:r>
            <a:r>
              <a:rPr lang="ru-RU" sz="16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Georgia" pitchFamily="18" charset="0"/>
              </a:rPr>
              <a:t>Одинаковые по форме, они  различаются количеством вложенных в них фигурок, богатством росписи.</a:t>
            </a:r>
          </a:p>
        </p:txBody>
      </p:sp>
      <p:pic>
        <p:nvPicPr>
          <p:cNvPr id="9" name="Содержимое 7" descr="фон6.png"/>
          <p:cNvPicPr>
            <a:picLocks noChangeAspect="1"/>
          </p:cNvPicPr>
          <p:nvPr/>
        </p:nvPicPr>
        <p:blipFill>
          <a:blip r:embed="rId2" cstate="print"/>
          <a:stretch>
            <a:fillRect/>
          </a:stretch>
        </p:blipFill>
        <p:spPr>
          <a:xfrm>
            <a:off x="0" y="0"/>
            <a:ext cx="9143999" cy="6858000"/>
          </a:xfrm>
          <a:prstGeom prst="rect">
            <a:avLst/>
          </a:prstGeom>
        </p:spPr>
      </p:pic>
      <p:pic>
        <p:nvPicPr>
          <p:cNvPr id="10" name="Picture 8" descr="C:\Users\home\Desktop\музей\музей\20180313_115949.jpg"/>
          <p:cNvPicPr>
            <a:picLocks noChangeAspect="1" noChangeArrowheads="1"/>
          </p:cNvPicPr>
          <p:nvPr/>
        </p:nvPicPr>
        <p:blipFill>
          <a:blip r:embed="rId3" cstate="print"/>
          <a:srcRect/>
          <a:stretch>
            <a:fillRect/>
          </a:stretch>
        </p:blipFill>
        <p:spPr bwMode="auto">
          <a:xfrm>
            <a:off x="4845872" y="3395448"/>
            <a:ext cx="3542552" cy="3129896"/>
          </a:xfrm>
          <a:prstGeom prst="rect">
            <a:avLst/>
          </a:prstGeom>
          <a:noFill/>
          <a:ln w="9525">
            <a:noFill/>
            <a:miter lim="800000"/>
            <a:headEnd/>
            <a:tailEnd/>
          </a:ln>
        </p:spPr>
      </p:pic>
      <p:pic>
        <p:nvPicPr>
          <p:cNvPr id="11" name="Picture 6" descr="C:\Users\home\Desktop\музей\музей\20180313_115717.jpg"/>
          <p:cNvPicPr>
            <a:picLocks noChangeAspect="1" noChangeArrowheads="1"/>
          </p:cNvPicPr>
          <p:nvPr/>
        </p:nvPicPr>
        <p:blipFill>
          <a:blip r:embed="rId4" cstate="print"/>
          <a:srcRect/>
          <a:stretch>
            <a:fillRect/>
          </a:stretch>
        </p:blipFill>
        <p:spPr bwMode="auto">
          <a:xfrm>
            <a:off x="683568" y="3362894"/>
            <a:ext cx="4104456" cy="3162450"/>
          </a:xfrm>
          <a:prstGeom prst="rect">
            <a:avLst/>
          </a:prstGeom>
          <a:noFill/>
          <a:ln w="9525">
            <a:noFill/>
            <a:miter lim="800000"/>
            <a:headEnd/>
            <a:tailEnd/>
          </a:ln>
        </p:spPr>
      </p:pic>
    </p:spTree>
    <p:extLst>
      <p:ext uri="{BB962C8B-B14F-4D97-AF65-F5344CB8AC3E}">
        <p14:creationId xmlns:p14="http://schemas.microsoft.com/office/powerpoint/2010/main" xmlns="" val="271595377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Горизонтальный свиток 2"/>
          <p:cNvSpPr/>
          <p:nvPr/>
        </p:nvSpPr>
        <p:spPr>
          <a:xfrm>
            <a:off x="755576" y="332656"/>
            <a:ext cx="8001056" cy="1357322"/>
          </a:xfrm>
          <a:prstGeom prst="horizontalScroll">
            <a:avLst/>
          </a:prstGeom>
          <a:gradFill flip="none" rotWithShape="1">
            <a:gsLst>
              <a:gs pos="18000">
                <a:srgbClr val="E6DCAC">
                  <a:alpha val="53000"/>
                </a:srgbClr>
              </a:gs>
              <a:gs pos="50000">
                <a:srgbClr val="E6D78A"/>
              </a:gs>
              <a:gs pos="30000">
                <a:srgbClr val="C7AC4C"/>
              </a:gs>
              <a:gs pos="53000">
                <a:srgbClr val="E6D78A">
                  <a:alpha val="0"/>
                </a:srgbClr>
              </a:gs>
              <a:gs pos="77000">
                <a:srgbClr val="C7AC4C"/>
              </a:gs>
              <a:gs pos="100000">
                <a:srgbClr val="E6DCAC"/>
              </a:gs>
            </a:gsLst>
            <a:lin ang="13500000" scaled="1"/>
            <a:tileRect/>
          </a:gradFill>
          <a:ln w="76200">
            <a:solidFill>
              <a:schemeClr val="accent3">
                <a:lumMod val="75000"/>
              </a:schemeClr>
            </a:solidFill>
          </a:ln>
          <a:effectLst>
            <a:glow rad="228600">
              <a:schemeClr val="accent2">
                <a:satMod val="175000"/>
                <a:alpha val="40000"/>
              </a:schemeClr>
            </a:glow>
            <a:innerShdw blurRad="114300">
              <a:prstClr val="black"/>
            </a:innerShdw>
          </a:effectLst>
        </p:spPr>
        <p:style>
          <a:lnRef idx="1">
            <a:schemeClr val="accent3"/>
          </a:lnRef>
          <a:fillRef idx="2">
            <a:schemeClr val="accent3"/>
          </a:fillRef>
          <a:effectRef idx="1">
            <a:schemeClr val="accent3"/>
          </a:effectRef>
          <a:fontRef idx="minor">
            <a:schemeClr val="dk1"/>
          </a:fontRef>
        </p:style>
        <p:txBody>
          <a:bodyPr rtlCol="0" anchor="ctr"/>
          <a:lstStyle/>
          <a:p>
            <a:pPr algn="ctr"/>
            <a:r>
              <a:rPr lang="ru-RU" sz="4400" b="1" i="1" dirty="0" smtClean="0">
                <a:ln w="28575">
                  <a:solidFill>
                    <a:schemeClr val="accent5">
                      <a:lumMod val="60000"/>
                      <a:lumOff val="40000"/>
                    </a:schemeClr>
                  </a:solidFill>
                </a:ln>
                <a:solidFill>
                  <a:schemeClr val="accent3">
                    <a:lumMod val="20000"/>
                    <a:lumOff val="80000"/>
                  </a:schemeClr>
                </a:solidFill>
                <a:effectLst>
                  <a:glow rad="101600">
                    <a:srgbClr val="7030A0">
                      <a:alpha val="60000"/>
                    </a:srgbClr>
                  </a:glow>
                </a:effectLst>
                <a:latin typeface="Times New Roman" pitchFamily="18" charset="0"/>
                <a:cs typeface="Times New Roman" pitchFamily="18" charset="0"/>
              </a:rPr>
              <a:t>Наши авторские матрёшки</a:t>
            </a:r>
            <a:endParaRPr lang="ru-RU" sz="4400" b="1" i="1" dirty="0">
              <a:ln w="28575">
                <a:solidFill>
                  <a:schemeClr val="accent5">
                    <a:lumMod val="60000"/>
                    <a:lumOff val="40000"/>
                  </a:schemeClr>
                </a:solidFill>
              </a:ln>
              <a:solidFill>
                <a:schemeClr val="accent3">
                  <a:lumMod val="20000"/>
                  <a:lumOff val="80000"/>
                </a:schemeClr>
              </a:solidFill>
              <a:effectLst>
                <a:glow rad="101600">
                  <a:srgbClr val="7030A0">
                    <a:alpha val="60000"/>
                  </a:srgbClr>
                </a:glow>
              </a:effectLst>
              <a:latin typeface="Times New Roman" pitchFamily="18" charset="0"/>
              <a:cs typeface="Times New Roman" pitchFamily="18" charset="0"/>
            </a:endParaRPr>
          </a:p>
        </p:txBody>
      </p:sp>
      <p:pic>
        <p:nvPicPr>
          <p:cNvPr id="6" name="Содержимое 7" descr="фон6.png"/>
          <p:cNvPicPr>
            <a:picLocks noChangeAspect="1"/>
          </p:cNvPicPr>
          <p:nvPr/>
        </p:nvPicPr>
        <p:blipFill>
          <a:blip r:embed="rId2" cstate="print"/>
          <a:stretch>
            <a:fillRect/>
          </a:stretch>
        </p:blipFill>
        <p:spPr>
          <a:xfrm>
            <a:off x="1" y="0"/>
            <a:ext cx="9143999" cy="6858000"/>
          </a:xfrm>
          <a:prstGeom prst="rect">
            <a:avLst/>
          </a:prstGeom>
        </p:spPr>
      </p:pic>
      <p:pic>
        <p:nvPicPr>
          <p:cNvPr id="1026" name="Picture 2" descr="C:\Users\Алешкина\Desktop\матрёшка\P1050876.JPG"/>
          <p:cNvPicPr>
            <a:picLocks noChangeAspect="1" noChangeArrowheads="1"/>
          </p:cNvPicPr>
          <p:nvPr/>
        </p:nvPicPr>
        <p:blipFill>
          <a:blip r:embed="rId3" cstate="print"/>
          <a:srcRect/>
          <a:stretch>
            <a:fillRect/>
          </a:stretch>
        </p:blipFill>
        <p:spPr bwMode="auto">
          <a:xfrm>
            <a:off x="1475656" y="1772816"/>
            <a:ext cx="6192688" cy="4536504"/>
          </a:xfrm>
          <a:prstGeom prst="rect">
            <a:avLst/>
          </a:prstGeom>
          <a:noFill/>
        </p:spPr>
      </p:pic>
    </p:spTree>
    <p:extLst>
      <p:ext uri="{BB962C8B-B14F-4D97-AF65-F5344CB8AC3E}">
        <p14:creationId xmlns:p14="http://schemas.microsoft.com/office/powerpoint/2010/main" xmlns="" val="183034380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Горизонтальный свиток 2"/>
          <p:cNvSpPr/>
          <p:nvPr/>
        </p:nvSpPr>
        <p:spPr>
          <a:xfrm>
            <a:off x="683568" y="332656"/>
            <a:ext cx="8001056" cy="1512168"/>
          </a:xfrm>
          <a:prstGeom prst="horizontalScroll">
            <a:avLst/>
          </a:prstGeom>
          <a:gradFill flip="none" rotWithShape="1">
            <a:gsLst>
              <a:gs pos="18000">
                <a:srgbClr val="E6DCAC">
                  <a:alpha val="53000"/>
                </a:srgbClr>
              </a:gs>
              <a:gs pos="50000">
                <a:srgbClr val="E6D78A"/>
              </a:gs>
              <a:gs pos="30000">
                <a:srgbClr val="C7AC4C"/>
              </a:gs>
              <a:gs pos="53000">
                <a:srgbClr val="E6D78A">
                  <a:alpha val="0"/>
                </a:srgbClr>
              </a:gs>
              <a:gs pos="77000">
                <a:srgbClr val="C7AC4C"/>
              </a:gs>
              <a:gs pos="100000">
                <a:srgbClr val="E6DCAC"/>
              </a:gs>
            </a:gsLst>
            <a:lin ang="13500000" scaled="1"/>
            <a:tileRect/>
          </a:gradFill>
          <a:ln w="76200">
            <a:solidFill>
              <a:schemeClr val="accent3">
                <a:lumMod val="75000"/>
              </a:schemeClr>
            </a:solidFill>
          </a:ln>
          <a:effectLst>
            <a:glow rad="228600">
              <a:schemeClr val="accent2">
                <a:satMod val="175000"/>
                <a:alpha val="40000"/>
              </a:schemeClr>
            </a:glow>
            <a:innerShdw blurRad="114300">
              <a:prstClr val="black"/>
            </a:innerShdw>
          </a:effectLst>
        </p:spPr>
        <p:style>
          <a:lnRef idx="1">
            <a:schemeClr val="accent3"/>
          </a:lnRef>
          <a:fillRef idx="2">
            <a:schemeClr val="accent3"/>
          </a:fillRef>
          <a:effectRef idx="1">
            <a:schemeClr val="accent3"/>
          </a:effectRef>
          <a:fontRef idx="minor">
            <a:schemeClr val="dk1"/>
          </a:fontRef>
        </p:style>
        <p:txBody>
          <a:bodyPr rtlCol="0" anchor="ctr"/>
          <a:lstStyle/>
          <a:p>
            <a:pPr algn="ctr"/>
            <a:r>
              <a:rPr lang="ru-RU" sz="5400" b="1" i="1" dirty="0" smtClean="0">
                <a:ln w="28575">
                  <a:solidFill>
                    <a:schemeClr val="accent5">
                      <a:lumMod val="60000"/>
                      <a:lumOff val="40000"/>
                    </a:schemeClr>
                  </a:solidFill>
                </a:ln>
                <a:solidFill>
                  <a:schemeClr val="accent3">
                    <a:lumMod val="20000"/>
                    <a:lumOff val="80000"/>
                  </a:schemeClr>
                </a:solidFill>
                <a:effectLst>
                  <a:glow rad="101600">
                    <a:srgbClr val="7030A0">
                      <a:alpha val="60000"/>
                    </a:srgbClr>
                  </a:glow>
                </a:effectLst>
                <a:latin typeface="Times New Roman" pitchFamily="18" charset="0"/>
                <a:cs typeface="Times New Roman" pitchFamily="18" charset="0"/>
              </a:rPr>
              <a:t>Выставка - музей</a:t>
            </a:r>
            <a:endParaRPr lang="ru-RU" sz="5400" b="1" i="1" dirty="0">
              <a:ln w="28575">
                <a:solidFill>
                  <a:schemeClr val="accent5">
                    <a:lumMod val="60000"/>
                    <a:lumOff val="40000"/>
                  </a:schemeClr>
                </a:solidFill>
              </a:ln>
              <a:solidFill>
                <a:schemeClr val="accent3">
                  <a:lumMod val="20000"/>
                  <a:lumOff val="80000"/>
                </a:schemeClr>
              </a:solidFill>
              <a:effectLst>
                <a:glow rad="101600">
                  <a:srgbClr val="7030A0">
                    <a:alpha val="60000"/>
                  </a:srgbClr>
                </a:glow>
              </a:effectLst>
              <a:latin typeface="Times New Roman" pitchFamily="18" charset="0"/>
              <a:cs typeface="Times New Roman" pitchFamily="18" charset="0"/>
            </a:endParaRPr>
          </a:p>
        </p:txBody>
      </p:sp>
      <p:pic>
        <p:nvPicPr>
          <p:cNvPr id="16" name="Содержимое 7" descr="фон6.png"/>
          <p:cNvPicPr>
            <a:picLocks noChangeAspect="1"/>
          </p:cNvPicPr>
          <p:nvPr/>
        </p:nvPicPr>
        <p:blipFill>
          <a:blip r:embed="rId2" cstate="print"/>
          <a:stretch>
            <a:fillRect/>
          </a:stretch>
        </p:blipFill>
        <p:spPr>
          <a:xfrm>
            <a:off x="1" y="0"/>
            <a:ext cx="9143999" cy="6858000"/>
          </a:xfrm>
          <a:prstGeom prst="rect">
            <a:avLst/>
          </a:prstGeom>
        </p:spPr>
      </p:pic>
      <p:pic>
        <p:nvPicPr>
          <p:cNvPr id="2050" name="Picture 2" descr="C:\Users\Алешкина\Desktop\матрёшка\P1050863.JPG"/>
          <p:cNvPicPr>
            <a:picLocks noChangeAspect="1" noChangeArrowheads="1"/>
          </p:cNvPicPr>
          <p:nvPr/>
        </p:nvPicPr>
        <p:blipFill>
          <a:blip r:embed="rId3" cstate="print"/>
          <a:srcRect/>
          <a:stretch>
            <a:fillRect/>
          </a:stretch>
        </p:blipFill>
        <p:spPr bwMode="auto">
          <a:xfrm>
            <a:off x="1475656" y="2060848"/>
            <a:ext cx="6120680" cy="3960440"/>
          </a:xfrm>
          <a:prstGeom prst="rect">
            <a:avLst/>
          </a:prstGeom>
          <a:noFill/>
        </p:spPr>
      </p:pic>
    </p:spTree>
    <p:extLst>
      <p:ext uri="{BB962C8B-B14F-4D97-AF65-F5344CB8AC3E}">
        <p14:creationId xmlns:p14="http://schemas.microsoft.com/office/powerpoint/2010/main" xmlns="" val="120642041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Горизонтальный свиток 2"/>
          <p:cNvSpPr/>
          <p:nvPr/>
        </p:nvSpPr>
        <p:spPr>
          <a:xfrm>
            <a:off x="611561" y="188640"/>
            <a:ext cx="8208912" cy="1584176"/>
          </a:xfrm>
          <a:prstGeom prst="horizontalScroll">
            <a:avLst/>
          </a:prstGeom>
          <a:gradFill flip="none" rotWithShape="1">
            <a:gsLst>
              <a:gs pos="18000">
                <a:srgbClr val="E6DCAC">
                  <a:alpha val="53000"/>
                </a:srgbClr>
              </a:gs>
              <a:gs pos="50000">
                <a:srgbClr val="E6D78A"/>
              </a:gs>
              <a:gs pos="30000">
                <a:srgbClr val="C7AC4C"/>
              </a:gs>
              <a:gs pos="53000">
                <a:srgbClr val="E6D78A">
                  <a:alpha val="0"/>
                </a:srgbClr>
              </a:gs>
              <a:gs pos="77000">
                <a:srgbClr val="C7AC4C"/>
              </a:gs>
              <a:gs pos="100000">
                <a:srgbClr val="E6DCAC"/>
              </a:gs>
            </a:gsLst>
            <a:lin ang="13500000" scaled="1"/>
            <a:tileRect/>
          </a:gradFill>
          <a:ln w="76200">
            <a:solidFill>
              <a:schemeClr val="accent3">
                <a:lumMod val="75000"/>
              </a:schemeClr>
            </a:solidFill>
          </a:ln>
          <a:effectLst>
            <a:glow rad="228600">
              <a:schemeClr val="accent2">
                <a:satMod val="175000"/>
                <a:alpha val="40000"/>
              </a:schemeClr>
            </a:glow>
            <a:innerShdw blurRad="114300">
              <a:prstClr val="black"/>
            </a:innerShdw>
          </a:effectLst>
        </p:spPr>
        <p:style>
          <a:lnRef idx="1">
            <a:schemeClr val="accent3"/>
          </a:lnRef>
          <a:fillRef idx="2">
            <a:schemeClr val="accent3"/>
          </a:fillRef>
          <a:effectRef idx="1">
            <a:schemeClr val="accent3"/>
          </a:effectRef>
          <a:fontRef idx="minor">
            <a:schemeClr val="dk1"/>
          </a:fontRef>
        </p:style>
        <p:txBody>
          <a:bodyPr rtlCol="0" anchor="ctr"/>
          <a:lstStyle/>
          <a:p>
            <a:pPr algn="ctr"/>
            <a:r>
              <a:rPr lang="ru-RU" sz="3200" b="1" i="1" dirty="0" smtClean="0">
                <a:ln w="28575">
                  <a:solidFill>
                    <a:schemeClr val="accent5">
                      <a:lumMod val="60000"/>
                      <a:lumOff val="40000"/>
                    </a:schemeClr>
                  </a:solidFill>
                </a:ln>
                <a:solidFill>
                  <a:schemeClr val="accent3">
                    <a:lumMod val="20000"/>
                    <a:lumOff val="80000"/>
                  </a:schemeClr>
                </a:solidFill>
                <a:effectLst>
                  <a:glow rad="101600">
                    <a:srgbClr val="7030A0">
                      <a:alpha val="60000"/>
                    </a:srgbClr>
                  </a:glow>
                </a:effectLst>
                <a:latin typeface="Times New Roman" pitchFamily="18" charset="0"/>
                <a:cs typeface="Times New Roman" pitchFamily="18" charset="0"/>
              </a:rPr>
              <a:t>Фольклорный совместный праздник «Наша </a:t>
            </a:r>
            <a:r>
              <a:rPr lang="ru-RU" sz="3200" b="1" i="1" dirty="0" err="1" smtClean="0">
                <a:ln w="28575">
                  <a:solidFill>
                    <a:schemeClr val="accent5">
                      <a:lumMod val="60000"/>
                      <a:lumOff val="40000"/>
                    </a:schemeClr>
                  </a:solidFill>
                </a:ln>
                <a:solidFill>
                  <a:schemeClr val="accent3">
                    <a:lumMod val="20000"/>
                    <a:lumOff val="80000"/>
                  </a:schemeClr>
                </a:solidFill>
                <a:effectLst>
                  <a:glow rad="101600">
                    <a:srgbClr val="7030A0">
                      <a:alpha val="60000"/>
                    </a:srgbClr>
                  </a:glow>
                </a:effectLst>
                <a:latin typeface="Times New Roman" pitchFamily="18" charset="0"/>
                <a:cs typeface="Times New Roman" pitchFamily="18" charset="0"/>
              </a:rPr>
              <a:t>Ельниковская</a:t>
            </a:r>
            <a:r>
              <a:rPr lang="ru-RU" sz="3200" b="1" i="1" dirty="0" smtClean="0">
                <a:ln w="28575">
                  <a:solidFill>
                    <a:schemeClr val="accent5">
                      <a:lumMod val="60000"/>
                      <a:lumOff val="40000"/>
                    </a:schemeClr>
                  </a:solidFill>
                </a:ln>
                <a:solidFill>
                  <a:schemeClr val="accent3">
                    <a:lumMod val="20000"/>
                    <a:lumOff val="80000"/>
                  </a:schemeClr>
                </a:solidFill>
                <a:effectLst>
                  <a:glow rad="101600">
                    <a:srgbClr val="7030A0">
                      <a:alpha val="60000"/>
                    </a:srgbClr>
                  </a:glow>
                </a:effectLst>
                <a:latin typeface="Times New Roman" pitchFamily="18" charset="0"/>
                <a:cs typeface="Times New Roman" pitchFamily="18" charset="0"/>
              </a:rPr>
              <a:t>- русская матрёшка»</a:t>
            </a:r>
            <a:endParaRPr lang="ru-RU" sz="3200" b="1" i="1" dirty="0">
              <a:ln w="28575">
                <a:solidFill>
                  <a:schemeClr val="accent5">
                    <a:lumMod val="60000"/>
                    <a:lumOff val="40000"/>
                  </a:schemeClr>
                </a:solidFill>
              </a:ln>
              <a:solidFill>
                <a:schemeClr val="accent3">
                  <a:lumMod val="20000"/>
                  <a:lumOff val="80000"/>
                </a:schemeClr>
              </a:solidFill>
              <a:effectLst>
                <a:glow rad="101600">
                  <a:srgbClr val="7030A0">
                    <a:alpha val="60000"/>
                  </a:srgbClr>
                </a:glow>
              </a:effectLst>
              <a:latin typeface="Times New Roman" pitchFamily="18" charset="0"/>
              <a:cs typeface="Times New Roman" pitchFamily="18" charset="0"/>
            </a:endParaRPr>
          </a:p>
        </p:txBody>
      </p:sp>
      <p:pic>
        <p:nvPicPr>
          <p:cNvPr id="14" name="Содержимое 7" descr="фон6.png"/>
          <p:cNvPicPr>
            <a:picLocks noChangeAspect="1"/>
          </p:cNvPicPr>
          <p:nvPr/>
        </p:nvPicPr>
        <p:blipFill>
          <a:blip r:embed="rId2" cstate="print"/>
          <a:stretch>
            <a:fillRect/>
          </a:stretch>
        </p:blipFill>
        <p:spPr>
          <a:xfrm>
            <a:off x="1" y="0"/>
            <a:ext cx="9143999" cy="6858000"/>
          </a:xfrm>
          <a:prstGeom prst="rect">
            <a:avLst/>
          </a:prstGeom>
        </p:spPr>
      </p:pic>
      <p:pic>
        <p:nvPicPr>
          <p:cNvPr id="6" name="Рисунок 22" descr="IMG_20180411_100918"/>
          <p:cNvPicPr>
            <a:picLocks noChangeAspect="1" noChangeArrowheads="1"/>
          </p:cNvPicPr>
          <p:nvPr/>
        </p:nvPicPr>
        <p:blipFill>
          <a:blip r:embed="rId3" cstate="print"/>
          <a:srcRect/>
          <a:stretch>
            <a:fillRect/>
          </a:stretch>
        </p:blipFill>
        <p:spPr bwMode="auto">
          <a:xfrm>
            <a:off x="250825" y="1988840"/>
            <a:ext cx="3816350" cy="3024336"/>
          </a:xfrm>
          <a:prstGeom prst="rect">
            <a:avLst/>
          </a:prstGeom>
          <a:noFill/>
          <a:ln w="9525">
            <a:noFill/>
            <a:miter lim="800000"/>
            <a:headEnd/>
            <a:tailEnd/>
          </a:ln>
        </p:spPr>
      </p:pic>
      <p:pic>
        <p:nvPicPr>
          <p:cNvPr id="9" name="Рисунок 19" descr="IMG_20180411_101624"/>
          <p:cNvPicPr>
            <a:picLocks noChangeAspect="1" noChangeArrowheads="1"/>
          </p:cNvPicPr>
          <p:nvPr/>
        </p:nvPicPr>
        <p:blipFill>
          <a:blip r:embed="rId4" cstate="print"/>
          <a:srcRect/>
          <a:stretch>
            <a:fillRect/>
          </a:stretch>
        </p:blipFill>
        <p:spPr bwMode="auto">
          <a:xfrm>
            <a:off x="4284663" y="2708920"/>
            <a:ext cx="4679950" cy="3744416"/>
          </a:xfrm>
          <a:prstGeom prst="rect">
            <a:avLst/>
          </a:prstGeom>
          <a:noFill/>
          <a:ln w="9525">
            <a:noFill/>
            <a:miter lim="800000"/>
            <a:headEnd/>
            <a:tailEnd/>
          </a:ln>
        </p:spPr>
      </p:pic>
    </p:spTree>
    <p:extLst>
      <p:ext uri="{BB962C8B-B14F-4D97-AF65-F5344CB8AC3E}">
        <p14:creationId xmlns:p14="http://schemas.microsoft.com/office/powerpoint/2010/main" xmlns="" val="288683954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Горизонтальный свиток 2"/>
          <p:cNvSpPr/>
          <p:nvPr/>
        </p:nvSpPr>
        <p:spPr>
          <a:xfrm>
            <a:off x="755576" y="116632"/>
            <a:ext cx="8001056" cy="792088"/>
          </a:xfrm>
          <a:prstGeom prst="horizontalScroll">
            <a:avLst/>
          </a:prstGeom>
          <a:gradFill flip="none" rotWithShape="1">
            <a:gsLst>
              <a:gs pos="18000">
                <a:srgbClr val="E6DCAC">
                  <a:alpha val="53000"/>
                </a:srgbClr>
              </a:gs>
              <a:gs pos="50000">
                <a:srgbClr val="E6D78A"/>
              </a:gs>
              <a:gs pos="30000">
                <a:srgbClr val="C7AC4C"/>
              </a:gs>
              <a:gs pos="53000">
                <a:srgbClr val="E6D78A">
                  <a:alpha val="0"/>
                </a:srgbClr>
              </a:gs>
              <a:gs pos="77000">
                <a:srgbClr val="C7AC4C"/>
              </a:gs>
              <a:gs pos="100000">
                <a:srgbClr val="E6DCAC"/>
              </a:gs>
            </a:gsLst>
            <a:lin ang="13500000" scaled="1"/>
            <a:tileRect/>
          </a:gradFill>
          <a:ln w="76200">
            <a:solidFill>
              <a:schemeClr val="accent3">
                <a:lumMod val="75000"/>
              </a:schemeClr>
            </a:solidFill>
          </a:ln>
          <a:effectLst>
            <a:glow rad="228600">
              <a:schemeClr val="accent2">
                <a:satMod val="175000"/>
                <a:alpha val="40000"/>
              </a:schemeClr>
            </a:glow>
            <a:innerShdw blurRad="114300">
              <a:prstClr val="black"/>
            </a:innerShdw>
          </a:effectLst>
        </p:spPr>
        <p:style>
          <a:lnRef idx="1">
            <a:schemeClr val="accent3"/>
          </a:lnRef>
          <a:fillRef idx="2">
            <a:schemeClr val="accent3"/>
          </a:fillRef>
          <a:effectRef idx="1">
            <a:schemeClr val="accent3"/>
          </a:effectRef>
          <a:fontRef idx="minor">
            <a:schemeClr val="dk1"/>
          </a:fontRef>
        </p:style>
        <p:txBody>
          <a:bodyPr rtlCol="0" anchor="ctr"/>
          <a:lstStyle/>
          <a:p>
            <a:pPr algn="ctr"/>
            <a:r>
              <a:rPr lang="ru-RU" sz="4400" b="1" i="1" dirty="0" smtClean="0">
                <a:ln w="28575">
                  <a:solidFill>
                    <a:schemeClr val="accent5">
                      <a:lumMod val="60000"/>
                      <a:lumOff val="40000"/>
                    </a:schemeClr>
                  </a:solidFill>
                </a:ln>
                <a:solidFill>
                  <a:schemeClr val="accent3">
                    <a:lumMod val="20000"/>
                    <a:lumOff val="80000"/>
                  </a:schemeClr>
                </a:solidFill>
                <a:effectLst>
                  <a:glow rad="101600">
                    <a:srgbClr val="7030A0">
                      <a:alpha val="60000"/>
                    </a:srgbClr>
                  </a:glow>
                </a:effectLst>
                <a:latin typeface="Times New Roman" pitchFamily="18" charset="0"/>
                <a:cs typeface="Times New Roman" pitchFamily="18" charset="0"/>
              </a:rPr>
              <a:t>Праздник по проекту</a:t>
            </a:r>
            <a:endParaRPr lang="ru-RU" sz="4400" b="1" i="1" dirty="0">
              <a:ln w="28575">
                <a:solidFill>
                  <a:schemeClr val="accent5">
                    <a:lumMod val="60000"/>
                    <a:lumOff val="40000"/>
                  </a:schemeClr>
                </a:solidFill>
              </a:ln>
              <a:solidFill>
                <a:schemeClr val="accent3">
                  <a:lumMod val="20000"/>
                  <a:lumOff val="80000"/>
                </a:schemeClr>
              </a:solidFill>
              <a:effectLst>
                <a:glow rad="101600">
                  <a:srgbClr val="7030A0">
                    <a:alpha val="60000"/>
                  </a:srgbClr>
                </a:glow>
              </a:effectLst>
              <a:latin typeface="Times New Roman" pitchFamily="18" charset="0"/>
              <a:cs typeface="Times New Roman" pitchFamily="18" charset="0"/>
            </a:endParaRPr>
          </a:p>
        </p:txBody>
      </p:sp>
      <p:pic>
        <p:nvPicPr>
          <p:cNvPr id="11" name="Содержимое 7" descr="фон6.png"/>
          <p:cNvPicPr>
            <a:picLocks noChangeAspect="1"/>
          </p:cNvPicPr>
          <p:nvPr/>
        </p:nvPicPr>
        <p:blipFill>
          <a:blip r:embed="rId2" cstate="print"/>
          <a:stretch>
            <a:fillRect/>
          </a:stretch>
        </p:blipFill>
        <p:spPr>
          <a:xfrm>
            <a:off x="0" y="0"/>
            <a:ext cx="9143999" cy="6858000"/>
          </a:xfrm>
          <a:prstGeom prst="rect">
            <a:avLst/>
          </a:prstGeom>
        </p:spPr>
      </p:pic>
      <p:pic>
        <p:nvPicPr>
          <p:cNvPr id="6" name="Рисунок 13" descr="IMG_20180411_104958"/>
          <p:cNvPicPr>
            <a:picLocks noChangeAspect="1" noChangeArrowheads="1"/>
          </p:cNvPicPr>
          <p:nvPr/>
        </p:nvPicPr>
        <p:blipFill>
          <a:blip r:embed="rId3" cstate="print"/>
          <a:srcRect/>
          <a:stretch>
            <a:fillRect/>
          </a:stretch>
        </p:blipFill>
        <p:spPr bwMode="auto">
          <a:xfrm>
            <a:off x="250825" y="1052736"/>
            <a:ext cx="4178300" cy="2808312"/>
          </a:xfrm>
          <a:prstGeom prst="rect">
            <a:avLst/>
          </a:prstGeom>
          <a:noFill/>
          <a:ln w="9525">
            <a:noFill/>
            <a:miter lim="800000"/>
            <a:headEnd/>
            <a:tailEnd/>
          </a:ln>
        </p:spPr>
      </p:pic>
      <p:pic>
        <p:nvPicPr>
          <p:cNvPr id="8" name="Рисунок 12" descr="IMG_20180411_105639"/>
          <p:cNvPicPr>
            <a:picLocks noChangeAspect="1" noChangeArrowheads="1"/>
          </p:cNvPicPr>
          <p:nvPr/>
        </p:nvPicPr>
        <p:blipFill>
          <a:blip r:embed="rId4" cstate="print"/>
          <a:srcRect/>
          <a:stretch>
            <a:fillRect/>
          </a:stretch>
        </p:blipFill>
        <p:spPr bwMode="auto">
          <a:xfrm>
            <a:off x="4572000" y="1052736"/>
            <a:ext cx="4392613" cy="2808312"/>
          </a:xfrm>
          <a:prstGeom prst="rect">
            <a:avLst/>
          </a:prstGeom>
          <a:noFill/>
          <a:ln w="9525">
            <a:noFill/>
            <a:miter lim="800000"/>
            <a:headEnd/>
            <a:tailEnd/>
          </a:ln>
        </p:spPr>
      </p:pic>
      <p:pic>
        <p:nvPicPr>
          <p:cNvPr id="9" name="Рисунок 18" descr="IMG_20180411_102301"/>
          <p:cNvPicPr>
            <a:picLocks noChangeAspect="1" noChangeArrowheads="1"/>
          </p:cNvPicPr>
          <p:nvPr/>
        </p:nvPicPr>
        <p:blipFill>
          <a:blip r:embed="rId5" cstate="print"/>
          <a:srcRect/>
          <a:stretch>
            <a:fillRect/>
          </a:stretch>
        </p:blipFill>
        <p:spPr bwMode="auto">
          <a:xfrm>
            <a:off x="251521" y="3933056"/>
            <a:ext cx="4176464" cy="2713806"/>
          </a:xfrm>
          <a:prstGeom prst="rect">
            <a:avLst/>
          </a:prstGeom>
          <a:noFill/>
          <a:ln w="9525">
            <a:noFill/>
            <a:miter lim="800000"/>
            <a:headEnd/>
            <a:tailEnd/>
          </a:ln>
        </p:spPr>
      </p:pic>
      <p:pic>
        <p:nvPicPr>
          <p:cNvPr id="10" name="Рисунок 10" descr="P1050947"/>
          <p:cNvPicPr>
            <a:picLocks noChangeAspect="1" noChangeArrowheads="1"/>
          </p:cNvPicPr>
          <p:nvPr/>
        </p:nvPicPr>
        <p:blipFill>
          <a:blip r:embed="rId6" cstate="print"/>
          <a:srcRect/>
          <a:stretch>
            <a:fillRect/>
          </a:stretch>
        </p:blipFill>
        <p:spPr bwMode="auto">
          <a:xfrm>
            <a:off x="4572000" y="3933055"/>
            <a:ext cx="4424363" cy="2682057"/>
          </a:xfrm>
          <a:prstGeom prst="rect">
            <a:avLst/>
          </a:prstGeom>
          <a:noFill/>
          <a:ln w="9525">
            <a:noFill/>
            <a:miter lim="800000"/>
            <a:headEnd/>
            <a:tailEnd/>
          </a:ln>
        </p:spPr>
      </p:pic>
    </p:spTree>
    <p:extLst>
      <p:ext uri="{BB962C8B-B14F-4D97-AF65-F5344CB8AC3E}">
        <p14:creationId xmlns:p14="http://schemas.microsoft.com/office/powerpoint/2010/main" xmlns="" val="300492040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9"/>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1494446" y="188640"/>
            <a:ext cx="6317913" cy="4392488"/>
          </a:xfrm>
          <a:prstGeom prst="rect">
            <a:avLst/>
          </a:prstGeom>
          <a:noFill/>
          <a:ln w="9525">
            <a:noFill/>
            <a:miter lim="800000"/>
            <a:headEnd/>
            <a:tailEnd/>
          </a:ln>
          <a:effectLst/>
        </p:spPr>
      </p:pic>
      <p:sp>
        <p:nvSpPr>
          <p:cNvPr id="2" name="TextBox 1"/>
          <p:cNvSpPr txBox="1"/>
          <p:nvPr/>
        </p:nvSpPr>
        <p:spPr>
          <a:xfrm>
            <a:off x="2354632" y="4509120"/>
            <a:ext cx="4722768" cy="1569660"/>
          </a:xfrm>
          <a:prstGeom prst="rect">
            <a:avLst/>
          </a:prstGeom>
          <a:noFill/>
        </p:spPr>
        <p:txBody>
          <a:bodyPr wrap="none" rtlCol="0">
            <a:spAutoFit/>
          </a:bodyPr>
          <a:lstStyle/>
          <a:p>
            <a:r>
              <a:rPr lang="ru-RU" altLang="ru-RU" sz="2400" b="1" dirty="0">
                <a:solidFill>
                  <a:srgbClr val="002060"/>
                </a:solidFill>
                <a:latin typeface="Georgia" panose="02040502050405020303" pitchFamily="18" charset="0"/>
              </a:rPr>
              <a:t>Ой ты барышня-матрёшка,</a:t>
            </a:r>
            <a:br>
              <a:rPr lang="ru-RU" altLang="ru-RU" sz="2400" b="1" dirty="0">
                <a:solidFill>
                  <a:srgbClr val="002060"/>
                </a:solidFill>
                <a:latin typeface="Georgia" panose="02040502050405020303" pitchFamily="18" charset="0"/>
              </a:rPr>
            </a:br>
            <a:r>
              <a:rPr lang="ru-RU" altLang="ru-RU" sz="2400" b="1" dirty="0">
                <a:solidFill>
                  <a:srgbClr val="002060"/>
                </a:solidFill>
                <a:latin typeface="Georgia" panose="02040502050405020303" pitchFamily="18" charset="0"/>
              </a:rPr>
              <a:t>Разноцветная одёжка,</a:t>
            </a:r>
            <a:br>
              <a:rPr lang="ru-RU" altLang="ru-RU" sz="2400" b="1" dirty="0">
                <a:solidFill>
                  <a:srgbClr val="002060"/>
                </a:solidFill>
                <a:latin typeface="Georgia" panose="02040502050405020303" pitchFamily="18" charset="0"/>
              </a:rPr>
            </a:br>
            <a:r>
              <a:rPr lang="ru-RU" altLang="ru-RU" sz="2400" b="1" dirty="0">
                <a:solidFill>
                  <a:srgbClr val="002060"/>
                </a:solidFill>
                <a:latin typeface="Georgia" panose="02040502050405020303" pitchFamily="18" charset="0"/>
              </a:rPr>
              <a:t>Знает весь огромный мир</a:t>
            </a:r>
            <a:br>
              <a:rPr lang="ru-RU" altLang="ru-RU" sz="2400" b="1" dirty="0">
                <a:solidFill>
                  <a:srgbClr val="002060"/>
                </a:solidFill>
                <a:latin typeface="Georgia" panose="02040502050405020303" pitchFamily="18" charset="0"/>
              </a:rPr>
            </a:br>
            <a:r>
              <a:rPr lang="ru-RU" altLang="ru-RU" sz="2400" b="1" dirty="0">
                <a:solidFill>
                  <a:srgbClr val="002060"/>
                </a:solidFill>
                <a:latin typeface="Georgia" panose="02040502050405020303" pitchFamily="18" charset="0"/>
              </a:rPr>
              <a:t>Этот русский сувенир!</a:t>
            </a:r>
            <a:endParaRPr lang="ru-RU" sz="2400" dirty="0">
              <a:solidFill>
                <a:srgbClr val="002060"/>
              </a:solidFill>
              <a:latin typeface="Georgia" panose="02040502050405020303" pitchFamily="18" charset="0"/>
            </a:endParaRPr>
          </a:p>
        </p:txBody>
      </p:sp>
      <p:pic>
        <p:nvPicPr>
          <p:cNvPr id="9" name="Содержимое 4" descr="фон6.png"/>
          <p:cNvPicPr>
            <a:picLocks noChangeAspect="1"/>
          </p:cNvPicPr>
          <p:nvPr/>
        </p:nvPicPr>
        <p:blipFill>
          <a:blip r:embed="rId3" cstate="print"/>
          <a:stretch>
            <a:fillRect/>
          </a:stretch>
        </p:blipFill>
        <p:spPr>
          <a:xfrm>
            <a:off x="0" y="-99392"/>
            <a:ext cx="9116894" cy="6858000"/>
          </a:xfrm>
          <a:prstGeom prst="rect">
            <a:avLst/>
          </a:prstGeom>
        </p:spPr>
      </p:pic>
    </p:spTree>
    <p:extLst>
      <p:ext uri="{BB962C8B-B14F-4D97-AF65-F5344CB8AC3E}">
        <p14:creationId xmlns:p14="http://schemas.microsoft.com/office/powerpoint/2010/main" xmlns="" val="2848923629"/>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Горизонтальный свиток 2"/>
          <p:cNvSpPr/>
          <p:nvPr/>
        </p:nvSpPr>
        <p:spPr>
          <a:xfrm>
            <a:off x="539552" y="0"/>
            <a:ext cx="8208912" cy="1412776"/>
          </a:xfrm>
          <a:prstGeom prst="horizontalScroll">
            <a:avLst/>
          </a:prstGeom>
          <a:gradFill flip="none" rotWithShape="1">
            <a:gsLst>
              <a:gs pos="18000">
                <a:srgbClr val="E6DCAC">
                  <a:alpha val="53000"/>
                </a:srgbClr>
              </a:gs>
              <a:gs pos="50000">
                <a:srgbClr val="E6D78A"/>
              </a:gs>
              <a:gs pos="30000">
                <a:srgbClr val="C7AC4C"/>
              </a:gs>
              <a:gs pos="53000">
                <a:srgbClr val="E6D78A">
                  <a:alpha val="0"/>
                </a:srgbClr>
              </a:gs>
              <a:gs pos="77000">
                <a:srgbClr val="C7AC4C"/>
              </a:gs>
              <a:gs pos="100000">
                <a:srgbClr val="E6DCAC"/>
              </a:gs>
            </a:gsLst>
            <a:lin ang="13500000" scaled="1"/>
            <a:tileRect/>
          </a:gradFill>
          <a:ln w="76200">
            <a:solidFill>
              <a:schemeClr val="accent3">
                <a:lumMod val="75000"/>
              </a:schemeClr>
            </a:solidFill>
          </a:ln>
          <a:effectLst>
            <a:glow rad="228600">
              <a:schemeClr val="accent2">
                <a:satMod val="175000"/>
                <a:alpha val="40000"/>
              </a:schemeClr>
            </a:glow>
            <a:innerShdw blurRad="114300">
              <a:prstClr val="black"/>
            </a:innerShdw>
          </a:effectLst>
        </p:spPr>
        <p:style>
          <a:lnRef idx="1">
            <a:schemeClr val="accent3"/>
          </a:lnRef>
          <a:fillRef idx="2">
            <a:schemeClr val="accent3"/>
          </a:fillRef>
          <a:effectRef idx="1">
            <a:schemeClr val="accent3"/>
          </a:effectRef>
          <a:fontRef idx="minor">
            <a:schemeClr val="dk1"/>
          </a:fontRef>
        </p:style>
        <p:txBody>
          <a:bodyPr rtlCol="0" anchor="ctr"/>
          <a:lstStyle/>
          <a:p>
            <a:pPr algn="ctr"/>
            <a:r>
              <a:rPr lang="ru-RU" sz="5400" b="1" i="1" dirty="0" smtClean="0">
                <a:ln w="28575">
                  <a:solidFill>
                    <a:schemeClr val="accent5">
                      <a:lumMod val="60000"/>
                      <a:lumOff val="40000"/>
                    </a:schemeClr>
                  </a:solidFill>
                </a:ln>
                <a:solidFill>
                  <a:schemeClr val="accent3">
                    <a:lumMod val="20000"/>
                    <a:lumOff val="80000"/>
                  </a:schemeClr>
                </a:solidFill>
                <a:effectLst>
                  <a:glow rad="101600">
                    <a:srgbClr val="7030A0">
                      <a:alpha val="60000"/>
                    </a:srgbClr>
                  </a:glow>
                </a:effectLst>
                <a:latin typeface="Times New Roman" pitchFamily="18" charset="0"/>
                <a:cs typeface="Times New Roman" pitchFamily="18" charset="0"/>
              </a:rPr>
              <a:t>Выводы</a:t>
            </a:r>
            <a:endParaRPr lang="ru-RU" sz="5400" b="1" i="1" dirty="0">
              <a:ln w="28575">
                <a:solidFill>
                  <a:schemeClr val="accent5">
                    <a:lumMod val="60000"/>
                    <a:lumOff val="40000"/>
                  </a:schemeClr>
                </a:solidFill>
              </a:ln>
              <a:solidFill>
                <a:schemeClr val="accent3">
                  <a:lumMod val="20000"/>
                  <a:lumOff val="80000"/>
                </a:schemeClr>
              </a:solidFill>
              <a:effectLst>
                <a:glow rad="101600">
                  <a:srgbClr val="7030A0">
                    <a:alpha val="60000"/>
                  </a:srgbClr>
                </a:glow>
              </a:effectLst>
              <a:latin typeface="Times New Roman" pitchFamily="18" charset="0"/>
              <a:cs typeface="Times New Roman" pitchFamily="18" charset="0"/>
            </a:endParaRPr>
          </a:p>
        </p:txBody>
      </p:sp>
      <p:sp>
        <p:nvSpPr>
          <p:cNvPr id="4" name="TextBox 3"/>
          <p:cNvSpPr txBox="1"/>
          <p:nvPr/>
        </p:nvSpPr>
        <p:spPr>
          <a:xfrm>
            <a:off x="3779913" y="1916832"/>
            <a:ext cx="5040560" cy="923330"/>
          </a:xfrm>
          <a:prstGeom prst="rect">
            <a:avLst/>
          </a:prstGeom>
          <a:noFill/>
        </p:spPr>
        <p:txBody>
          <a:bodyPr wrap="square" rtlCol="0">
            <a:spAutoFit/>
          </a:bodyPr>
          <a:lstStyle/>
          <a:p>
            <a:endParaRPr lang="ru-RU" b="1" dirty="0" smtClean="0">
              <a:solidFill>
                <a:srgbClr val="002060"/>
              </a:solidFill>
              <a:latin typeface="Georgia" panose="02040502050405020303" pitchFamily="18" charset="0"/>
            </a:endParaRPr>
          </a:p>
          <a:p>
            <a:endParaRPr lang="ru-RU" b="1" dirty="0" smtClean="0">
              <a:solidFill>
                <a:srgbClr val="002060"/>
              </a:solidFill>
              <a:latin typeface="Georgia" panose="02040502050405020303" pitchFamily="18" charset="0"/>
            </a:endParaRPr>
          </a:p>
          <a:p>
            <a:endParaRPr lang="ru-RU" b="1" dirty="0" smtClean="0">
              <a:solidFill>
                <a:srgbClr val="002060"/>
              </a:solidFill>
              <a:latin typeface="Georgia" panose="02040502050405020303" pitchFamily="18" charset="0"/>
            </a:endParaRPr>
          </a:p>
        </p:txBody>
      </p:sp>
      <p:pic>
        <p:nvPicPr>
          <p:cNvPr id="12" name="Содержимое 7" descr="фон6.png"/>
          <p:cNvPicPr>
            <a:picLocks noChangeAspect="1"/>
          </p:cNvPicPr>
          <p:nvPr/>
        </p:nvPicPr>
        <p:blipFill>
          <a:blip r:embed="rId2" cstate="print"/>
          <a:stretch>
            <a:fillRect/>
          </a:stretch>
        </p:blipFill>
        <p:spPr>
          <a:xfrm>
            <a:off x="0" y="1"/>
            <a:ext cx="9144000" cy="6857999"/>
          </a:xfrm>
          <a:prstGeom prst="rect">
            <a:avLst/>
          </a:prstGeom>
        </p:spPr>
      </p:pic>
      <p:sp>
        <p:nvSpPr>
          <p:cNvPr id="2049" name="Rectangle 1"/>
          <p:cNvSpPr>
            <a:spLocks noChangeArrowheads="1"/>
          </p:cNvSpPr>
          <p:nvPr/>
        </p:nvSpPr>
        <p:spPr bwMode="auto">
          <a:xfrm>
            <a:off x="4286248" y="857232"/>
            <a:ext cx="4857752" cy="584775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Итак, в ходе проекта мы узнали, что матрешка появилась давно. В этой игрушке отразились народные представления о семье, мире, добре, красоте.</a:t>
            </a:r>
            <a:endParaRPr kumimoji="0" lang="ru-RU"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Мы узнали, что в разных местах нашей большой страны игрушки делают по – своему. Так же мы узнали и про нашу местную красавицу, как она появилась в нашем районе. Какие  росписи матрешек были, а были они все разные. А мы в группе нарисовали своих матрешек,</a:t>
            </a:r>
            <a:r>
              <a:rPr kumimoji="0" lang="ru-RU" sz="2000" b="0" i="0" u="none" strike="noStrike" cap="none" normalizeH="0" dirty="0" smtClean="0">
                <a:ln>
                  <a:noFill/>
                </a:ln>
                <a:solidFill>
                  <a:srgbClr val="000000"/>
                </a:solidFill>
                <a:effectLst/>
                <a:latin typeface="Times New Roman" pitchFamily="18" charset="0"/>
                <a:ea typeface="Times New Roman" pitchFamily="18" charset="0"/>
                <a:cs typeface="Times New Roman" pitchFamily="18" charset="0"/>
              </a:rPr>
              <a:t> и сделали своих авторских красавиц.</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Но главное мы поняли, что русская матрешка является символом России, символом народного искусства, и очень нравится людям, потому что она несет в себе любовь и дружбу</a:t>
            </a:r>
            <a:r>
              <a:rPr kumimoji="0" lang="ru-RU" sz="1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a:t>
            </a:r>
            <a:r>
              <a:rPr kumimoji="0" lang="ru-RU" sz="1400" b="0"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 </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3074" name="Picture 2" descr="F:\ПРОЕКТ МАТРЕШКА\матрёшка\P1050793.JPG"/>
          <p:cNvPicPr>
            <a:picLocks noChangeAspect="1" noChangeArrowheads="1"/>
          </p:cNvPicPr>
          <p:nvPr/>
        </p:nvPicPr>
        <p:blipFill>
          <a:blip r:embed="rId3"/>
          <a:srcRect/>
          <a:stretch>
            <a:fillRect/>
          </a:stretch>
        </p:blipFill>
        <p:spPr bwMode="auto">
          <a:xfrm>
            <a:off x="1071538" y="1500174"/>
            <a:ext cx="3143272" cy="4357718"/>
          </a:xfrm>
          <a:prstGeom prst="rect">
            <a:avLst/>
          </a:prstGeom>
          <a:noFill/>
        </p:spPr>
      </p:pic>
    </p:spTree>
    <p:extLst>
      <p:ext uri="{BB962C8B-B14F-4D97-AF65-F5344CB8AC3E}">
        <p14:creationId xmlns:p14="http://schemas.microsoft.com/office/powerpoint/2010/main" xmlns="" val="399585942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43608" y="908720"/>
            <a:ext cx="7564891" cy="830997"/>
          </a:xfrm>
          <a:prstGeom prst="rect">
            <a:avLst/>
          </a:prstGeom>
          <a:noFill/>
        </p:spPr>
        <p:txBody>
          <a:bodyPr wrap="none" rtlCol="0">
            <a:spAutoFit/>
          </a:bodyPr>
          <a:lstStyle/>
          <a:p>
            <a:r>
              <a:rPr lang="ru-RU" altLang="ru-RU" sz="4800" b="1" dirty="0" smtClean="0">
                <a:solidFill>
                  <a:srgbClr val="002060"/>
                </a:solidFill>
                <a:latin typeface="Georgia" panose="02040502050405020303" pitchFamily="18" charset="0"/>
              </a:rPr>
              <a:t>Спасибо за внимание!</a:t>
            </a:r>
            <a:endParaRPr lang="ru-RU" sz="4800" dirty="0">
              <a:solidFill>
                <a:srgbClr val="002060"/>
              </a:solidFill>
              <a:latin typeface="Georgia" panose="02040502050405020303" pitchFamily="18" charset="0"/>
            </a:endParaRPr>
          </a:p>
        </p:txBody>
      </p:sp>
      <p:pic>
        <p:nvPicPr>
          <p:cNvPr id="5" name="Содержимое 5" descr="9 (2).jpg"/>
          <p:cNvPicPr>
            <a:picLocks noChangeAspect="1"/>
          </p:cNvPicPr>
          <p:nvPr/>
        </p:nvPicPr>
        <p:blipFill>
          <a:blip r:embed="rId2" cstate="print">
            <a:clrChange>
              <a:clrFrom>
                <a:srgbClr val="FFF9D5"/>
              </a:clrFrom>
              <a:clrTo>
                <a:srgbClr val="FFF9D5">
                  <a:alpha val="0"/>
                </a:srgbClr>
              </a:clrTo>
            </a:clrChange>
          </a:blip>
          <a:srcRect t="35294"/>
          <a:stretch>
            <a:fillRect/>
          </a:stretch>
        </p:blipFill>
        <p:spPr>
          <a:xfrm>
            <a:off x="1115616" y="1585016"/>
            <a:ext cx="7072362" cy="5286412"/>
          </a:xfrm>
          <a:prstGeom prst="rect">
            <a:avLst/>
          </a:prstGeom>
        </p:spPr>
      </p:pic>
      <p:pic>
        <p:nvPicPr>
          <p:cNvPr id="7" name="Содержимое 7" descr="фон6.png"/>
          <p:cNvPicPr>
            <a:picLocks noChangeAspect="1"/>
          </p:cNvPicPr>
          <p:nvPr/>
        </p:nvPicPr>
        <p:blipFill>
          <a:blip r:embed="rId3" cstate="print"/>
          <a:stretch>
            <a:fillRect/>
          </a:stretch>
        </p:blipFill>
        <p:spPr>
          <a:xfrm>
            <a:off x="1" y="1"/>
            <a:ext cx="9144000" cy="6857999"/>
          </a:xfrm>
          <a:prstGeom prst="rect">
            <a:avLst/>
          </a:prstGeom>
        </p:spPr>
      </p:pic>
    </p:spTree>
    <p:extLst>
      <p:ext uri="{BB962C8B-B14F-4D97-AF65-F5344CB8AC3E}">
        <p14:creationId xmlns:p14="http://schemas.microsoft.com/office/powerpoint/2010/main" xmlns="" val="248963104"/>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descr="фон6.png"/>
          <p:cNvPicPr>
            <a:picLocks noChangeAspect="1"/>
          </p:cNvPicPr>
          <p:nvPr/>
        </p:nvPicPr>
        <p:blipFill>
          <a:blip r:embed="rId2" cstate="print"/>
          <a:stretch>
            <a:fillRect/>
          </a:stretch>
        </p:blipFill>
        <p:spPr>
          <a:xfrm>
            <a:off x="0" y="0"/>
            <a:ext cx="9144966" cy="6857274"/>
          </a:xfrm>
          <a:prstGeom prst="rect">
            <a:avLst/>
          </a:prstGeom>
        </p:spPr>
      </p:pic>
      <p:sp>
        <p:nvSpPr>
          <p:cNvPr id="2" name="Заголовок 1"/>
          <p:cNvSpPr>
            <a:spLocks noGrp="1"/>
          </p:cNvSpPr>
          <p:nvPr>
            <p:ph type="ctrTitle"/>
          </p:nvPr>
        </p:nvSpPr>
        <p:spPr>
          <a:xfrm>
            <a:off x="785786" y="1142984"/>
            <a:ext cx="4857784" cy="4357718"/>
          </a:xfrm>
        </p:spPr>
        <p:txBody>
          <a:bodyPr>
            <a:noAutofit/>
          </a:bodyPr>
          <a:lstStyle/>
          <a:p>
            <a:r>
              <a:rPr lang="ru-RU" sz="1800" dirty="0" smtClean="0">
                <a:latin typeface="Times New Roman" pitchFamily="18" charset="0"/>
                <a:cs typeface="Times New Roman" pitchFamily="18" charset="0"/>
              </a:rPr>
              <a:t>Игрушек больше миллиона в </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мире есть, </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И всех игрушек нам </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сейчас не перечесть.</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Но изо всех, быть может,</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 только лишь одна</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 Для дружбы всех людей </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на свете рождена. </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Сто лет Матрёшке, но </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не старится она </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Как красна девица -</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умна, скромна, стройна. </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От многих бед ее сто лет </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хранит секрет: </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Дуэт живет в Матрёшке,  трио и</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квартет</a:t>
            </a:r>
            <a:endParaRPr lang="ru-RU" sz="1800" dirty="0">
              <a:solidFill>
                <a:srgbClr val="002060"/>
              </a:solidFill>
              <a:latin typeface="Times New Roman" pitchFamily="18" charset="0"/>
              <a:cs typeface="Times New Roman" pitchFamily="18" charset="0"/>
            </a:endParaRPr>
          </a:p>
        </p:txBody>
      </p:sp>
      <p:pic>
        <p:nvPicPr>
          <p:cNvPr id="1026" name="Picture 2" descr="C:\Users\user\Desktop\P1050795.JPG"/>
          <p:cNvPicPr>
            <a:picLocks noChangeAspect="1" noChangeArrowheads="1"/>
          </p:cNvPicPr>
          <p:nvPr/>
        </p:nvPicPr>
        <p:blipFill>
          <a:blip r:embed="rId3"/>
          <a:srcRect/>
          <a:stretch>
            <a:fillRect/>
          </a:stretch>
        </p:blipFill>
        <p:spPr bwMode="auto">
          <a:xfrm>
            <a:off x="4786314" y="928670"/>
            <a:ext cx="3071834" cy="4714908"/>
          </a:xfrm>
          <a:prstGeom prst="rect">
            <a:avLst/>
          </a:prstGeom>
          <a:noFill/>
        </p:spPr>
      </p:pic>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Горизонтальный свиток 2"/>
          <p:cNvSpPr/>
          <p:nvPr/>
        </p:nvSpPr>
        <p:spPr>
          <a:xfrm>
            <a:off x="683568" y="404664"/>
            <a:ext cx="8001056" cy="1357322"/>
          </a:xfrm>
          <a:prstGeom prst="horizontalScroll">
            <a:avLst/>
          </a:prstGeom>
          <a:gradFill flip="none" rotWithShape="1">
            <a:gsLst>
              <a:gs pos="18000">
                <a:srgbClr val="E6DCAC">
                  <a:alpha val="53000"/>
                </a:srgbClr>
              </a:gs>
              <a:gs pos="50000">
                <a:srgbClr val="E6D78A"/>
              </a:gs>
              <a:gs pos="30000">
                <a:srgbClr val="C7AC4C"/>
              </a:gs>
              <a:gs pos="53000">
                <a:srgbClr val="E6D78A">
                  <a:alpha val="0"/>
                </a:srgbClr>
              </a:gs>
              <a:gs pos="77000">
                <a:srgbClr val="C7AC4C"/>
              </a:gs>
              <a:gs pos="100000">
                <a:srgbClr val="E6DCAC"/>
              </a:gs>
            </a:gsLst>
            <a:lin ang="13500000" scaled="1"/>
            <a:tileRect/>
          </a:gradFill>
          <a:ln w="76200">
            <a:solidFill>
              <a:schemeClr val="accent3">
                <a:lumMod val="75000"/>
              </a:schemeClr>
            </a:solidFill>
          </a:ln>
          <a:effectLst>
            <a:glow rad="228600">
              <a:schemeClr val="accent2">
                <a:satMod val="175000"/>
                <a:alpha val="40000"/>
              </a:schemeClr>
            </a:glow>
            <a:innerShdw blurRad="114300">
              <a:prstClr val="black"/>
            </a:innerShdw>
          </a:effectLst>
        </p:spPr>
        <p:style>
          <a:lnRef idx="1">
            <a:schemeClr val="accent3"/>
          </a:lnRef>
          <a:fillRef idx="2">
            <a:schemeClr val="accent3"/>
          </a:fillRef>
          <a:effectRef idx="1">
            <a:schemeClr val="accent3"/>
          </a:effectRef>
          <a:fontRef idx="minor">
            <a:schemeClr val="dk1"/>
          </a:fontRef>
        </p:style>
        <p:txBody>
          <a:bodyPr rtlCol="0" anchor="ctr"/>
          <a:lstStyle/>
          <a:p>
            <a:pPr algn="ctr"/>
            <a:r>
              <a:rPr lang="ru-RU" sz="4400" b="1" i="1" dirty="0" smtClean="0">
                <a:ln w="28575">
                  <a:solidFill>
                    <a:schemeClr val="accent5">
                      <a:lumMod val="60000"/>
                      <a:lumOff val="40000"/>
                    </a:schemeClr>
                  </a:solidFill>
                </a:ln>
                <a:solidFill>
                  <a:schemeClr val="accent3">
                    <a:lumMod val="20000"/>
                    <a:lumOff val="80000"/>
                  </a:schemeClr>
                </a:solidFill>
                <a:effectLst>
                  <a:glow rad="101600">
                    <a:srgbClr val="7030A0">
                      <a:alpha val="60000"/>
                    </a:srgbClr>
                  </a:glow>
                </a:effectLst>
              </a:rPr>
              <a:t> </a:t>
            </a:r>
            <a:r>
              <a:rPr lang="ru-RU" sz="5400" b="1" i="1" dirty="0" smtClean="0">
                <a:ln w="28575">
                  <a:solidFill>
                    <a:schemeClr val="accent5">
                      <a:lumMod val="60000"/>
                      <a:lumOff val="40000"/>
                    </a:schemeClr>
                  </a:solidFill>
                </a:ln>
                <a:solidFill>
                  <a:schemeClr val="accent3">
                    <a:lumMod val="20000"/>
                    <a:lumOff val="80000"/>
                  </a:schemeClr>
                </a:solidFill>
                <a:effectLst>
                  <a:glow rad="101600">
                    <a:srgbClr val="7030A0">
                      <a:alpha val="60000"/>
                    </a:srgbClr>
                  </a:glow>
                </a:effectLst>
                <a:latin typeface="Times New Roman" pitchFamily="18" charset="0"/>
                <a:cs typeface="Times New Roman" pitchFamily="18" charset="0"/>
              </a:rPr>
              <a:t>Гипотеза исследования</a:t>
            </a:r>
            <a:endParaRPr lang="ru-RU" sz="5400" b="1" i="1" dirty="0">
              <a:ln w="28575">
                <a:solidFill>
                  <a:schemeClr val="accent5">
                    <a:lumMod val="60000"/>
                    <a:lumOff val="40000"/>
                  </a:schemeClr>
                </a:solidFill>
              </a:ln>
              <a:solidFill>
                <a:schemeClr val="accent3">
                  <a:lumMod val="20000"/>
                  <a:lumOff val="80000"/>
                </a:schemeClr>
              </a:solidFill>
              <a:effectLst>
                <a:glow rad="101600">
                  <a:srgbClr val="7030A0">
                    <a:alpha val="60000"/>
                  </a:srgbClr>
                </a:glow>
              </a:effectLst>
              <a:latin typeface="Times New Roman" pitchFamily="18" charset="0"/>
              <a:cs typeface="Times New Roman" pitchFamily="18" charset="0"/>
            </a:endParaRPr>
          </a:p>
        </p:txBody>
      </p:sp>
      <p:sp>
        <p:nvSpPr>
          <p:cNvPr id="2" name="TextBox 1"/>
          <p:cNvSpPr txBox="1"/>
          <p:nvPr/>
        </p:nvSpPr>
        <p:spPr>
          <a:xfrm>
            <a:off x="1475656" y="2420888"/>
            <a:ext cx="7419019" cy="3416320"/>
          </a:xfrm>
          <a:prstGeom prst="rect">
            <a:avLst/>
          </a:prstGeom>
          <a:noFill/>
        </p:spPr>
        <p:txBody>
          <a:bodyPr wrap="none" rtlCol="0">
            <a:spAutoFit/>
          </a:bodyPr>
          <a:lstStyle/>
          <a:p>
            <a:pPr>
              <a:lnSpc>
                <a:spcPct val="150000"/>
              </a:lnSpc>
              <a:buNone/>
            </a:pPr>
            <a:r>
              <a:rPr lang="ru-RU" sz="2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Georgia" pitchFamily="18" charset="0"/>
                <a:ea typeface="Calibri" pitchFamily="34" charset="0"/>
                <a:cs typeface="Times New Roman" pitchFamily="18" charset="0"/>
              </a:rPr>
              <a:t>данное исследование поможет </a:t>
            </a:r>
            <a:endParaRPr lang="ru-RU" sz="2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Georgia" pitchFamily="18" charset="0"/>
              <a:ea typeface="Calibri" pitchFamily="34" charset="0"/>
              <a:cs typeface="Times New Roman" pitchFamily="18" charset="0"/>
            </a:endParaRPr>
          </a:p>
          <a:p>
            <a:pPr>
              <a:lnSpc>
                <a:spcPct val="150000"/>
              </a:lnSpc>
              <a:buNone/>
            </a:pPr>
            <a:r>
              <a:rPr lang="ru-RU" sz="2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Georgia" pitchFamily="18" charset="0"/>
                <a:ea typeface="Calibri" pitchFamily="34" charset="0"/>
                <a:cs typeface="Times New Roman" pitchFamily="18" charset="0"/>
              </a:rPr>
              <a:t>лучше </a:t>
            </a:r>
            <a:r>
              <a:rPr lang="ru-RU" sz="2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Georgia" pitchFamily="18" charset="0"/>
                <a:ea typeface="Calibri" pitchFamily="34" charset="0"/>
                <a:cs typeface="Times New Roman" pitchFamily="18" charset="0"/>
              </a:rPr>
              <a:t>узнать </a:t>
            </a:r>
            <a:r>
              <a:rPr lang="ru-RU" sz="2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Georgia" pitchFamily="18" charset="0"/>
                <a:ea typeface="Calibri" pitchFamily="34" charset="0"/>
                <a:cs typeface="Times New Roman" pitchFamily="18" charset="0"/>
              </a:rPr>
              <a:t>традиции</a:t>
            </a:r>
          </a:p>
          <a:p>
            <a:pPr>
              <a:lnSpc>
                <a:spcPct val="150000"/>
              </a:lnSpc>
              <a:buNone/>
            </a:pPr>
            <a:r>
              <a:rPr lang="ru-RU" sz="2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Georgia" pitchFamily="18" charset="0"/>
                <a:ea typeface="Calibri" pitchFamily="34" charset="0"/>
                <a:cs typeface="Times New Roman" pitchFamily="18" charset="0"/>
              </a:rPr>
              <a:t> </a:t>
            </a:r>
            <a:r>
              <a:rPr lang="ru-RU" sz="2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Georgia" pitchFamily="18" charset="0"/>
                <a:ea typeface="Calibri" pitchFamily="34" charset="0"/>
                <a:cs typeface="Times New Roman" pitchFamily="18" charset="0"/>
              </a:rPr>
              <a:t>своего народа</a:t>
            </a:r>
            <a:r>
              <a:rPr lang="ru-RU" sz="2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Georgia" pitchFamily="18" charset="0"/>
                <a:ea typeface="Calibri" pitchFamily="34" charset="0"/>
                <a:cs typeface="Times New Roman" pitchFamily="18" charset="0"/>
              </a:rPr>
              <a:t>,</a:t>
            </a:r>
          </a:p>
          <a:p>
            <a:pPr>
              <a:lnSpc>
                <a:spcPct val="150000"/>
              </a:lnSpc>
              <a:buNone/>
            </a:pPr>
            <a:r>
              <a:rPr lang="ru-RU" sz="2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Georgia" pitchFamily="18" charset="0"/>
                <a:ea typeface="Calibri" pitchFamily="34" charset="0"/>
                <a:cs typeface="Times New Roman" pitchFamily="18" charset="0"/>
              </a:rPr>
              <a:t> </a:t>
            </a:r>
            <a:r>
              <a:rPr lang="ru-RU" sz="2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Georgia" pitchFamily="18" charset="0"/>
                <a:ea typeface="Calibri" pitchFamily="34" charset="0"/>
                <a:cs typeface="Times New Roman" pitchFamily="18" charset="0"/>
              </a:rPr>
              <a:t>понять русскую </a:t>
            </a:r>
            <a:r>
              <a:rPr lang="ru-RU" sz="2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Georgia" pitchFamily="18" charset="0"/>
                <a:ea typeface="Calibri" pitchFamily="34" charset="0"/>
                <a:cs typeface="Times New Roman" pitchFamily="18" charset="0"/>
              </a:rPr>
              <a:t>душу в процессе</a:t>
            </a:r>
          </a:p>
          <a:p>
            <a:pPr>
              <a:lnSpc>
                <a:spcPct val="150000"/>
              </a:lnSpc>
              <a:buNone/>
            </a:pPr>
            <a:r>
              <a:rPr lang="ru-RU" sz="2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Georgia" pitchFamily="18" charset="0"/>
                <a:ea typeface="Calibri" pitchFamily="34" charset="0"/>
                <a:cs typeface="Times New Roman" pitchFamily="18" charset="0"/>
              </a:rPr>
              <a:t>Ознакомления с русской народной</a:t>
            </a:r>
          </a:p>
          <a:p>
            <a:pPr>
              <a:lnSpc>
                <a:spcPct val="150000"/>
              </a:lnSpc>
              <a:buNone/>
            </a:pPr>
            <a:r>
              <a:rPr lang="ru-RU" sz="2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Georgia" pitchFamily="18" charset="0"/>
                <a:ea typeface="Calibri" pitchFamily="34" charset="0"/>
                <a:cs typeface="Times New Roman" pitchFamily="18" charset="0"/>
              </a:rPr>
              <a:t>Игрушкой-матрёшкой.</a:t>
            </a:r>
            <a:endParaRPr lang="ru-RU" sz="2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Georgia" pitchFamily="18" charset="0"/>
              <a:ea typeface="Calibri" pitchFamily="34" charset="0"/>
              <a:cs typeface="Times New Roman" pitchFamily="18" charset="0"/>
            </a:endParaRPr>
          </a:p>
        </p:txBody>
      </p:sp>
      <p:pic>
        <p:nvPicPr>
          <p:cNvPr id="8" name="Содержимое 7" descr="фон6.png"/>
          <p:cNvPicPr>
            <a:picLocks noChangeAspect="1"/>
          </p:cNvPicPr>
          <p:nvPr/>
        </p:nvPicPr>
        <p:blipFill>
          <a:blip r:embed="rId2" cstate="print"/>
          <a:stretch>
            <a:fillRect/>
          </a:stretch>
        </p:blipFill>
        <p:spPr>
          <a:xfrm>
            <a:off x="0" y="0"/>
            <a:ext cx="9143999" cy="6858000"/>
          </a:xfrm>
          <a:prstGeom prst="rect">
            <a:avLst/>
          </a:prstGeom>
        </p:spPr>
      </p:pic>
    </p:spTree>
    <p:extLst>
      <p:ext uri="{BB962C8B-B14F-4D97-AF65-F5344CB8AC3E}">
        <p14:creationId xmlns:p14="http://schemas.microsoft.com/office/powerpoint/2010/main" xmlns="" val="400553312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Горизонтальный свиток 2"/>
          <p:cNvSpPr/>
          <p:nvPr/>
        </p:nvSpPr>
        <p:spPr>
          <a:xfrm>
            <a:off x="714348" y="357166"/>
            <a:ext cx="8001056" cy="1357322"/>
          </a:xfrm>
          <a:prstGeom prst="horizontalScroll">
            <a:avLst/>
          </a:prstGeom>
          <a:gradFill flip="none" rotWithShape="1">
            <a:gsLst>
              <a:gs pos="18000">
                <a:srgbClr val="E6DCAC">
                  <a:alpha val="53000"/>
                </a:srgbClr>
              </a:gs>
              <a:gs pos="50000">
                <a:srgbClr val="E6D78A"/>
              </a:gs>
              <a:gs pos="30000">
                <a:srgbClr val="C7AC4C"/>
              </a:gs>
              <a:gs pos="53000">
                <a:srgbClr val="E6D78A">
                  <a:alpha val="0"/>
                </a:srgbClr>
              </a:gs>
              <a:gs pos="77000">
                <a:srgbClr val="C7AC4C"/>
              </a:gs>
              <a:gs pos="100000">
                <a:srgbClr val="E6DCAC"/>
              </a:gs>
            </a:gsLst>
            <a:lin ang="13500000" scaled="1"/>
            <a:tileRect/>
          </a:gradFill>
          <a:ln w="76200">
            <a:solidFill>
              <a:schemeClr val="accent3">
                <a:lumMod val="75000"/>
              </a:schemeClr>
            </a:solidFill>
          </a:ln>
          <a:effectLst>
            <a:glow rad="228600">
              <a:schemeClr val="accent2">
                <a:satMod val="175000"/>
                <a:alpha val="40000"/>
              </a:schemeClr>
            </a:glow>
            <a:innerShdw blurRad="114300">
              <a:prstClr val="black"/>
            </a:innerShdw>
          </a:effectLst>
        </p:spPr>
        <p:style>
          <a:lnRef idx="1">
            <a:schemeClr val="accent3"/>
          </a:lnRef>
          <a:fillRef idx="2">
            <a:schemeClr val="accent3"/>
          </a:fillRef>
          <a:effectRef idx="1">
            <a:schemeClr val="accent3"/>
          </a:effectRef>
          <a:fontRef idx="minor">
            <a:schemeClr val="dk1"/>
          </a:fontRef>
        </p:style>
        <p:txBody>
          <a:bodyPr rtlCol="0" anchor="ctr"/>
          <a:lstStyle/>
          <a:p>
            <a:pPr algn="ctr"/>
            <a:r>
              <a:rPr lang="ru-RU" sz="5400" b="1" i="1" dirty="0" smtClean="0">
                <a:ln w="28575">
                  <a:solidFill>
                    <a:schemeClr val="accent5">
                      <a:lumMod val="60000"/>
                      <a:lumOff val="40000"/>
                    </a:schemeClr>
                  </a:solidFill>
                </a:ln>
                <a:solidFill>
                  <a:schemeClr val="accent3">
                    <a:lumMod val="20000"/>
                    <a:lumOff val="80000"/>
                  </a:schemeClr>
                </a:solidFill>
                <a:effectLst>
                  <a:glow rad="101600">
                    <a:srgbClr val="7030A0">
                      <a:alpha val="60000"/>
                    </a:srgbClr>
                  </a:glow>
                </a:effectLst>
                <a:latin typeface="Times New Roman" pitchFamily="18" charset="0"/>
                <a:cs typeface="Times New Roman" pitchFamily="18" charset="0"/>
              </a:rPr>
              <a:t>Цель работы</a:t>
            </a:r>
            <a:endParaRPr lang="ru-RU" sz="5400" b="1" i="1" dirty="0">
              <a:ln w="28575">
                <a:solidFill>
                  <a:schemeClr val="accent5">
                    <a:lumMod val="60000"/>
                    <a:lumOff val="40000"/>
                  </a:schemeClr>
                </a:solidFill>
              </a:ln>
              <a:solidFill>
                <a:schemeClr val="accent3">
                  <a:lumMod val="20000"/>
                  <a:lumOff val="80000"/>
                </a:schemeClr>
              </a:solidFill>
              <a:effectLst>
                <a:glow rad="101600">
                  <a:srgbClr val="7030A0">
                    <a:alpha val="60000"/>
                  </a:srgbClr>
                </a:glow>
              </a:effectLst>
              <a:latin typeface="Times New Roman" pitchFamily="18" charset="0"/>
              <a:cs typeface="Times New Roman" pitchFamily="18" charset="0"/>
            </a:endParaRPr>
          </a:p>
        </p:txBody>
      </p:sp>
      <p:sp>
        <p:nvSpPr>
          <p:cNvPr id="8" name="Прямоугольник 7"/>
          <p:cNvSpPr/>
          <p:nvPr/>
        </p:nvSpPr>
        <p:spPr>
          <a:xfrm>
            <a:off x="4067944" y="2071678"/>
            <a:ext cx="4572000" cy="3785652"/>
          </a:xfrm>
          <a:prstGeom prst="rect">
            <a:avLst/>
          </a:prstGeom>
        </p:spPr>
        <p:txBody>
          <a:bodyPr wrap="square">
            <a:spAutoFit/>
          </a:bodyPr>
          <a:lstStyle/>
          <a:p>
            <a:pPr>
              <a:buNone/>
            </a:pPr>
            <a:r>
              <a:rPr lang="ru-RU" sz="2400" b="1" dirty="0">
                <a:solidFill>
                  <a:srgbClr val="002060"/>
                </a:solidFill>
                <a:latin typeface="Georgia" panose="02040502050405020303" pitchFamily="18" charset="0"/>
                <a:cs typeface="Times New Roman" pitchFamily="18" charset="0"/>
              </a:rPr>
              <a:t>Выяснить, в чем </a:t>
            </a:r>
            <a:r>
              <a:rPr lang="ru-RU" sz="2400" b="1" dirty="0" smtClean="0">
                <a:solidFill>
                  <a:srgbClr val="002060"/>
                </a:solidFill>
                <a:latin typeface="Georgia" panose="02040502050405020303" pitchFamily="18" charset="0"/>
                <a:cs typeface="Times New Roman" pitchFamily="18" charset="0"/>
              </a:rPr>
              <a:t>секрет </a:t>
            </a:r>
            <a:r>
              <a:rPr lang="ru-RU" sz="2400" b="1" dirty="0">
                <a:solidFill>
                  <a:srgbClr val="002060"/>
                </a:solidFill>
                <a:latin typeface="Georgia" panose="02040502050405020303" pitchFamily="18" charset="0"/>
                <a:cs typeface="Times New Roman" pitchFamily="18" charset="0"/>
              </a:rPr>
              <a:t>успеха и долголетия </a:t>
            </a:r>
            <a:r>
              <a:rPr lang="ru-RU" sz="2400" b="1" dirty="0" smtClean="0">
                <a:solidFill>
                  <a:srgbClr val="002060"/>
                </a:solidFill>
                <a:latin typeface="Georgia" panose="02040502050405020303" pitchFamily="18" charset="0"/>
                <a:cs typeface="Times New Roman" pitchFamily="18" charset="0"/>
              </a:rPr>
              <a:t>игрушки</a:t>
            </a:r>
            <a:r>
              <a:rPr lang="ru-RU" sz="2400" b="1" dirty="0">
                <a:solidFill>
                  <a:srgbClr val="002060"/>
                </a:solidFill>
                <a:latin typeface="Georgia" panose="02040502050405020303" pitchFamily="18" charset="0"/>
                <a:cs typeface="Times New Roman" pitchFamily="18" charset="0"/>
              </a:rPr>
              <a:t>, почему </a:t>
            </a:r>
            <a:r>
              <a:rPr lang="ru-RU" sz="2400" b="1" dirty="0" smtClean="0">
                <a:solidFill>
                  <a:srgbClr val="002060"/>
                </a:solidFill>
                <a:latin typeface="Georgia" panose="02040502050405020303" pitchFamily="18" charset="0"/>
                <a:cs typeface="Times New Roman" pitchFamily="18" charset="0"/>
              </a:rPr>
              <a:t>матрёшка</a:t>
            </a:r>
            <a:r>
              <a:rPr lang="ru-RU" sz="2400" b="1" dirty="0">
                <a:solidFill>
                  <a:srgbClr val="002060"/>
                </a:solidFill>
                <a:latin typeface="Georgia" panose="02040502050405020303" pitchFamily="18" charset="0"/>
                <a:cs typeface="Times New Roman" pitchFamily="18" charset="0"/>
              </a:rPr>
              <a:t>, </a:t>
            </a:r>
            <a:r>
              <a:rPr lang="ru-RU" sz="2400" b="1" dirty="0" smtClean="0">
                <a:solidFill>
                  <a:srgbClr val="002060"/>
                </a:solidFill>
                <a:latin typeface="Georgia" panose="02040502050405020303" pitchFamily="18" charset="0"/>
                <a:cs typeface="Times New Roman" pitchFamily="18" charset="0"/>
              </a:rPr>
              <a:t>и </a:t>
            </a:r>
            <a:r>
              <a:rPr lang="ru-RU" sz="2400" b="1" dirty="0">
                <a:solidFill>
                  <a:srgbClr val="002060"/>
                </a:solidFill>
                <a:latin typeface="Georgia" panose="02040502050405020303" pitchFamily="18" charset="0"/>
                <a:cs typeface="Times New Roman" pitchFamily="18" charset="0"/>
              </a:rPr>
              <a:t>сейчас остаётся одной  из  любимых </a:t>
            </a:r>
            <a:r>
              <a:rPr lang="ru-RU" sz="2400" b="1" dirty="0" smtClean="0">
                <a:solidFill>
                  <a:srgbClr val="002060"/>
                </a:solidFill>
                <a:latin typeface="Georgia" panose="02040502050405020303" pitchFamily="18" charset="0"/>
                <a:cs typeface="Times New Roman" pitchFamily="18" charset="0"/>
              </a:rPr>
              <a:t>игрушек детей. И как матрёшка развивает воображение и творческие способности воспитанников.</a:t>
            </a:r>
            <a:endParaRPr lang="ru-RU" sz="2400" b="1" dirty="0">
              <a:solidFill>
                <a:srgbClr val="002060"/>
              </a:solidFill>
              <a:latin typeface="Georgia" panose="02040502050405020303" pitchFamily="18" charset="0"/>
              <a:cs typeface="Times New Roman" pitchFamily="18" charset="0"/>
            </a:endParaRPr>
          </a:p>
        </p:txBody>
      </p:sp>
      <p:pic>
        <p:nvPicPr>
          <p:cNvPr id="15" name="Содержимое 7" descr="фон6.png"/>
          <p:cNvPicPr>
            <a:picLocks noChangeAspect="1"/>
          </p:cNvPicPr>
          <p:nvPr/>
        </p:nvPicPr>
        <p:blipFill>
          <a:blip r:embed="rId2" cstate="print"/>
          <a:stretch>
            <a:fillRect/>
          </a:stretch>
        </p:blipFill>
        <p:spPr>
          <a:xfrm>
            <a:off x="0" y="0"/>
            <a:ext cx="9143999" cy="7174377"/>
          </a:xfrm>
          <a:prstGeom prst="rect">
            <a:avLst/>
          </a:prstGeom>
        </p:spPr>
      </p:pic>
      <p:pic>
        <p:nvPicPr>
          <p:cNvPr id="1026" name="Picture 2" descr="C:\Users\user\Desktop\матрёшка\P1050724.JPG"/>
          <p:cNvPicPr>
            <a:picLocks noChangeAspect="1" noChangeArrowheads="1"/>
          </p:cNvPicPr>
          <p:nvPr/>
        </p:nvPicPr>
        <p:blipFill>
          <a:blip r:embed="rId3" cstate="print"/>
          <a:srcRect/>
          <a:stretch>
            <a:fillRect/>
          </a:stretch>
        </p:blipFill>
        <p:spPr bwMode="auto">
          <a:xfrm>
            <a:off x="500035" y="1857364"/>
            <a:ext cx="3286148" cy="4714908"/>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Горизонтальный свиток 2"/>
          <p:cNvSpPr/>
          <p:nvPr/>
        </p:nvSpPr>
        <p:spPr>
          <a:xfrm>
            <a:off x="428596" y="214290"/>
            <a:ext cx="8001056" cy="1357322"/>
          </a:xfrm>
          <a:prstGeom prst="horizontalScroll">
            <a:avLst/>
          </a:prstGeom>
          <a:gradFill flip="none" rotWithShape="1">
            <a:gsLst>
              <a:gs pos="18000">
                <a:srgbClr val="E6DCAC">
                  <a:alpha val="53000"/>
                </a:srgbClr>
              </a:gs>
              <a:gs pos="50000">
                <a:srgbClr val="E6D78A"/>
              </a:gs>
              <a:gs pos="30000">
                <a:srgbClr val="C7AC4C"/>
              </a:gs>
              <a:gs pos="53000">
                <a:srgbClr val="E6D78A">
                  <a:alpha val="0"/>
                </a:srgbClr>
              </a:gs>
              <a:gs pos="77000">
                <a:srgbClr val="C7AC4C"/>
              </a:gs>
              <a:gs pos="100000">
                <a:srgbClr val="E6DCAC"/>
              </a:gs>
            </a:gsLst>
            <a:lin ang="13500000" scaled="1"/>
            <a:tileRect/>
          </a:gradFill>
          <a:ln w="76200">
            <a:solidFill>
              <a:schemeClr val="accent3">
                <a:lumMod val="75000"/>
              </a:schemeClr>
            </a:solidFill>
          </a:ln>
          <a:effectLst>
            <a:glow rad="228600">
              <a:schemeClr val="accent2">
                <a:satMod val="175000"/>
                <a:alpha val="40000"/>
              </a:schemeClr>
            </a:glow>
            <a:innerShdw blurRad="114300">
              <a:prstClr val="black"/>
            </a:innerShdw>
          </a:effectLst>
        </p:spPr>
        <p:style>
          <a:lnRef idx="1">
            <a:schemeClr val="accent3"/>
          </a:lnRef>
          <a:fillRef idx="2">
            <a:schemeClr val="accent3"/>
          </a:fillRef>
          <a:effectRef idx="1">
            <a:schemeClr val="accent3"/>
          </a:effectRef>
          <a:fontRef idx="minor">
            <a:schemeClr val="dk1"/>
          </a:fontRef>
        </p:style>
        <p:txBody>
          <a:bodyPr rtlCol="0" anchor="ctr"/>
          <a:lstStyle/>
          <a:p>
            <a:pPr algn="ctr"/>
            <a:r>
              <a:rPr lang="ru-RU" sz="5400" b="1" i="1" dirty="0" smtClean="0">
                <a:ln w="28575">
                  <a:solidFill>
                    <a:schemeClr val="accent5">
                      <a:lumMod val="60000"/>
                      <a:lumOff val="40000"/>
                    </a:schemeClr>
                  </a:solidFill>
                </a:ln>
                <a:solidFill>
                  <a:schemeClr val="accent3">
                    <a:lumMod val="20000"/>
                    <a:lumOff val="80000"/>
                  </a:schemeClr>
                </a:solidFill>
                <a:effectLst>
                  <a:glow rad="101600">
                    <a:srgbClr val="7030A0">
                      <a:alpha val="60000"/>
                    </a:srgbClr>
                  </a:glow>
                </a:effectLst>
                <a:latin typeface="Times New Roman" pitchFamily="18" charset="0"/>
                <a:cs typeface="Times New Roman" pitchFamily="18" charset="0"/>
              </a:rPr>
              <a:t>Задачи</a:t>
            </a:r>
            <a:endParaRPr lang="ru-RU" sz="5400" b="1" i="1" dirty="0">
              <a:ln w="28575">
                <a:solidFill>
                  <a:schemeClr val="accent5">
                    <a:lumMod val="60000"/>
                    <a:lumOff val="40000"/>
                  </a:schemeClr>
                </a:solidFill>
              </a:ln>
              <a:solidFill>
                <a:schemeClr val="accent3">
                  <a:lumMod val="20000"/>
                  <a:lumOff val="80000"/>
                </a:schemeClr>
              </a:solidFill>
              <a:effectLst>
                <a:glow rad="101600">
                  <a:srgbClr val="7030A0">
                    <a:alpha val="60000"/>
                  </a:srgbClr>
                </a:glow>
              </a:effectLst>
              <a:latin typeface="Times New Roman" pitchFamily="18" charset="0"/>
              <a:cs typeface="Times New Roman" pitchFamily="18" charset="0"/>
            </a:endParaRPr>
          </a:p>
        </p:txBody>
      </p:sp>
      <p:sp>
        <p:nvSpPr>
          <p:cNvPr id="8" name="Прямоугольник 7"/>
          <p:cNvSpPr/>
          <p:nvPr/>
        </p:nvSpPr>
        <p:spPr>
          <a:xfrm>
            <a:off x="4139952" y="1652894"/>
            <a:ext cx="4572000" cy="4801314"/>
          </a:xfrm>
          <a:prstGeom prst="rect">
            <a:avLst/>
          </a:prstGeom>
        </p:spPr>
        <p:txBody>
          <a:bodyPr>
            <a:spAutoFit/>
          </a:bodyPr>
          <a:lstStyle/>
          <a:p>
            <a:pPr marL="457200" lvl="0" indent="-457200">
              <a:buFont typeface="+mj-lt"/>
              <a:buAutoNum type="arabicParenR"/>
            </a:pPr>
            <a:r>
              <a:rPr lang="ru-RU" b="1" dirty="0" smtClean="0">
                <a:solidFill>
                  <a:srgbClr val="5A2781"/>
                </a:solidFill>
                <a:latin typeface="Georgia" pitchFamily="18" charset="0"/>
                <a:ea typeface="Times New Roman" pitchFamily="18" charset="0"/>
                <a:cs typeface="Times New Roman" pitchFamily="18" charset="0"/>
              </a:rPr>
              <a:t>Выяснить</a:t>
            </a:r>
            <a:r>
              <a:rPr lang="ru-RU" b="1" dirty="0">
                <a:solidFill>
                  <a:srgbClr val="5A2781"/>
                </a:solidFill>
                <a:latin typeface="Georgia" pitchFamily="18" charset="0"/>
                <a:ea typeface="Times New Roman" pitchFamily="18" charset="0"/>
                <a:cs typeface="Times New Roman" pitchFamily="18" charset="0"/>
              </a:rPr>
              <a:t>, кто такая матрешка? Откуда она произошла?</a:t>
            </a:r>
          </a:p>
          <a:p>
            <a:pPr marL="457200" lvl="0" indent="-457200">
              <a:buFont typeface="+mj-lt"/>
              <a:buAutoNum type="arabicParenR"/>
            </a:pPr>
            <a:r>
              <a:rPr lang="ru-RU" b="1" dirty="0" smtClean="0">
                <a:solidFill>
                  <a:srgbClr val="5A2781"/>
                </a:solidFill>
                <a:latin typeface="Georgia" pitchFamily="18" charset="0"/>
                <a:ea typeface="Times New Roman" pitchFamily="18" charset="0"/>
                <a:cs typeface="Times New Roman" pitchFamily="18" charset="0"/>
              </a:rPr>
              <a:t>Выяснить особенности национального сувенира.</a:t>
            </a:r>
          </a:p>
          <a:p>
            <a:pPr marL="457200" lvl="0" indent="-457200">
              <a:buFont typeface="+mj-lt"/>
              <a:buAutoNum type="arabicParenR"/>
            </a:pPr>
            <a:r>
              <a:rPr lang="ru-RU" b="1" dirty="0" smtClean="0">
                <a:solidFill>
                  <a:srgbClr val="5A2781"/>
                </a:solidFill>
                <a:latin typeface="Georgia" pitchFamily="18" charset="0"/>
                <a:ea typeface="Times New Roman" pitchFamily="18" charset="0"/>
                <a:cs typeface="Times New Roman" pitchFamily="18" charset="0"/>
              </a:rPr>
              <a:t>Учить рассматривать узоры, замечать сходство и различие в одном виде изделий, затем в разных видах.</a:t>
            </a:r>
            <a:endParaRPr lang="ru-RU" b="1" dirty="0">
              <a:solidFill>
                <a:srgbClr val="5A2781"/>
              </a:solidFill>
              <a:latin typeface="Georgia" pitchFamily="18" charset="0"/>
              <a:ea typeface="Times New Roman" pitchFamily="18" charset="0"/>
              <a:cs typeface="Times New Roman" pitchFamily="18" charset="0"/>
            </a:endParaRPr>
          </a:p>
          <a:p>
            <a:pPr marL="457200" lvl="0" indent="-457200">
              <a:buFont typeface="+mj-lt"/>
              <a:buAutoNum type="arabicParenR"/>
            </a:pPr>
            <a:r>
              <a:rPr lang="ru-RU" b="1" dirty="0">
                <a:solidFill>
                  <a:srgbClr val="5A2781"/>
                </a:solidFill>
                <a:latin typeface="Georgia" pitchFamily="18" charset="0"/>
                <a:ea typeface="Times New Roman" pitchFamily="18" charset="0"/>
                <a:cs typeface="Times New Roman" pitchFamily="18" charset="0"/>
              </a:rPr>
              <a:t>Выяснить, благодаря каким  положительным качествам матрешка остается любимой и популярной во всем мире</a:t>
            </a:r>
            <a:r>
              <a:rPr lang="ru-RU" b="1" dirty="0" smtClean="0">
                <a:solidFill>
                  <a:srgbClr val="5A2781"/>
                </a:solidFill>
                <a:latin typeface="Georgia" pitchFamily="18" charset="0"/>
                <a:ea typeface="Times New Roman" pitchFamily="18" charset="0"/>
                <a:cs typeface="Times New Roman" pitchFamily="18" charset="0"/>
              </a:rPr>
              <a:t>.</a:t>
            </a:r>
          </a:p>
          <a:p>
            <a:pPr marL="457200" lvl="0" indent="-457200">
              <a:buFont typeface="+mj-lt"/>
              <a:buAutoNum type="arabicParenR"/>
            </a:pPr>
            <a:r>
              <a:rPr lang="ru-RU" b="1" dirty="0" smtClean="0">
                <a:solidFill>
                  <a:srgbClr val="5A2781"/>
                </a:solidFill>
                <a:latin typeface="Georgia" pitchFamily="18" charset="0"/>
                <a:ea typeface="Times New Roman" pitchFamily="18" charset="0"/>
                <a:cs typeface="Times New Roman" pitchFamily="18" charset="0"/>
              </a:rPr>
              <a:t>Создать свою авторскую игрушку, используя фантазию и творчество</a:t>
            </a:r>
            <a:r>
              <a:rPr lang="ru-RU" sz="1600" b="1" dirty="0" smtClean="0">
                <a:solidFill>
                  <a:srgbClr val="5A2781"/>
                </a:solidFill>
                <a:latin typeface="Georgia" pitchFamily="18" charset="0"/>
                <a:ea typeface="Times New Roman" pitchFamily="18" charset="0"/>
                <a:cs typeface="Times New Roman" pitchFamily="18" charset="0"/>
              </a:rPr>
              <a:t>.</a:t>
            </a:r>
            <a:endParaRPr lang="ru-RU" sz="1600" b="1" dirty="0">
              <a:solidFill>
                <a:srgbClr val="5A2781"/>
              </a:solidFill>
              <a:latin typeface="Georgia" pitchFamily="18" charset="0"/>
              <a:ea typeface="Times New Roman" pitchFamily="18" charset="0"/>
              <a:cs typeface="Times New Roman" pitchFamily="18" charset="0"/>
            </a:endParaRPr>
          </a:p>
        </p:txBody>
      </p:sp>
      <p:pic>
        <p:nvPicPr>
          <p:cNvPr id="6" name="Picture 8" descr="Изображение 005"/>
          <p:cNvPicPr>
            <a:picLocks noChangeAspect="1" noChangeArrowheads="1"/>
          </p:cNvPicPr>
          <p:nvPr/>
        </p:nvPicPr>
        <p:blipFill>
          <a:blip r:embed="rId2" cstate="print">
            <a:extLst>
              <a:ext uri="{28A0092B-C50C-407E-A947-70E740481C1C}">
                <a14:useLocalDpi xmlns:a14="http://schemas.microsoft.com/office/drawing/2010/main" xmlns="" val="0"/>
              </a:ext>
            </a:extLst>
          </a:blip>
          <a:srcRect l="1817" r="1817" b="1431"/>
          <a:stretch>
            <a:fillRect/>
          </a:stretch>
        </p:blipFill>
        <p:spPr bwMode="auto">
          <a:xfrm>
            <a:off x="320427" y="1556792"/>
            <a:ext cx="3819525" cy="49577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7" name="Содержимое 7" descr="фон6.png"/>
          <p:cNvPicPr>
            <a:picLocks noChangeAspect="1"/>
          </p:cNvPicPr>
          <p:nvPr/>
        </p:nvPicPr>
        <p:blipFill>
          <a:blip r:embed="rId3" cstate="print"/>
          <a:stretch>
            <a:fillRect/>
          </a:stretch>
        </p:blipFill>
        <p:spPr>
          <a:xfrm>
            <a:off x="0" y="0"/>
            <a:ext cx="9143999" cy="6858000"/>
          </a:xfrm>
          <a:prstGeom prst="rect">
            <a:avLst/>
          </a:prstGeom>
        </p:spPr>
      </p:pic>
    </p:spTree>
    <p:extLst>
      <p:ext uri="{BB962C8B-B14F-4D97-AF65-F5344CB8AC3E}">
        <p14:creationId xmlns:p14="http://schemas.microsoft.com/office/powerpoint/2010/main" xmlns="" val="50643961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Горизонтальный свиток 2"/>
          <p:cNvSpPr/>
          <p:nvPr/>
        </p:nvSpPr>
        <p:spPr>
          <a:xfrm>
            <a:off x="611560" y="142852"/>
            <a:ext cx="8001056" cy="1285885"/>
          </a:xfrm>
          <a:prstGeom prst="horizontalScroll">
            <a:avLst/>
          </a:prstGeom>
          <a:gradFill flip="none" rotWithShape="1">
            <a:gsLst>
              <a:gs pos="18000">
                <a:srgbClr val="E6DCAC">
                  <a:alpha val="53000"/>
                </a:srgbClr>
              </a:gs>
              <a:gs pos="50000">
                <a:srgbClr val="E6D78A"/>
              </a:gs>
              <a:gs pos="30000">
                <a:srgbClr val="C7AC4C"/>
              </a:gs>
              <a:gs pos="53000">
                <a:srgbClr val="E6D78A">
                  <a:alpha val="0"/>
                </a:srgbClr>
              </a:gs>
              <a:gs pos="77000">
                <a:srgbClr val="C7AC4C"/>
              </a:gs>
              <a:gs pos="100000">
                <a:srgbClr val="E6DCAC"/>
              </a:gs>
            </a:gsLst>
            <a:lin ang="13500000" scaled="1"/>
            <a:tileRect/>
          </a:gradFill>
          <a:ln w="76200">
            <a:solidFill>
              <a:schemeClr val="accent3">
                <a:lumMod val="75000"/>
              </a:schemeClr>
            </a:solidFill>
          </a:ln>
          <a:effectLst>
            <a:glow rad="228600">
              <a:schemeClr val="accent2">
                <a:satMod val="175000"/>
                <a:alpha val="40000"/>
              </a:schemeClr>
            </a:glow>
            <a:innerShdw blurRad="114300">
              <a:prstClr val="black"/>
            </a:innerShdw>
          </a:effectLst>
        </p:spPr>
        <p:style>
          <a:lnRef idx="1">
            <a:schemeClr val="accent3"/>
          </a:lnRef>
          <a:fillRef idx="2">
            <a:schemeClr val="accent3"/>
          </a:fillRef>
          <a:effectRef idx="1">
            <a:schemeClr val="accent3"/>
          </a:effectRef>
          <a:fontRef idx="minor">
            <a:schemeClr val="dk1"/>
          </a:fontRef>
        </p:style>
        <p:txBody>
          <a:bodyPr rtlCol="0" anchor="ctr"/>
          <a:lstStyle/>
          <a:p>
            <a:pPr algn="ctr"/>
            <a:r>
              <a:rPr lang="ru-RU" sz="5400" b="1" i="1" dirty="0" smtClean="0">
                <a:ln w="28575">
                  <a:solidFill>
                    <a:schemeClr val="accent5">
                      <a:lumMod val="60000"/>
                      <a:lumOff val="40000"/>
                    </a:schemeClr>
                  </a:solidFill>
                </a:ln>
                <a:solidFill>
                  <a:schemeClr val="accent3">
                    <a:lumMod val="20000"/>
                    <a:lumOff val="80000"/>
                  </a:schemeClr>
                </a:solidFill>
                <a:effectLst>
                  <a:glow rad="101600">
                    <a:srgbClr val="7030A0">
                      <a:alpha val="60000"/>
                    </a:srgbClr>
                  </a:glow>
                </a:effectLst>
                <a:latin typeface="Times New Roman" pitchFamily="18" charset="0"/>
                <a:cs typeface="Times New Roman" pitchFamily="18" charset="0"/>
              </a:rPr>
              <a:t>История Матрёшки</a:t>
            </a:r>
            <a:endParaRPr lang="ru-RU" sz="5400" b="1" i="1" dirty="0">
              <a:ln w="28575">
                <a:solidFill>
                  <a:schemeClr val="accent5">
                    <a:lumMod val="60000"/>
                    <a:lumOff val="40000"/>
                  </a:schemeClr>
                </a:solidFill>
              </a:ln>
              <a:solidFill>
                <a:schemeClr val="accent3">
                  <a:lumMod val="20000"/>
                  <a:lumOff val="80000"/>
                </a:schemeClr>
              </a:solidFill>
              <a:effectLst>
                <a:glow rad="101600">
                  <a:srgbClr val="7030A0">
                    <a:alpha val="60000"/>
                  </a:srgbClr>
                </a:glow>
              </a:effectLst>
              <a:latin typeface="Times New Roman" pitchFamily="18" charset="0"/>
              <a:cs typeface="Times New Roman" pitchFamily="18" charset="0"/>
            </a:endParaRPr>
          </a:p>
        </p:txBody>
      </p:sp>
      <p:sp>
        <p:nvSpPr>
          <p:cNvPr id="8" name="Прямоугольник 7"/>
          <p:cNvSpPr/>
          <p:nvPr/>
        </p:nvSpPr>
        <p:spPr>
          <a:xfrm>
            <a:off x="3863966" y="1428736"/>
            <a:ext cx="4751740" cy="4893647"/>
          </a:xfrm>
          <a:prstGeom prst="rect">
            <a:avLst/>
          </a:prstGeom>
        </p:spPr>
        <p:txBody>
          <a:bodyPr wrap="square">
            <a:spAutoFit/>
          </a:bodyPr>
          <a:lstStyle/>
          <a:p>
            <a:pPr algn="just">
              <a:defRPr/>
            </a:pPr>
            <a:r>
              <a:rPr lang="ru-RU" altLang="ru-RU" sz="2400" b="1" dirty="0" smtClean="0">
                <a:solidFill>
                  <a:srgbClr val="002060"/>
                </a:solidFill>
                <a:latin typeface="Times New Roman" pitchFamily="18" charset="0"/>
                <a:cs typeface="Times New Roman" pitchFamily="18" charset="0"/>
              </a:rPr>
              <a:t>Считается</a:t>
            </a:r>
            <a:r>
              <a:rPr lang="ru-RU" altLang="ru-RU" sz="2400" b="1" dirty="0">
                <a:solidFill>
                  <a:srgbClr val="002060"/>
                </a:solidFill>
                <a:latin typeface="Times New Roman" pitchFamily="18" charset="0"/>
                <a:cs typeface="Times New Roman" pitchFamily="18" charset="0"/>
              </a:rPr>
              <a:t>, что матрешка – настоящая, истинно русская народная игрушка. Но это не так.</a:t>
            </a:r>
            <a:r>
              <a:rPr lang="ru-RU" sz="2400" b="1" dirty="0">
                <a:solidFill>
                  <a:srgbClr val="002060"/>
                </a:solidFill>
                <a:latin typeface="Times New Roman" pitchFamily="18" charset="0"/>
                <a:cs typeface="Times New Roman" pitchFamily="18" charset="0"/>
              </a:rPr>
              <a:t>  </a:t>
            </a:r>
          </a:p>
          <a:p>
            <a:pPr algn="just">
              <a:defRPr/>
            </a:pPr>
            <a:r>
              <a:rPr lang="ru-RU" sz="2400" b="1" dirty="0">
                <a:solidFill>
                  <a:srgbClr val="002060"/>
                </a:solidFill>
                <a:latin typeface="Times New Roman" pitchFamily="18" charset="0"/>
                <a:cs typeface="Times New Roman" pitchFamily="18" charset="0"/>
              </a:rPr>
              <a:t> Живет матрешка  в России давно, более 100 лет назад. А дед ее был японцем. Однажды из Японии привезли игрушку — большеголового деревянного старца: мудреца </a:t>
            </a:r>
            <a:r>
              <a:rPr lang="ru-RU" sz="2400" b="1" dirty="0" err="1">
                <a:solidFill>
                  <a:srgbClr val="002060"/>
                </a:solidFill>
                <a:latin typeface="Times New Roman" pitchFamily="18" charset="0"/>
                <a:cs typeface="Times New Roman" pitchFamily="18" charset="0"/>
              </a:rPr>
              <a:t>Фукуруму</a:t>
            </a:r>
            <a:r>
              <a:rPr lang="ru-RU" sz="2400" b="1" dirty="0">
                <a:solidFill>
                  <a:srgbClr val="002060"/>
                </a:solidFill>
                <a:latin typeface="Times New Roman" pitchFamily="18" charset="0"/>
                <a:cs typeface="Times New Roman" pitchFamily="18" charset="0"/>
              </a:rPr>
              <a:t>. Раскроешь его, а там ещё такая же игрушка, раскроешь вторую, а там </a:t>
            </a:r>
            <a:r>
              <a:rPr lang="ru-RU" sz="2400" b="1" dirty="0" smtClean="0">
                <a:solidFill>
                  <a:srgbClr val="002060"/>
                </a:solidFill>
                <a:latin typeface="Times New Roman" pitchFamily="18" charset="0"/>
                <a:cs typeface="Times New Roman" pitchFamily="18" charset="0"/>
              </a:rPr>
              <a:t>третья а может и больше.</a:t>
            </a:r>
            <a:endParaRPr lang="ru-RU" sz="2400" dirty="0">
              <a:solidFill>
                <a:srgbClr val="002060"/>
              </a:solidFill>
              <a:latin typeface="Times New Roman" pitchFamily="18" charset="0"/>
              <a:cs typeface="Times New Roman" pitchFamily="18" charset="0"/>
            </a:endParaRPr>
          </a:p>
        </p:txBody>
      </p:sp>
      <p:pic>
        <p:nvPicPr>
          <p:cNvPr id="10" name="Picture 7"/>
          <p:cNvPicPr>
            <a:picLocks noGrp="1" noChangeAspect="1" noChangeArrowheads="1"/>
          </p:cNvPicPr>
          <p:nvPr/>
        </p:nvPicPr>
        <p:blipFill>
          <a:blip r:embed="rId2" cstate="print"/>
          <a:srcRect/>
          <a:stretch>
            <a:fillRect/>
          </a:stretch>
        </p:blipFill>
        <p:spPr bwMode="auto">
          <a:xfrm>
            <a:off x="179512" y="1583712"/>
            <a:ext cx="3657600" cy="4920501"/>
          </a:xfrm>
          <a:prstGeom prst="rect">
            <a:avLst/>
          </a:prstGeom>
          <a:noFill/>
          <a:ln w="9525">
            <a:noFill/>
            <a:miter lim="800000"/>
            <a:headEnd/>
            <a:tailEnd/>
          </a:ln>
          <a:effectLst/>
        </p:spPr>
      </p:pic>
      <p:pic>
        <p:nvPicPr>
          <p:cNvPr id="7" name="Содержимое 7" descr="фон6.png"/>
          <p:cNvPicPr>
            <a:picLocks noChangeAspect="1"/>
          </p:cNvPicPr>
          <p:nvPr/>
        </p:nvPicPr>
        <p:blipFill>
          <a:blip r:embed="rId3" cstate="print"/>
          <a:stretch>
            <a:fillRect/>
          </a:stretch>
        </p:blipFill>
        <p:spPr>
          <a:xfrm>
            <a:off x="1" y="0"/>
            <a:ext cx="9143999" cy="6858000"/>
          </a:xfrm>
          <a:prstGeom prst="rect">
            <a:avLst/>
          </a:prstGeom>
        </p:spPr>
      </p:pic>
    </p:spTree>
    <p:extLst>
      <p:ext uri="{BB962C8B-B14F-4D97-AF65-F5344CB8AC3E}">
        <p14:creationId xmlns:p14="http://schemas.microsoft.com/office/powerpoint/2010/main" xmlns="" val="222188806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Горизонтальный свиток 2"/>
          <p:cNvSpPr/>
          <p:nvPr/>
        </p:nvSpPr>
        <p:spPr>
          <a:xfrm>
            <a:off x="928662" y="142852"/>
            <a:ext cx="7899978" cy="1547126"/>
          </a:xfrm>
          <a:prstGeom prst="horizontalScroll">
            <a:avLst/>
          </a:prstGeom>
          <a:gradFill flip="none" rotWithShape="1">
            <a:gsLst>
              <a:gs pos="18000">
                <a:srgbClr val="E6DCAC">
                  <a:alpha val="53000"/>
                </a:srgbClr>
              </a:gs>
              <a:gs pos="50000">
                <a:srgbClr val="E6D78A"/>
              </a:gs>
              <a:gs pos="30000">
                <a:srgbClr val="C7AC4C"/>
              </a:gs>
              <a:gs pos="53000">
                <a:srgbClr val="E6D78A">
                  <a:alpha val="0"/>
                </a:srgbClr>
              </a:gs>
              <a:gs pos="77000">
                <a:srgbClr val="C7AC4C"/>
              </a:gs>
              <a:gs pos="100000">
                <a:srgbClr val="E6DCAC"/>
              </a:gs>
            </a:gsLst>
            <a:lin ang="13500000" scaled="1"/>
            <a:tileRect/>
          </a:gradFill>
          <a:ln w="76200">
            <a:solidFill>
              <a:schemeClr val="accent3">
                <a:lumMod val="75000"/>
              </a:schemeClr>
            </a:solidFill>
          </a:ln>
          <a:effectLst>
            <a:glow rad="228600">
              <a:schemeClr val="accent2">
                <a:satMod val="175000"/>
                <a:alpha val="40000"/>
              </a:schemeClr>
            </a:glow>
            <a:innerShdw blurRad="114300">
              <a:prstClr val="black"/>
            </a:innerShdw>
          </a:effectLst>
        </p:spPr>
        <p:style>
          <a:lnRef idx="1">
            <a:schemeClr val="accent3"/>
          </a:lnRef>
          <a:fillRef idx="2">
            <a:schemeClr val="accent3"/>
          </a:fillRef>
          <a:effectRef idx="1">
            <a:schemeClr val="accent3"/>
          </a:effectRef>
          <a:fontRef idx="minor">
            <a:schemeClr val="dk1"/>
          </a:fontRef>
        </p:style>
        <p:txBody>
          <a:bodyPr rtlCol="0" anchor="ctr"/>
          <a:lstStyle/>
          <a:p>
            <a:pPr algn="ctr"/>
            <a:r>
              <a:rPr lang="ru-RU" sz="4800" b="1" i="1" dirty="0" smtClean="0">
                <a:ln w="28575">
                  <a:solidFill>
                    <a:schemeClr val="accent5">
                      <a:lumMod val="60000"/>
                      <a:lumOff val="40000"/>
                    </a:schemeClr>
                  </a:solidFill>
                </a:ln>
                <a:solidFill>
                  <a:schemeClr val="accent3">
                    <a:lumMod val="20000"/>
                    <a:lumOff val="80000"/>
                  </a:schemeClr>
                </a:solidFill>
                <a:effectLst>
                  <a:glow rad="101600">
                    <a:srgbClr val="7030A0">
                      <a:alpha val="60000"/>
                    </a:srgbClr>
                  </a:glow>
                </a:effectLst>
                <a:latin typeface="Times New Roman" pitchFamily="18" charset="0"/>
                <a:cs typeface="Times New Roman" pitchFamily="18" charset="0"/>
              </a:rPr>
              <a:t>Актуальность проекта</a:t>
            </a:r>
            <a:endParaRPr lang="ru-RU" sz="4800" b="1" i="1" dirty="0">
              <a:ln w="28575">
                <a:solidFill>
                  <a:schemeClr val="accent5">
                    <a:lumMod val="60000"/>
                    <a:lumOff val="40000"/>
                  </a:schemeClr>
                </a:solidFill>
              </a:ln>
              <a:solidFill>
                <a:schemeClr val="accent3">
                  <a:lumMod val="20000"/>
                  <a:lumOff val="80000"/>
                </a:schemeClr>
              </a:solidFill>
              <a:effectLst>
                <a:glow rad="101600">
                  <a:srgbClr val="7030A0">
                    <a:alpha val="60000"/>
                  </a:srgbClr>
                </a:glow>
              </a:effectLst>
              <a:latin typeface="Times New Roman" pitchFamily="18" charset="0"/>
              <a:cs typeface="Times New Roman" pitchFamily="18" charset="0"/>
            </a:endParaRPr>
          </a:p>
        </p:txBody>
      </p:sp>
      <p:pic>
        <p:nvPicPr>
          <p:cNvPr id="14" name="Содержимое 7" descr="фон6.png"/>
          <p:cNvPicPr>
            <a:picLocks noChangeAspect="1"/>
          </p:cNvPicPr>
          <p:nvPr/>
        </p:nvPicPr>
        <p:blipFill>
          <a:blip r:embed="rId2" cstate="print"/>
          <a:stretch>
            <a:fillRect/>
          </a:stretch>
        </p:blipFill>
        <p:spPr>
          <a:xfrm>
            <a:off x="0" y="0"/>
            <a:ext cx="9143999" cy="6858000"/>
          </a:xfrm>
          <a:prstGeom prst="rect">
            <a:avLst/>
          </a:prstGeom>
        </p:spPr>
      </p:pic>
      <p:sp>
        <p:nvSpPr>
          <p:cNvPr id="7" name="Прямоугольник 6"/>
          <p:cNvSpPr/>
          <p:nvPr/>
        </p:nvSpPr>
        <p:spPr>
          <a:xfrm>
            <a:off x="4071934" y="1571612"/>
            <a:ext cx="4429156" cy="5293757"/>
          </a:xfrm>
          <a:prstGeom prst="rect">
            <a:avLst/>
          </a:prstGeom>
        </p:spPr>
        <p:txBody>
          <a:bodyPr wrap="square">
            <a:spAutoFit/>
          </a:bodyPr>
          <a:lstStyle/>
          <a:p>
            <a:r>
              <a:rPr lang="ru-RU" sz="2000" b="1" dirty="0" smtClean="0">
                <a:latin typeface="Times New Roman" pitchFamily="18" charset="0"/>
                <a:cs typeface="Times New Roman" pitchFamily="18" charset="0"/>
              </a:rPr>
              <a:t>Целенаправленное ознакомление детей с русской игрушкой Матрешкой. Матрешка – самая известная русская игрушка. Но мало кто знает, откуда появилась матрешка. Появление матрешек удивляет – что же таится внутри, какая она, самая маленькая куколка! Когда главный секрет открыт, начинается игра: какая фигурка меньше – больше, выше – ниже. Наши исследования помогут узнать традиции русского народа и еще больше полюбить русскую игрушку – матрешку, так как она несет в себе любовь и дружбу.</a:t>
            </a:r>
          </a:p>
          <a:p>
            <a:r>
              <a:rPr lang="ru-RU" dirty="0" smtClean="0"/>
              <a:t> </a:t>
            </a:r>
            <a:endParaRPr lang="ru-RU" dirty="0"/>
          </a:p>
        </p:txBody>
      </p:sp>
      <p:pic>
        <p:nvPicPr>
          <p:cNvPr id="2050" name="Picture 2" descr="F:\ПРОЕКТ МАТРЕШКА\матрёшка\P1050791.JPG"/>
          <p:cNvPicPr>
            <a:picLocks noChangeAspect="1" noChangeArrowheads="1"/>
          </p:cNvPicPr>
          <p:nvPr/>
        </p:nvPicPr>
        <p:blipFill>
          <a:blip r:embed="rId3"/>
          <a:srcRect/>
          <a:stretch>
            <a:fillRect/>
          </a:stretch>
        </p:blipFill>
        <p:spPr bwMode="auto">
          <a:xfrm>
            <a:off x="1285852" y="1643050"/>
            <a:ext cx="2714644" cy="4429156"/>
          </a:xfrm>
          <a:prstGeom prst="rect">
            <a:avLst/>
          </a:prstGeom>
          <a:noFill/>
        </p:spPr>
      </p:pic>
    </p:spTree>
    <p:extLst>
      <p:ext uri="{BB962C8B-B14F-4D97-AF65-F5344CB8AC3E}">
        <p14:creationId xmlns:p14="http://schemas.microsoft.com/office/powerpoint/2010/main" xmlns="" val="417138104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7" name="Rectangle 7"/>
          <p:cNvSpPr>
            <a:spLocks noGrp="1" noChangeArrowheads="1"/>
          </p:cNvSpPr>
          <p:nvPr>
            <p:ph type="body" sz="half" idx="2"/>
          </p:nvPr>
        </p:nvSpPr>
        <p:spPr>
          <a:xfrm>
            <a:off x="4499992" y="1556792"/>
            <a:ext cx="4143404" cy="5654675"/>
          </a:xfrm>
        </p:spPr>
        <p:txBody>
          <a:bodyPr/>
          <a:lstStyle/>
          <a:p>
            <a:pPr algn="ctr">
              <a:buNone/>
            </a:pPr>
            <a:r>
              <a:rPr lang="ru-RU" b="1" dirty="0">
                <a:solidFill>
                  <a:srgbClr val="002060"/>
                </a:solidFill>
                <a:latin typeface="Georgia" pitchFamily="18" charset="0"/>
              </a:rPr>
              <a:t>Название происходит от женского имени Матрёна. Имя Матрёна означает </a:t>
            </a:r>
          </a:p>
          <a:p>
            <a:pPr algn="ctr">
              <a:buNone/>
            </a:pPr>
            <a:r>
              <a:rPr lang="ru-RU" b="1" dirty="0">
                <a:solidFill>
                  <a:srgbClr val="002060"/>
                </a:solidFill>
                <a:latin typeface="Georgia" pitchFamily="18" charset="0"/>
              </a:rPr>
              <a:t>«знатная женщина».</a:t>
            </a:r>
          </a:p>
          <a:p>
            <a:endParaRPr lang="ru-RU" sz="2400" dirty="0" smtClean="0"/>
          </a:p>
          <a:p>
            <a:r>
              <a:rPr lang="ru-RU" sz="2400" dirty="0" smtClean="0"/>
              <a:t> </a:t>
            </a:r>
            <a:endParaRPr lang="ru-RU" sz="2400" dirty="0"/>
          </a:p>
        </p:txBody>
      </p:sp>
      <p:pic>
        <p:nvPicPr>
          <p:cNvPr id="5" name="Picture 6" descr="ма"/>
          <p:cNvPicPr>
            <a:picLocks noGrp="1" noChangeAspect="1" noChangeArrowheads="1"/>
          </p:cNvPicPr>
          <p:nvPr>
            <p:ph sz="half" idx="1"/>
          </p:nvPr>
        </p:nvPicPr>
        <p:blipFill>
          <a:blip r:embed="rId2" cstate="print">
            <a:extLst>
              <a:ext uri="{28A0092B-C50C-407E-A947-70E740481C1C}">
                <a14:useLocalDpi xmlns:a14="http://schemas.microsoft.com/office/drawing/2010/main" xmlns="" val="0"/>
              </a:ext>
            </a:extLst>
          </a:blip>
          <a:srcRect/>
          <a:stretch>
            <a:fillRect/>
          </a:stretch>
        </p:blipFill>
        <p:spPr bwMode="auto">
          <a:xfrm>
            <a:off x="827584" y="908720"/>
            <a:ext cx="4176464" cy="528945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9" name="Содержимое 7" descr="фон6.png"/>
          <p:cNvPicPr>
            <a:picLocks noChangeAspect="1"/>
          </p:cNvPicPr>
          <p:nvPr/>
        </p:nvPicPr>
        <p:blipFill>
          <a:blip r:embed="rId3" cstate="print"/>
          <a:stretch>
            <a:fillRect/>
          </a:stretch>
        </p:blipFill>
        <p:spPr>
          <a:xfrm>
            <a:off x="1" y="0"/>
            <a:ext cx="9143999" cy="6858000"/>
          </a:xfrm>
          <a:prstGeom prst="rect">
            <a:avLst/>
          </a:prstGeom>
        </p:spPr>
      </p:pic>
    </p:spTree>
    <p:extLst>
      <p:ext uri="{BB962C8B-B14F-4D97-AF65-F5344CB8AC3E}">
        <p14:creationId xmlns:p14="http://schemas.microsoft.com/office/powerpoint/2010/main" xmlns="" val="2874206796"/>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7" name="Rectangle 7"/>
          <p:cNvSpPr>
            <a:spLocks noGrp="1" noChangeArrowheads="1"/>
          </p:cNvSpPr>
          <p:nvPr>
            <p:ph type="body" sz="half" idx="2"/>
          </p:nvPr>
        </p:nvSpPr>
        <p:spPr>
          <a:xfrm>
            <a:off x="1547664" y="2924944"/>
            <a:ext cx="9001000" cy="5654675"/>
          </a:xfrm>
        </p:spPr>
        <p:txBody>
          <a:bodyPr>
            <a:normAutofit/>
          </a:bodyPr>
          <a:lstStyle/>
          <a:p>
            <a:pPr>
              <a:spcBef>
                <a:spcPct val="0"/>
              </a:spcBef>
              <a:buNone/>
            </a:pPr>
            <a:r>
              <a:rPr lang="ru-RU" altLang="ru-RU" sz="2400" b="1" dirty="0" smtClean="0">
                <a:solidFill>
                  <a:srgbClr val="CC0066"/>
                </a:solidFill>
              </a:rPr>
              <a:t> </a:t>
            </a:r>
            <a:endParaRPr lang="ru-RU" sz="2400" dirty="0"/>
          </a:p>
        </p:txBody>
      </p:sp>
      <p:sp>
        <p:nvSpPr>
          <p:cNvPr id="3" name="Прямоугольник 2"/>
          <p:cNvSpPr/>
          <p:nvPr/>
        </p:nvSpPr>
        <p:spPr>
          <a:xfrm>
            <a:off x="1691680" y="4221088"/>
            <a:ext cx="6624736" cy="461665"/>
          </a:xfrm>
          <a:prstGeom prst="rect">
            <a:avLst/>
          </a:prstGeom>
        </p:spPr>
        <p:txBody>
          <a:bodyPr wrap="square">
            <a:spAutoFit/>
          </a:bodyPr>
          <a:lstStyle/>
          <a:p>
            <a:pPr>
              <a:spcBef>
                <a:spcPct val="0"/>
              </a:spcBef>
            </a:pPr>
            <a:endParaRPr lang="ru-RU" altLang="ru-RU" sz="2400" b="1" dirty="0">
              <a:solidFill>
                <a:srgbClr val="002060"/>
              </a:solidFill>
            </a:endParaRPr>
          </a:p>
        </p:txBody>
      </p:sp>
      <p:pic>
        <p:nvPicPr>
          <p:cNvPr id="11" name="Содержимое 7" descr="фон6.png"/>
          <p:cNvPicPr>
            <a:picLocks noChangeAspect="1"/>
          </p:cNvPicPr>
          <p:nvPr/>
        </p:nvPicPr>
        <p:blipFill>
          <a:blip r:embed="rId2" cstate="print"/>
          <a:stretch>
            <a:fillRect/>
          </a:stretch>
        </p:blipFill>
        <p:spPr>
          <a:xfrm>
            <a:off x="0" y="0"/>
            <a:ext cx="9221787" cy="6858000"/>
          </a:xfrm>
          <a:prstGeom prst="rect">
            <a:avLst/>
          </a:prstGeom>
        </p:spPr>
      </p:pic>
      <p:sp>
        <p:nvSpPr>
          <p:cNvPr id="7" name="Содержимое 6"/>
          <p:cNvSpPr>
            <a:spLocks noGrp="1"/>
          </p:cNvSpPr>
          <p:nvPr>
            <p:ph sz="half" idx="1"/>
          </p:nvPr>
        </p:nvSpPr>
        <p:spPr>
          <a:xfrm>
            <a:off x="1547664" y="764704"/>
            <a:ext cx="6552728" cy="5256584"/>
          </a:xfrm>
        </p:spPr>
        <p:txBody>
          <a:bodyPr>
            <a:normAutofit fontScale="62500" lnSpcReduction="20000"/>
          </a:bodyPr>
          <a:lstStyle/>
          <a:p>
            <a:pPr algn="ctr">
              <a:buNone/>
            </a:pPr>
            <a:r>
              <a:rPr lang="ru-RU" sz="3800" b="1" i="1" dirty="0" smtClean="0">
                <a:solidFill>
                  <a:srgbClr val="2806BA"/>
                </a:solidFill>
                <a:latin typeface="Times New Roman" pitchFamily="18" charset="0"/>
                <a:cs typeface="Times New Roman" pitchFamily="18" charset="0"/>
              </a:rPr>
              <a:t>ОЖИДАЕМЫЙ РЕЗУЛЬТАТ</a:t>
            </a:r>
          </a:p>
          <a:p>
            <a:pPr algn="ctr">
              <a:buNone/>
            </a:pPr>
            <a:endParaRPr lang="ru-RU" sz="3800" b="1" i="1" dirty="0" smtClean="0">
              <a:solidFill>
                <a:srgbClr val="2806BA"/>
              </a:solidFill>
              <a:latin typeface="Times New Roman" pitchFamily="18" charset="0"/>
              <a:cs typeface="Times New Roman" pitchFamily="18" charset="0"/>
            </a:endParaRPr>
          </a:p>
          <a:p>
            <a:r>
              <a:rPr lang="ru-RU" sz="3400" b="1" i="1" dirty="0" smtClean="0">
                <a:solidFill>
                  <a:srgbClr val="2806BA"/>
                </a:solidFill>
                <a:latin typeface="Times New Roman" pitchFamily="18" charset="0"/>
                <a:cs typeface="Times New Roman" pitchFamily="18" charset="0"/>
              </a:rPr>
              <a:t>Дети проявят интерес к истории происхождения матрешки.</a:t>
            </a:r>
          </a:p>
          <a:p>
            <a:r>
              <a:rPr lang="ru-RU" sz="3400" b="1" i="1" dirty="0" smtClean="0">
                <a:solidFill>
                  <a:srgbClr val="2806BA"/>
                </a:solidFill>
                <a:latin typeface="Times New Roman" pitchFamily="18" charset="0"/>
                <a:cs typeface="Times New Roman" pitchFamily="18" charset="0"/>
              </a:rPr>
              <a:t>Приобретут знания  об особенностях русской народной игрушки (материал, форма, цвет, узоры).</a:t>
            </a:r>
          </a:p>
          <a:p>
            <a:r>
              <a:rPr lang="ru-RU" sz="3400" b="1" i="1" dirty="0" smtClean="0">
                <a:solidFill>
                  <a:srgbClr val="2806BA"/>
                </a:solidFill>
                <a:latin typeface="Times New Roman" pitchFamily="18" charset="0"/>
                <a:cs typeface="Times New Roman" pitchFamily="18" charset="0"/>
              </a:rPr>
              <a:t>Возрастёт творческая активность в разных видах деятельности: рисовании, аппликации, лепке.</a:t>
            </a:r>
          </a:p>
          <a:p>
            <a:r>
              <a:rPr lang="ru-RU" sz="3400" b="1" i="1" dirty="0" smtClean="0">
                <a:solidFill>
                  <a:srgbClr val="2806BA"/>
                </a:solidFill>
                <a:latin typeface="Times New Roman" pitchFamily="18" charset="0"/>
                <a:cs typeface="Times New Roman" pitchFamily="18" charset="0"/>
              </a:rPr>
              <a:t>Будут бережно относиться к русской народной игрушке.</a:t>
            </a:r>
          </a:p>
          <a:p>
            <a:r>
              <a:rPr lang="ru-RU" sz="3400" b="1" i="1" dirty="0" smtClean="0">
                <a:solidFill>
                  <a:srgbClr val="2806BA"/>
                </a:solidFill>
                <a:latin typeface="Times New Roman" pitchFamily="18" charset="0"/>
                <a:cs typeface="Times New Roman" pitchFamily="18" charset="0"/>
              </a:rPr>
              <a:t>Родители примут активное участие в жизни группы, участвуя в выставке матрёшек. Повысится компетентность родителей при выборе игрушки Матрешки</a:t>
            </a:r>
            <a:r>
              <a:rPr lang="ru-RU" sz="3400" b="1" i="1" dirty="0" smtClean="0">
                <a:solidFill>
                  <a:srgbClr val="2806BA"/>
                </a:solidFill>
              </a:rPr>
              <a:t>.</a:t>
            </a:r>
          </a:p>
          <a:p>
            <a:pPr>
              <a:buNone/>
            </a:pPr>
            <a:endParaRPr lang="ru-RU" dirty="0"/>
          </a:p>
        </p:txBody>
      </p:sp>
    </p:spTree>
    <p:extLst>
      <p:ext uri="{BB962C8B-B14F-4D97-AF65-F5344CB8AC3E}">
        <p14:creationId xmlns:p14="http://schemas.microsoft.com/office/powerpoint/2010/main" xmlns="" val="686302977"/>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2830</TotalTime>
  <Words>512</Words>
  <Application>Microsoft Office PowerPoint</Application>
  <PresentationFormat>Экран (4:3)</PresentationFormat>
  <Paragraphs>55</Paragraphs>
  <Slides>18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18</vt:i4>
      </vt:variant>
    </vt:vector>
  </HeadingPairs>
  <TitlesOfParts>
    <vt:vector size="19" baseType="lpstr">
      <vt:lpstr>Тема Office</vt:lpstr>
      <vt:lpstr> </vt:lpstr>
      <vt:lpstr>Игрушек больше миллиона в  мире есть,  И всех игрушек нам  сейчас не перечесть. Но изо всех, быть может,  только лишь одна  Для дружбы всех людей  на свете рождена.  Сто лет Матрёшке, но  не старится она  Как красна девица - умна, скромна, стройна.  От многих бед ее сто лет  хранит секрет:  Дуэт живет в Матрёшке,  трио и квартет</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БСЮ</dc:creator>
  <cp:lastModifiedBy>user</cp:lastModifiedBy>
  <cp:revision>101</cp:revision>
  <dcterms:created xsi:type="dcterms:W3CDTF">2016-10-16T09:59:51Z</dcterms:created>
  <dcterms:modified xsi:type="dcterms:W3CDTF">2019-10-23T16:33:49Z</dcterms:modified>
</cp:coreProperties>
</file>