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82;&#1086;&#1085;&#1082;&#1091;&#1088;&#1089;%20&#1087;&#1090;&#1080;&#1094;&#1072;%20&#1075;&#1086;&#1076;&#1072;\&#1050;&#1086;&#1073;&#1095;&#1080;&#1082;.mp4" TargetMode="External"/><Relationship Id="rId5" Type="http://schemas.openxmlformats.org/officeDocument/2006/relationships/slide" Target="slide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2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hyperlink" Target="https://wildfauna.ru/sarancha" TargetMode="External"/><Relationship Id="rId7" Type="http://schemas.openxmlformats.org/officeDocument/2006/relationships/hyperlink" Target="https://wildfauna.ru/osa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ildfauna.ru/tag/zhuki" TargetMode="External"/><Relationship Id="rId5" Type="http://schemas.openxmlformats.org/officeDocument/2006/relationships/hyperlink" Target="https://wildfauna.ru/strekoza" TargetMode="External"/><Relationship Id="rId4" Type="http://schemas.openxmlformats.org/officeDocument/2006/relationships/hyperlink" Target="https://wildfauna.ru/tag/babochki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ecoportal.info/stepi-i-lesostepi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hyperlink" Target="https://ecoportal.info/tipy-vidy-bolot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ildfauna.ru/soroka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hyperlink" Target="https://wildfauna.ru/grach" TargetMode="External"/><Relationship Id="rId4" Type="http://schemas.openxmlformats.org/officeDocument/2006/relationships/hyperlink" Target="https://wildfauna.ru/voron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7.pngwing.com/pngs/729/953/png-transparent-white-daisy-flower-under-tree-microsoft-powerpoint-template-nature-presentation-ppt-nature-leaf-branch-landscap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05000" y="1676400"/>
            <a:ext cx="562583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Кобчик -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птица года 2021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76800" y="3657600"/>
            <a:ext cx="3505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Номинация: </a:t>
            </a:r>
            <a:r>
              <a:rPr lang="ru-RU" sz="2000" dirty="0" smtClean="0"/>
              <a:t>компьютерные презентации</a:t>
            </a:r>
          </a:p>
          <a:p>
            <a:pPr algn="ctr"/>
            <a:r>
              <a:rPr lang="ru-RU" sz="2000" b="1" dirty="0" smtClean="0"/>
              <a:t>Выполнила:</a:t>
            </a:r>
          </a:p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Конышева Елена Леонидовна</a:t>
            </a:r>
          </a:p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С. Красногорское </a:t>
            </a:r>
          </a:p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МБДОУ Красногорский детский сад № 3</a:t>
            </a:r>
          </a:p>
          <a:p>
            <a:endParaRPr lang="ru-RU" sz="2000" dirty="0"/>
          </a:p>
        </p:txBody>
      </p:sp>
      <p:pic>
        <p:nvPicPr>
          <p:cNvPr id="2" name="Picture 2" descr="https://birds.kz/photos/0346/004/0346016280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4FDFC"/>
              </a:clrFrom>
              <a:clrTo>
                <a:srgbClr val="F4FDFC">
                  <a:alpha val="0"/>
                </a:srgbClr>
              </a:clrTo>
            </a:clrChange>
          </a:blip>
          <a:srcRect l="16000" t="21621" r="37600" b="20721"/>
          <a:stretch>
            <a:fillRect/>
          </a:stretch>
        </p:blipFill>
        <p:spPr bwMode="auto">
          <a:xfrm>
            <a:off x="990600" y="685800"/>
            <a:ext cx="2819400" cy="23332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artinkinaden.ru/uploads/posts/2020-07/1593802565_59-p-detskie-foni-s-prirodoi-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9843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Миграция начинается в середине сентября. Зимует вид кобчиков на юге, от Южной Африки на север до южной части Кении.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фото кобчика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828800"/>
            <a:ext cx="6553200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4191000" y="6172200"/>
            <a:ext cx="661416" cy="533400"/>
          </a:xfrm>
          <a:prstGeom prst="actionButtonHom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artinkinaden.ru/uploads/posts/2020-07/1593802565_59-p-detskie-foni-s-prirodoi-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Кобчик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533400"/>
            <a:ext cx="9144000" cy="5143500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5" action="ppaction://hlinksldjump" highlightClick="1"/>
          </p:cNvPr>
          <p:cNvSpPr/>
          <p:nvPr/>
        </p:nvSpPr>
        <p:spPr>
          <a:xfrm>
            <a:off x="4114800" y="6096000"/>
            <a:ext cx="737616" cy="533400"/>
          </a:xfrm>
          <a:prstGeom prst="actionButtonHom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artinkinaden.ru/uploads/posts/2020-07/1593802565_59-p-detskie-foni-s-prirodoi-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34816" y="381000"/>
            <a:ext cx="662713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Выберите птицу года 2021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Содержимое 3" descr="http://www.d-photo.cz/photo/upload/381_detail.JPG"/>
          <p:cNvPicPr>
            <a:picLocks noGrp="1"/>
          </p:cNvPicPr>
          <p:nvPr>
            <p:ph idx="4294967295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371600" y="1600200"/>
            <a:ext cx="2808312" cy="19442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https://shop.amelica.com/wp-content/uploads/2016/01/Ptitsy_kartinki_dlya_detey_kartochki_po_metodike_Glena_Domana_24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876800" y="1600200"/>
            <a:ext cx="2819400" cy="1905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8" name="Picture 2" descr="https://get.pxhere.com/photo/bird-wing-animal-wildlife-beak-hawk-fauna-raptor-bird-of-prey-vertebrate-falcon-buzzard-south-africa-accipitriformes-5635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3733800"/>
            <a:ext cx="2819400" cy="21542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0" name="Picture 4" descr="http://komotoz.ru/photo/zhivotnye/images/kobchik/kobchik_01.jpg"/>
          <p:cNvPicPr>
            <a:picLocks noChangeAspect="1" noChangeArrowheads="1"/>
          </p:cNvPicPr>
          <p:nvPr/>
        </p:nvPicPr>
        <p:blipFill>
          <a:blip r:embed="rId6" cstate="print"/>
          <a:srcRect r="7176"/>
          <a:stretch>
            <a:fillRect/>
          </a:stretch>
        </p:blipFill>
        <p:spPr bwMode="auto">
          <a:xfrm>
            <a:off x="4876800" y="3788508"/>
            <a:ext cx="2895600" cy="2078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4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artinkinaden.ru/uploads/posts/2020-07/1593802565_59-p-detskie-foni-s-prirodoi-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G:\гайчка\птица года 2017\гусен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562600" y="1524000"/>
            <a:ext cx="2667000" cy="1752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428546" y="304800"/>
            <a:ext cx="63920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Чем не питается кобчик?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4" name="Picture 2" descr="https://cdn.pixabay.com/photo/2017/08/26/20/44/lizard-2684302_12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9800" y="1524000"/>
            <a:ext cx="2667000" cy="17773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2" descr="https://birds.kz/photos/0346/004/0346016280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4FDFC"/>
              </a:clrFrom>
              <a:clrTo>
                <a:srgbClr val="F4FDFC">
                  <a:alpha val="0"/>
                </a:srgbClr>
              </a:clrTo>
            </a:clrChange>
          </a:blip>
          <a:srcRect l="16000" t="21621" r="37600" b="20721"/>
          <a:stretch>
            <a:fillRect/>
          </a:stretch>
        </p:blipFill>
        <p:spPr bwMode="auto">
          <a:xfrm>
            <a:off x="0" y="838200"/>
            <a:ext cx="1962150" cy="1623849"/>
          </a:xfrm>
          <a:prstGeom prst="rect">
            <a:avLst/>
          </a:prstGeom>
          <a:noFill/>
        </p:spPr>
      </p:pic>
      <p:pic>
        <p:nvPicPr>
          <p:cNvPr id="9" name="Picture 3" descr="G:\гайчка\птица года 2017\долгон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562600" y="3581400"/>
            <a:ext cx="2514600" cy="18739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5" descr="G:\гайчка\птица года 2017\фисташки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057400" y="3577276"/>
            <a:ext cx="2749691" cy="20622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artinkinaden.ru/uploads/posts/2020-07/1593802565_59-p-detskie-foni-s-prirodoi-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71600" y="228600"/>
            <a:ext cx="640079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Сколько яиц обычно бывает</a:t>
            </a: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в кладке кобчика?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4600" y="1600200"/>
            <a:ext cx="10983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4-6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34000" y="1676400"/>
            <a:ext cx="132697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5-7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38400" y="2514600"/>
            <a:ext cx="10983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6-8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86400" y="2590800"/>
            <a:ext cx="10983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2-3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Picture 2" descr="https://footage.framepool.com/shotimg/qf/152554234-faucon-kobez-greifvoegel-in-ungarn-donner-a-manger-aux-animaux-aire-oisea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04" t="8437" r="4105"/>
          <a:stretch>
            <a:fillRect/>
          </a:stretch>
        </p:blipFill>
        <p:spPr bwMode="auto">
          <a:xfrm>
            <a:off x="2057400" y="3657600"/>
            <a:ext cx="4980646" cy="2590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4114800" y="6248400"/>
            <a:ext cx="661416" cy="609600"/>
          </a:xfrm>
          <a:prstGeom prst="actionButtonHom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7.pngwing.com/pngs/729/953/png-transparent-white-daisy-flower-under-tree-microsoft-powerpoint-template-nature-presentation-ppt-nature-leaf-branch-landscap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971800" y="2438400"/>
            <a:ext cx="409919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внимание!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Picture 2" descr="https://birds.kz/photos/0346/004/0346016280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4FDFC"/>
              </a:clrFrom>
              <a:clrTo>
                <a:srgbClr val="F4FDFC">
                  <a:alpha val="0"/>
                </a:srgbClr>
              </a:clrTo>
            </a:clrChange>
          </a:blip>
          <a:srcRect l="16000" t="21621" r="37600" b="20721"/>
          <a:stretch>
            <a:fillRect/>
          </a:stretch>
        </p:blipFill>
        <p:spPr bwMode="auto">
          <a:xfrm>
            <a:off x="990600" y="685800"/>
            <a:ext cx="2819400" cy="23332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kartinkinaden.ru/uploads/posts/2020-07/1593802565_59-p-detskie-foni-s-prirodoi-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https://www.sibirds.ru/photos/0623/003/06230106601.jpg"/>
          <p:cNvPicPr>
            <a:picLocks noChangeAspect="1" noChangeArrowheads="1"/>
          </p:cNvPicPr>
          <p:nvPr/>
        </p:nvPicPr>
        <p:blipFill>
          <a:blip r:embed="rId3" cstate="print"/>
          <a:srcRect l="7517" t="3279" r="18571" b="9836"/>
          <a:stretch>
            <a:fillRect/>
          </a:stretch>
        </p:blipFill>
        <p:spPr bwMode="auto">
          <a:xfrm>
            <a:off x="2819400" y="1905000"/>
            <a:ext cx="3200400" cy="28749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Стрелка вправо 5"/>
          <p:cNvSpPr/>
          <p:nvPr/>
        </p:nvSpPr>
        <p:spPr>
          <a:xfrm>
            <a:off x="6019800" y="2743200"/>
            <a:ext cx="685800" cy="609600"/>
          </a:xfrm>
          <a:prstGeom prst="rightArrow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0800000">
            <a:off x="2133600" y="2788544"/>
            <a:ext cx="644794" cy="609600"/>
          </a:xfrm>
          <a:prstGeom prst="rightArrow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5400000">
            <a:off x="4114800" y="4800600"/>
            <a:ext cx="609600" cy="609600"/>
          </a:xfrm>
          <a:prstGeom prst="rightArrow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6200000">
            <a:off x="4086236" y="1247764"/>
            <a:ext cx="666728" cy="609600"/>
          </a:xfrm>
          <a:prstGeom prst="rightArrow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2667000"/>
            <a:ext cx="22860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4" action="ppaction://hlinksldjump"/>
              </a:rPr>
              <a:t>Кто такой кобчик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24600" y="2590800"/>
            <a:ext cx="28194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5" action="ppaction://hlinksldjump"/>
              </a:rPr>
              <a:t>Видео про </a:t>
            </a:r>
          </a:p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5" action="ppaction://hlinksldjump"/>
              </a:rPr>
              <a:t>кобчика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19400" y="5486400"/>
            <a:ext cx="322415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6" action="ppaction://hlinksldjump"/>
              </a:rPr>
              <a:t>Игры с кобчиком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95600" y="228600"/>
            <a:ext cx="32766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7" action="ppaction://hlinksldjump"/>
              </a:rPr>
              <a:t>Как выбирают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7" action="ppaction://hlinksldjump"/>
              </a:rPr>
              <a:t> птицу года?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artinkinaden.ru/uploads/posts/2020-07/1593802565_59-p-detskie-foni-s-prirodoi-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3400" b="1" dirty="0" smtClean="0">
                <a:latin typeface="Arial" pitchFamily="34" charset="0"/>
                <a:cs typeface="Arial" pitchFamily="34" charset="0"/>
              </a:rPr>
              <a:t>Союз охраны птиц России выбирает птицу года, руководствуясь следующими критериями:</a:t>
            </a:r>
          </a:p>
          <a:p>
            <a:pPr algn="ctr"/>
            <a:r>
              <a:rPr lang="ru-RU" sz="3400" b="1" dirty="0" smtClean="0">
                <a:latin typeface="Arial" pitchFamily="34" charset="0"/>
                <a:cs typeface="Arial" pitchFamily="34" charset="0"/>
              </a:rPr>
              <a:t>    Птица должна быть широко распространена, чтобы как можно больше людей могли участвовать в ее изучении и охране;</a:t>
            </a:r>
          </a:p>
          <a:p>
            <a:pPr algn="ctr"/>
            <a:r>
              <a:rPr lang="ru-RU" sz="3400" b="1" dirty="0" smtClean="0">
                <a:latin typeface="Arial" pitchFamily="34" charset="0"/>
                <a:cs typeface="Arial" pitchFamily="34" charset="0"/>
              </a:rPr>
              <a:t>    Она должна быть хорошо узнаваемой, чтобы ее могли легко определить в природе не только специалисты-орнитологи;</a:t>
            </a:r>
          </a:p>
          <a:p>
            <a:pPr algn="ctr"/>
            <a:r>
              <a:rPr lang="ru-RU" sz="3400" b="1" dirty="0" smtClean="0">
                <a:latin typeface="Arial" pitchFamily="34" charset="0"/>
                <a:cs typeface="Arial" pitchFamily="34" charset="0"/>
              </a:rPr>
              <a:t>    Вид должен быть таким, чтобы все желающие могли оказать конкретную помощь в решении проблем птицы года, например, принять участие в учетах численности, помочь решить жилищную проблему или защитить места обитания.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71600" y="304800"/>
            <a:ext cx="768365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выбирают птицу года?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2" descr="https://birds.kz/photos/0346/004/0346016280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4FDFC"/>
              </a:clrFrom>
              <a:clrTo>
                <a:srgbClr val="F4FDFC">
                  <a:alpha val="0"/>
                </a:srgbClr>
              </a:clrTo>
            </a:clrChange>
          </a:blip>
          <a:srcRect l="16000" t="21621" r="37600" b="20721"/>
          <a:stretch>
            <a:fillRect/>
          </a:stretch>
        </p:blipFill>
        <p:spPr bwMode="auto">
          <a:xfrm>
            <a:off x="0" y="152400"/>
            <a:ext cx="2209800" cy="1828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artinkinaden.ru/uploads/posts/2020-07/1593802565_59-p-detskie-foni-s-prirodoi-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609600"/>
            <a:ext cx="8077200" cy="5516563"/>
          </a:xfrm>
        </p:spPr>
        <p:txBody>
          <a:bodyPr>
            <a:normAutofit fontScale="92500"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Орнитологи Союза охраны птиц определились с пернатым символом 2021 года. Им стала небольшая птица кобчик, представляющая отряд </a:t>
            </a:r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соколообразных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. Кобчик занесен в Красную книгу России.</a:t>
            </a:r>
          </a:p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За последние 10 лет численность этой птицы в нашей стране сократилась более, чем на 30%. Всего же в мире насчитывается, по разным подсчётам, от 300 до 800 тысяч особей.</a:t>
            </a:r>
          </a:p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В России кобчики бывают пролётом – прилетают в конце апреля, сначала поодиночке, затем – небольшими группами.</a:t>
            </a:r>
          </a:p>
          <a:p>
            <a:endParaRPr lang="ru-RU" dirty="0"/>
          </a:p>
        </p:txBody>
      </p:sp>
      <p:pic>
        <p:nvPicPr>
          <p:cNvPr id="5" name="Picture 2" descr="https://birds.kz/photos/0346/004/0346016280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4FDFC"/>
              </a:clrFrom>
              <a:clrTo>
                <a:srgbClr val="F4FDFC">
                  <a:alpha val="0"/>
                </a:srgbClr>
              </a:clrTo>
            </a:clrChange>
          </a:blip>
          <a:srcRect l="16000" t="21621" r="37600" b="20721"/>
          <a:stretch>
            <a:fillRect/>
          </a:stretch>
        </p:blipFill>
        <p:spPr bwMode="auto">
          <a:xfrm>
            <a:off x="228600" y="0"/>
            <a:ext cx="1657350" cy="1371601"/>
          </a:xfrm>
          <a:prstGeom prst="rect">
            <a:avLst/>
          </a:prstGeom>
          <a:noFill/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4038600" y="6019800"/>
            <a:ext cx="737616" cy="685800"/>
          </a:xfrm>
          <a:prstGeom prst="actionButtonHom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artinkinaden.ru/uploads/posts/2020-07/1593802565_59-p-detskie-foni-s-prirodoi-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://ourreg.ru/wp-content/uploads/2020/04/reg_115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878880"/>
              </a:clrFrom>
              <a:clrTo>
                <a:srgbClr val="87888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048000"/>
            <a:ext cx="5009480" cy="32384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05946" y="0"/>
            <a:ext cx="529446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Кто такой кобчик?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09600" y="1828800"/>
            <a:ext cx="8229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Кобчики немногим меньше голубя, но намного изящнее его в полете. Длина птицы от кончика хвоста и до клюва составляет около 30 сантиметров, размах крыльев до 70 сантиметров. Масса тела не превышает 200 граммов</a:t>
            </a:r>
            <a:r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artinkinaden.ru/uploads/posts/2020-07/1593802565_59-p-detskie-foni-s-prirodoi-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Основной рацион кобчиков составляют крупные насекомые.</a:t>
            </a:r>
          </a:p>
          <a:p>
            <a:pPr marL="0" indent="0">
              <a:buNone/>
            </a:pPr>
            <a:r>
              <a:rPr lang="ru-RU" sz="2400" b="1" u="sng" dirty="0" smtClean="0">
                <a:latin typeface="Arial" pitchFamily="34" charset="0"/>
                <a:cs typeface="Arial" pitchFamily="34" charset="0"/>
              </a:rPr>
              <a:t>Птица с удовольствием охотится на: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400" b="1" u="sng" dirty="0" smtClean="0">
                <a:latin typeface="Arial" pitchFamily="34" charset="0"/>
                <a:cs typeface="Arial" pitchFamily="34" charset="0"/>
                <a:hlinkClick r:id="rId3"/>
              </a:rPr>
              <a:t>саранчу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lvl="0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крупных </a:t>
            </a:r>
            <a:r>
              <a:rPr lang="ru-RU" sz="2400" b="1" u="sng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  <a:hlinkClick r:id="rId4"/>
              </a:rPr>
              <a:t>бабочек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lvl="0"/>
            <a:r>
              <a:rPr lang="ru-RU" sz="2400" b="1" u="sng" dirty="0" smtClean="0">
                <a:latin typeface="Arial" pitchFamily="34" charset="0"/>
                <a:cs typeface="Arial" pitchFamily="34" charset="0"/>
                <a:hlinkClick r:id="rId5"/>
              </a:rPr>
              <a:t>стрекоз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lvl="0"/>
            <a:r>
              <a:rPr lang="ru-RU" sz="2400" b="1" u="sng" dirty="0" smtClean="0">
                <a:latin typeface="Arial" pitchFamily="34" charset="0"/>
                <a:cs typeface="Arial" pitchFamily="34" charset="0"/>
                <a:hlinkClick r:id="rId6"/>
              </a:rPr>
              <a:t>жуков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lvl="0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пчел и </a:t>
            </a:r>
            <a:r>
              <a:rPr lang="ru-RU" sz="2400" b="1" u="sng" dirty="0" smtClean="0">
                <a:latin typeface="Arial" pitchFamily="34" charset="0"/>
                <a:cs typeface="Arial" pitchFamily="34" charset="0"/>
                <a:hlinkClick r:id="rId7"/>
              </a:rPr>
              <a:t>ос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Кобчики с одинаковым успехом способны охотится и в воздухе, хватая добычу клювом, и на земле, поднимая насекомых крепкими лапами.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38200" y="228600"/>
            <a:ext cx="76409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Чем питается кобчик?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http://mtdata.ru/u19/photo55BB/20352367210-0/original.jpg"/>
          <p:cNvPicPr>
            <a:picLocks noChangeAspect="1" noChangeArrowheads="1"/>
          </p:cNvPicPr>
          <p:nvPr/>
        </p:nvPicPr>
        <p:blipFill>
          <a:blip r:embed="rId8" cstate="print"/>
          <a:srcRect l="4800" t="9610" r="18400" b="15916"/>
          <a:stretch>
            <a:fillRect/>
          </a:stretch>
        </p:blipFill>
        <p:spPr bwMode="auto">
          <a:xfrm>
            <a:off x="4717026" y="2286000"/>
            <a:ext cx="3969774" cy="2563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artinkinaden.ru/uploads/posts/2020-07/1593802565_59-p-detskie-foni-s-prirodoi-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    Встречается вид на всех видах открытой местности, окаймлённой насаждениями или с редкими деревьями, где водятся многочисленные популяции жертв, особенно насекомых. К ним относятся:</a:t>
            </a:r>
          </a:p>
          <a:p>
            <a:pPr lvl="0"/>
            <a:r>
              <a:rPr lang="ru-RU" sz="4400" b="1" dirty="0" smtClean="0">
                <a:latin typeface="Arial" pitchFamily="34" charset="0"/>
                <a:cs typeface="Arial" pitchFamily="34" charset="0"/>
                <a:hlinkClick r:id="rId3" tooltip="степи и лесостепи"/>
              </a:rPr>
              <a:t>степи и лесистые степи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lvl="0"/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галерейные леса вдоль берегов рек, пересекающие луга;</a:t>
            </a:r>
          </a:p>
          <a:p>
            <a:pPr lvl="0"/>
            <a:r>
              <a:rPr lang="ru-RU" sz="4400" b="1" dirty="0" smtClean="0">
                <a:latin typeface="Arial" pitchFamily="34" charset="0"/>
                <a:cs typeface="Arial" pitchFamily="34" charset="0"/>
                <a:hlinkClick r:id="rId4" tooltip="типы болот"/>
              </a:rPr>
              <a:t>болота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 или топи, торфяники;</a:t>
            </a:r>
          </a:p>
          <a:p>
            <a:pPr lvl="0"/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осушенные и орошаемые поля;</a:t>
            </a:r>
          </a:p>
          <a:p>
            <a:pPr lvl="0"/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большие лесные поляны;</a:t>
            </a:r>
          </a:p>
          <a:p>
            <a:pPr lvl="0"/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обгоревшие участки;</a:t>
            </a:r>
          </a:p>
          <a:p>
            <a:pPr lvl="0"/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парки, сады, рощи ;</a:t>
            </a:r>
          </a:p>
          <a:p>
            <a:pPr lvl="0"/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предгорья гор.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3400" y="381000"/>
            <a:ext cx="837370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Естественная среда обитания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Рисунок 5" descr="сокол кобчик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70104" y="3810000"/>
            <a:ext cx="3473896" cy="232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artinkinaden.ru/uploads/posts/2020-07/1593802565_59-p-detskie-foni-s-prirodoi-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8200"/>
            <a:ext cx="6629400" cy="54864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Процесс ухаживания очень интересен. В это время самец летает над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самкой.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Помимо этого, кобчик издает цокающие звуки и пытается танцевать. Кобчики не вьют гнезд. Вместо этого они предпочитает занимать чужие гнезда, выгоняя птиц, которые их построили. </a:t>
            </a:r>
          </a:p>
          <a:p>
            <a:pPr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   Как правило, крылатые хищники занимают гнезда </a:t>
            </a:r>
            <a:r>
              <a:rPr lang="ru-RU" b="1" u="sng" dirty="0" smtClean="0">
                <a:latin typeface="Arial" pitchFamily="34" charset="0"/>
                <a:cs typeface="Arial" pitchFamily="34" charset="0"/>
                <a:hlinkClick r:id="rId3"/>
              </a:rPr>
              <a:t>сорок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, </a:t>
            </a:r>
            <a:r>
              <a:rPr lang="ru-RU" b="1" u="sng" dirty="0" smtClean="0">
                <a:latin typeface="Arial" pitchFamily="34" charset="0"/>
                <a:cs typeface="Arial" pitchFamily="34" charset="0"/>
                <a:hlinkClick r:id="rId4"/>
              </a:rPr>
              <a:t>ворон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, </a:t>
            </a:r>
            <a:r>
              <a:rPr lang="ru-RU" b="1" u="sng" dirty="0" smtClean="0">
                <a:latin typeface="Arial" pitchFamily="34" charset="0"/>
                <a:cs typeface="Arial" pitchFamily="34" charset="0"/>
                <a:hlinkClick r:id="rId5"/>
              </a:rPr>
              <a:t>грачей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 и даже цапель. Также, копчики могут селится в дуплах деревьев или в щелях в скалах.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86613" y="0"/>
            <a:ext cx="592354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Размножение кобчика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4" descr="https://simple-fauna.ru/wp-content/uploads/2018/01/kobchik-razmnozhenie-i-potomstv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828800"/>
            <a:ext cx="2895600" cy="26722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artinkinaden.ru/uploads/posts/2020-07/1593802565_59-p-detskie-foni-s-prirodoi-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8229600" cy="19843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В большинстве случаев в кладке кобчиков бывает 4-6 яиц, которые самка и самец высиживают поочередно. Процесс высиживания яиц длится как минимум 25 дней. После того, как птенцы вылупились с ними неотлучно находится самка.</a:t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https://footage.framepool.com/shotimg/qf/152554234-faucon-kobez-greifvoegel-in-ungarn-donner-a-manger-aux-animaux-aire-oisea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04" t="8437" r="4105"/>
          <a:stretch>
            <a:fillRect/>
          </a:stretch>
        </p:blipFill>
        <p:spPr bwMode="auto">
          <a:xfrm>
            <a:off x="1066800" y="2667000"/>
            <a:ext cx="7239000" cy="3765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395</Words>
  <Application>Microsoft Office PowerPoint</Application>
  <PresentationFormat>Экран (4:3)</PresentationFormat>
  <Paragraphs>57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В большинстве случаев в кладке кобчиков бывает 4-6 яиц, которые самка и самец высиживают поочередно. Процесс высиживания яиц длится как минимум 25 дней. После того, как птенцы вылупились с ними неотлучно находится самка.  </vt:lpstr>
      <vt:lpstr>Миграция начинается в середине сентября. Зимует вид кобчиков на юге, от Южной Африки на север до южной части Кении. 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24</cp:revision>
  <dcterms:created xsi:type="dcterms:W3CDTF">2021-04-02T16:39:28Z</dcterms:created>
  <dcterms:modified xsi:type="dcterms:W3CDTF">2021-04-05T18:32:56Z</dcterms:modified>
</cp:coreProperties>
</file>