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7" r:id="rId2"/>
    <p:sldId id="313" r:id="rId3"/>
    <p:sldId id="314" r:id="rId4"/>
    <p:sldId id="271" r:id="rId5"/>
    <p:sldId id="286" r:id="rId6"/>
    <p:sldId id="285" r:id="rId7"/>
    <p:sldId id="309" r:id="rId8"/>
    <p:sldId id="315" r:id="rId9"/>
    <p:sldId id="316" r:id="rId10"/>
    <p:sldId id="318" r:id="rId11"/>
    <p:sldId id="317" r:id="rId12"/>
    <p:sldId id="319" r:id="rId13"/>
    <p:sldId id="283" r:id="rId14"/>
    <p:sldId id="311" r:id="rId15"/>
    <p:sldId id="32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9" d="100"/>
          <a:sy n="49" d="100"/>
        </p:scale>
        <p:origin x="-2310" y="-13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User\Desktop\Рисунок3.pn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30" b="1761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/>
        </p:nvSpPr>
        <p:spPr>
          <a:xfrm>
            <a:off x="-56873" y="0"/>
            <a:ext cx="12192000" cy="6925008"/>
          </a:xfrm>
          <a:prstGeom prst="frame">
            <a:avLst>
              <a:gd name="adj1" fmla="val 3881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3334871" y="2528048"/>
            <a:ext cx="7476564" cy="3245223"/>
          </a:xfrm>
          <a:prstGeom prst="frame">
            <a:avLst>
              <a:gd name="adj1" fmla="val 8718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12107" y="2794687"/>
            <a:ext cx="6910317" cy="1599891"/>
          </a:xfrm>
        </p:spPr>
        <p:txBody>
          <a:bodyPr anchor="b">
            <a:noAutofit/>
          </a:bodyPr>
          <a:lstStyle>
            <a:lvl1pPr algn="ctr">
              <a:defRPr sz="4400" b="1">
                <a:solidFill>
                  <a:srgbClr val="637369"/>
                </a:solidFill>
                <a:latin typeface="Century" panose="02040604050505020304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87087" y="4435522"/>
            <a:ext cx="6948985" cy="105087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17.09.2023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4137" y="409903"/>
            <a:ext cx="2233139" cy="1454620"/>
          </a:xfrm>
          <a:prstGeom prst="round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shade val="100000"/>
                  <a:lumMod val="83000"/>
                  <a:lumOff val="17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956156" y="567558"/>
            <a:ext cx="1710558" cy="993228"/>
          </a:xfrm>
          <a:prstGeom prst="round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55835" y="1137214"/>
            <a:ext cx="1749668" cy="1117255"/>
          </a:xfrm>
          <a:prstGeom prst="round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shade val="100000"/>
                  <a:lumMod val="81000"/>
                  <a:lumOff val="19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5422" y="2021126"/>
            <a:ext cx="1448999" cy="1013843"/>
          </a:xfrm>
          <a:prstGeom prst="round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shade val="100000"/>
                  <a:alpha val="97000"/>
                  <a:lumMod val="68000"/>
                  <a:lumOff val="32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39500" y="2775718"/>
            <a:ext cx="1282644" cy="723240"/>
          </a:xfrm>
          <a:prstGeom prst="round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shade val="100000"/>
                  <a:lumMod val="76000"/>
                  <a:lumOff val="24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58808" y="1697458"/>
            <a:ext cx="1197715" cy="720886"/>
          </a:xfrm>
          <a:prstGeom prst="roundRect">
            <a:avLst/>
          </a:prstGeom>
          <a:gradFill>
            <a:gsLst>
              <a:gs pos="0">
                <a:schemeClr val="accent1">
                  <a:satMod val="103000"/>
                  <a:tint val="94000"/>
                  <a:alpha val="72000"/>
                  <a:lumMod val="32000"/>
                  <a:lumOff val="68000"/>
                </a:schemeClr>
              </a:gs>
              <a:gs pos="58000">
                <a:schemeClr val="accent1">
                  <a:satMod val="110000"/>
                  <a:lumMod val="100000"/>
                  <a:shade val="100000"/>
                </a:schemeClr>
              </a:gs>
              <a:gs pos="94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734950" y="3382052"/>
            <a:ext cx="1129945" cy="701413"/>
          </a:xfrm>
          <a:prstGeom prst="round2Diag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shade val="100000"/>
                  <a:lumMod val="62000"/>
                  <a:lumOff val="38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02487" y="3901887"/>
            <a:ext cx="956321" cy="617947"/>
          </a:xfrm>
          <a:prstGeom prst="round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shade val="100000"/>
                  <a:lumMod val="67000"/>
                  <a:lumOff val="33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9400451" y="1332688"/>
            <a:ext cx="1111409" cy="771505"/>
          </a:xfrm>
          <a:prstGeom prst="round2Diag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1723258" y="4734523"/>
            <a:ext cx="753039" cy="461148"/>
          </a:xfrm>
          <a:prstGeom prst="round2Diag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shade val="100000"/>
                  <a:lumMod val="59000"/>
                  <a:lumOff val="41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3620041" y="1586248"/>
            <a:ext cx="902808" cy="517945"/>
          </a:xfrm>
          <a:prstGeom prst="round2DiagRect">
            <a:avLst/>
          </a:prstGeom>
          <a:gradFill>
            <a:gsLst>
              <a:gs pos="0">
                <a:schemeClr val="accent1">
                  <a:satMod val="103000"/>
                  <a:tint val="94000"/>
                  <a:lumMod val="48000"/>
                  <a:lumOff val="52000"/>
                </a:schemeClr>
              </a:gs>
              <a:gs pos="66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07404" y="4377009"/>
            <a:ext cx="902808" cy="517945"/>
          </a:xfrm>
          <a:prstGeom prst="roundRect">
            <a:avLst/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shade val="100000"/>
                  <a:lumMod val="72000"/>
                  <a:lumOff val="28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15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17.09.2023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114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17.09.2023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502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17.09.2023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653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17.09.2023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237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17.09.2023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4688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11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17.09.2023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5484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619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17.09.2023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855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17.09.2023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070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17.09.2023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577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B52B4-15BD-473D-B7EC-7AD51CED84B6}" type="datetimeFigureOut">
              <a:rPr lang="ru-RU" smtClean="0"/>
              <a:pPr/>
              <a:t>17.09.2023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Рамка 2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2897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708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>
              <a:lumMod val="75000"/>
            </a:schemeClr>
          </a:solidFill>
          <a:latin typeface="Century" panose="020406040505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заяц.jpg"/>
          <p:cNvPicPr>
            <a:picLocks noChangeAspect="1" noChangeArrowheads="1"/>
          </p:cNvPicPr>
          <p:nvPr/>
        </p:nvPicPr>
        <p:blipFill>
          <a:blip r:embed="rId2" cstate="print"/>
          <a:srcRect l="18976" t="16075" r="11383"/>
          <a:stretch>
            <a:fillRect/>
          </a:stretch>
        </p:blipFill>
        <p:spPr bwMode="auto">
          <a:xfrm>
            <a:off x="0" y="1"/>
            <a:ext cx="530042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238427" y="292938"/>
            <a:ext cx="643179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Мальчики и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девочьки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доброе утро. Желаю всем успешного урока</a:t>
            </a:r>
            <a:r>
              <a:rPr lang="ru-RU" sz="48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00420" y="2758698"/>
            <a:ext cx="6478292" cy="16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Пологаю</a:t>
            </a:r>
            <a:r>
              <a:rPr lang="ru-RU" sz="4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вы </a:t>
            </a:r>
            <a:r>
              <a:rPr lang="ru-RU" sz="4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зделали</a:t>
            </a:r>
            <a:r>
              <a:rPr lang="ru-RU" sz="4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дамашнее</a:t>
            </a:r>
            <a:r>
              <a:rPr lang="ru-RU" sz="4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задание. </a:t>
            </a:r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4408" y="4355024"/>
            <a:ext cx="67675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Скочу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от радости, что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палучите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«5».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Абнемаю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217714" y="212726"/>
            <a:ext cx="11734799" cy="788760"/>
          </a:xfrm>
          <a:prstGeom prst="beve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Монолог-повествование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1958" y="1146874"/>
            <a:ext cx="4215539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Событие – охота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7972" y="2960177"/>
            <a:ext cx="6834753" cy="132343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Кто-то совершает действия – охотник, собаки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заяц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6461" y="1983783"/>
            <a:ext cx="5269424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Указано место – лес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9966" y="4494508"/>
            <a:ext cx="10011905" cy="1077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Построение как в рассказе: экспозиция, завязка, развитие действия, кульминация, развязка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98942" y="5858359"/>
            <a:ext cx="5052448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«Что происходит?»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с вырезом 15"/>
          <p:cNvSpPr/>
          <p:nvPr/>
        </p:nvSpPr>
        <p:spPr>
          <a:xfrm rot="8736520">
            <a:off x="4575174" y="1135521"/>
            <a:ext cx="1352687" cy="830073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с вырезом 16"/>
          <p:cNvSpPr/>
          <p:nvPr/>
        </p:nvSpPr>
        <p:spPr>
          <a:xfrm rot="7466486">
            <a:off x="5524043" y="1541472"/>
            <a:ext cx="1513817" cy="830073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с вырезом 17"/>
          <p:cNvSpPr/>
          <p:nvPr/>
        </p:nvSpPr>
        <p:spPr>
          <a:xfrm rot="6326909">
            <a:off x="6466964" y="1672050"/>
            <a:ext cx="2055744" cy="906177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с вырезом 18"/>
          <p:cNvSpPr/>
          <p:nvPr/>
        </p:nvSpPr>
        <p:spPr>
          <a:xfrm rot="6350658">
            <a:off x="7139345" y="2332423"/>
            <a:ext cx="2851688" cy="852559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с вырезом 19"/>
          <p:cNvSpPr/>
          <p:nvPr/>
        </p:nvSpPr>
        <p:spPr>
          <a:xfrm rot="6185165">
            <a:off x="7382414" y="3165783"/>
            <a:ext cx="4715998" cy="830073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2" descr="C:\Users\Мария\Desktop\заяц.jpg"/>
          <p:cNvPicPr>
            <a:picLocks noChangeAspect="1" noChangeArrowheads="1"/>
          </p:cNvPicPr>
          <p:nvPr/>
        </p:nvPicPr>
        <p:blipFill>
          <a:blip r:embed="rId2" cstate="print"/>
          <a:srcRect l="21992" t="16075" r="16318"/>
          <a:stretch>
            <a:fillRect/>
          </a:stretch>
        </p:blipFill>
        <p:spPr bwMode="auto">
          <a:xfrm flipH="1">
            <a:off x="9769712" y="3704094"/>
            <a:ext cx="2422288" cy="31539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250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Мария\Desktop\заяйч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7108" y="790414"/>
            <a:ext cx="5643536" cy="56435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35432" y="1007390"/>
            <a:ext cx="65092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Почему охотник </a:t>
            </a:r>
          </a:p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не выдал зайца?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8675" y="4282720"/>
            <a:ext cx="38758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Рассуждаем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217714" y="212726"/>
            <a:ext cx="11734799" cy="788760"/>
          </a:xfrm>
          <a:prstGeom prst="beve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    Монолог-рассуждение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1824" y="1208868"/>
            <a:ext cx="6974237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Высказать свою точку зрения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0929" y="2355743"/>
            <a:ext cx="9329979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построение: тезис, доказательство, вывод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17017" y="5734373"/>
            <a:ext cx="7374611" cy="76944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«Почему так происходит?»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с вырезом 15"/>
          <p:cNvSpPr/>
          <p:nvPr/>
        </p:nvSpPr>
        <p:spPr>
          <a:xfrm rot="8736520">
            <a:off x="7862088" y="1086744"/>
            <a:ext cx="1347105" cy="830073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Стрелка вправо с вырезом 16"/>
          <p:cNvSpPr/>
          <p:nvPr/>
        </p:nvSpPr>
        <p:spPr>
          <a:xfrm rot="6825739">
            <a:off x="8856550" y="1386243"/>
            <a:ext cx="1513285" cy="830073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с вырезом 19"/>
          <p:cNvSpPr/>
          <p:nvPr/>
        </p:nvSpPr>
        <p:spPr>
          <a:xfrm rot="5400000">
            <a:off x="9102629" y="3033338"/>
            <a:ext cx="4633991" cy="830073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78970" y="3254645"/>
            <a:ext cx="10771322" cy="243143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Слова, указывающие на связь мыслей: 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думаю, на мой взгляд, во-первых, во-вторых, таким образом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; союзы со значением причины, следствия: 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поэтому,  что,  потому что, для того чтобы, так как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право с вырезом 21"/>
          <p:cNvSpPr/>
          <p:nvPr/>
        </p:nvSpPr>
        <p:spPr>
          <a:xfrm rot="6501451">
            <a:off x="9502690" y="1638108"/>
            <a:ext cx="2131554" cy="830073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3" descr="D:\АНИМАЦИЯ_КНИГИ\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7863"/>
            <a:ext cx="1611825" cy="18328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250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0"/>
          <p:cNvSpPr txBox="1">
            <a:spLocks/>
          </p:cNvSpPr>
          <p:nvPr/>
        </p:nvSpPr>
        <p:spPr>
          <a:xfrm>
            <a:off x="217714" y="212726"/>
            <a:ext cx="11734799" cy="788760"/>
          </a:xfrm>
          <a:prstGeom prst="beve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Монолог-рассуждение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2" descr="C:\Users\Мария\Desktop\заяйч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4582" y="1822818"/>
            <a:ext cx="3552555" cy="4704122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50929" y="1286774"/>
            <a:ext cx="1080231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Животных нужно оберегать, а не убивать.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8453" y="2092271"/>
            <a:ext cx="81521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	На мой взгляд, нельзя убивать животных, потому что они приносят огромную пользу людям.   Во-первых, …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71959" y="4513454"/>
            <a:ext cx="84930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Таким образом, человек должен помнить, что животные тоже имеют право на жизнь.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50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10" grpId="0"/>
      <p:bldP spid="71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16637" y="2572719"/>
            <a:ext cx="7205788" cy="3456122"/>
          </a:xfrm>
        </p:spPr>
        <p:txBody>
          <a:bodyPr/>
          <a:lstStyle/>
          <a:p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Д/</a:t>
            </a:r>
            <a:r>
              <a:rPr lang="ru-RU" sz="5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Вопросы 7 – 9, выполнять на карточке.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3" descr="D:\АНИМАЦИЯ_КНИГИ\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9747115" y="4037991"/>
            <a:ext cx="2140084" cy="2557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ария\Desktop\заяйч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78967" y="2045777"/>
            <a:ext cx="3657602" cy="4424766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595607" y="632638"/>
            <a:ext cx="8276095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уроке я работал   …    активно / пассивно   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Своей работой на уроке я  …. доволен / не доволен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Материал урока мне был … понятен /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5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понятен 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заяц.jpg"/>
          <p:cNvPicPr>
            <a:picLocks noChangeAspect="1" noChangeArrowheads="1"/>
          </p:cNvPicPr>
          <p:nvPr/>
        </p:nvPicPr>
        <p:blipFill>
          <a:blip r:embed="rId2" cstate="print"/>
          <a:srcRect l="18976" t="16075" r="11383"/>
          <a:stretch>
            <a:fillRect/>
          </a:stretch>
        </p:blipFill>
        <p:spPr bwMode="auto">
          <a:xfrm>
            <a:off x="0" y="0"/>
            <a:ext cx="5408907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300420" y="396901"/>
            <a:ext cx="647829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Мальчики и дево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чк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и, доброе утро. Желаю всем успешного урока</a:t>
            </a:r>
            <a:r>
              <a:rPr lang="ru-RU" sz="48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86400" y="2712203"/>
            <a:ext cx="62923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лаг</a:t>
            </a:r>
            <a:r>
              <a:rPr lang="ru-RU" sz="4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аю, вы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4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делали 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</a:t>
            </a:r>
            <a:r>
              <a:rPr lang="ru-RU" sz="4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ашнее задание. </a:t>
            </a:r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07432" y="4572000"/>
            <a:ext cx="698456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Скач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у от радости, что получите «5». Обнимаю.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я\Desktop\заяц.jpg"/>
          <p:cNvPicPr>
            <a:picLocks noChangeAspect="1" noChangeArrowheads="1"/>
          </p:cNvPicPr>
          <p:nvPr/>
        </p:nvPicPr>
        <p:blipFill>
          <a:blip r:embed="rId2" cstate="print"/>
          <a:srcRect l="18976" t="16075" r="11383"/>
          <a:stretch>
            <a:fillRect/>
          </a:stretch>
        </p:blipFill>
        <p:spPr bwMode="auto">
          <a:xfrm>
            <a:off x="0" y="0"/>
            <a:ext cx="5408907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300420" y="547163"/>
            <a:ext cx="647829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Мальчики и дево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чк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и, доброе утро. Желаю всем успешного урока</a:t>
            </a:r>
            <a:r>
              <a:rPr lang="ru-RU" sz="48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217714" y="212726"/>
            <a:ext cx="11734799" cy="788760"/>
          </a:xfrm>
          <a:prstGeom prst="beve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5400" dirty="0" smtClean="0">
                <a:solidFill>
                  <a:schemeClr val="bg2">
                    <a:lumMod val="25000"/>
                  </a:schemeClr>
                </a:solidFill>
              </a:rPr>
              <a:t>Тема урока:</a:t>
            </a:r>
            <a:endParaRPr lang="ru-RU" sz="5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2855" y="1363851"/>
            <a:ext cx="9763932" cy="217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/>
              <a:t>Монолог-повествование. Монолог-рассуждение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60250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530087" y="284164"/>
            <a:ext cx="11131825" cy="1015663"/>
          </a:xfrm>
          <a:prstGeom prst="rect">
            <a:avLst/>
          </a:prstGeom>
          <a:solidFill>
            <a:schemeClr val="bg2">
              <a:lumMod val="90000"/>
            </a:schemeClr>
          </a:solidFill>
          <a:ln w="381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altLang="ru-RU" sz="6000" b="1" dirty="0" smtClean="0">
                <a:solidFill>
                  <a:srgbClr val="FF0000"/>
                </a:solidFill>
                <a:cs typeface="Arial" charset="0"/>
              </a:rPr>
              <a:t>Типы  речи</a:t>
            </a:r>
            <a:endParaRPr lang="ru-RU" altLang="ru-RU" sz="6000" b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557220" y="2101174"/>
            <a:ext cx="4602337" cy="1015663"/>
          </a:xfrm>
          <a:prstGeom prst="rect">
            <a:avLst/>
          </a:prstGeom>
          <a:solidFill>
            <a:schemeClr val="bg2"/>
          </a:solidFill>
          <a:ln w="38100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altLang="ru-RU" sz="6000" b="1" dirty="0" smtClean="0">
                <a:cs typeface="Arial" charset="0"/>
              </a:rPr>
              <a:t>Описание </a:t>
            </a:r>
            <a:endParaRPr lang="ru-RU" altLang="ru-RU" sz="6000" b="1" dirty="0">
              <a:cs typeface="Arial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61654" y="3533614"/>
            <a:ext cx="6416298" cy="1015663"/>
          </a:xfrm>
          <a:prstGeom prst="rect">
            <a:avLst/>
          </a:prstGeom>
          <a:solidFill>
            <a:schemeClr val="bg2"/>
          </a:solidFill>
          <a:ln w="38100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altLang="ru-RU" sz="6000" b="1" dirty="0" smtClean="0">
                <a:cs typeface="Arial" charset="0"/>
              </a:rPr>
              <a:t>Повествование</a:t>
            </a:r>
            <a:endParaRPr lang="ru-RU" altLang="ru-RU" sz="6000" b="1" dirty="0">
              <a:cs typeface="Arial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704096" y="4943959"/>
            <a:ext cx="7540419" cy="1015663"/>
          </a:xfrm>
          <a:prstGeom prst="rect">
            <a:avLst/>
          </a:prstGeom>
          <a:solidFill>
            <a:schemeClr val="bg2"/>
          </a:solidFill>
          <a:ln w="38100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altLang="ru-RU" sz="6000" b="1" dirty="0" smtClean="0">
                <a:cs typeface="Arial" charset="0"/>
              </a:rPr>
              <a:t>Рассуждение </a:t>
            </a:r>
            <a:endParaRPr lang="ru-RU" altLang="ru-RU" sz="6000" b="1" dirty="0">
              <a:cs typeface="Arial" charset="0"/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 rot="5400000">
            <a:off x="6834809" y="1615872"/>
            <a:ext cx="1077572" cy="621787"/>
          </a:xfrm>
          <a:prstGeom prst="notchedRightArrow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с вырезом 19"/>
          <p:cNvSpPr/>
          <p:nvPr/>
        </p:nvSpPr>
        <p:spPr>
          <a:xfrm rot="5400000">
            <a:off x="9213820" y="2790724"/>
            <a:ext cx="3428492" cy="760727"/>
          </a:xfrm>
          <a:prstGeom prst="notchedRightArrow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с вырезом 20"/>
          <p:cNvSpPr/>
          <p:nvPr/>
        </p:nvSpPr>
        <p:spPr>
          <a:xfrm rot="5400000">
            <a:off x="8089470" y="2063806"/>
            <a:ext cx="2134812" cy="796894"/>
          </a:xfrm>
          <a:prstGeom prst="notchedRightArrow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 descr="D:\АНИМАЦИЯ_КНИГИ\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970" y="247973"/>
            <a:ext cx="2203355" cy="2541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217714" y="212726"/>
            <a:ext cx="11734799" cy="788760"/>
          </a:xfrm>
          <a:prstGeom prst="beve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Монолог-повествование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8" name="Picture 3" descr="D:\АНИМАЦИЯ_КНИГИ\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474" y="1049787"/>
            <a:ext cx="1911725" cy="220485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386739" y="1332854"/>
            <a:ext cx="3533614" cy="7078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событие (-я)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38385" y="3425125"/>
            <a:ext cx="8105613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кто-то совершает действия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14780" y="2510726"/>
            <a:ext cx="5685329" cy="71049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указано время и место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3953" y="4308530"/>
            <a:ext cx="9856922" cy="1077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построение как в рассказе: экспозиция, завязка, развитие действия, кульминация, развязка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842861" y="5610387"/>
            <a:ext cx="5762787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«Что происходит?»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с вырезом 15"/>
          <p:cNvSpPr/>
          <p:nvPr/>
        </p:nvSpPr>
        <p:spPr>
          <a:xfrm rot="8736520">
            <a:off x="5551567" y="1275005"/>
            <a:ext cx="1352687" cy="830073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с вырезом 16"/>
          <p:cNvSpPr/>
          <p:nvPr/>
        </p:nvSpPr>
        <p:spPr>
          <a:xfrm rot="6825739">
            <a:off x="6624422" y="1417485"/>
            <a:ext cx="1513817" cy="830073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с вырезом 17"/>
          <p:cNvSpPr/>
          <p:nvPr/>
        </p:nvSpPr>
        <p:spPr>
          <a:xfrm rot="5595934">
            <a:off x="7407765" y="2061732"/>
            <a:ext cx="2795622" cy="830073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с вырезом 18"/>
          <p:cNvSpPr/>
          <p:nvPr/>
        </p:nvSpPr>
        <p:spPr>
          <a:xfrm rot="5400000">
            <a:off x="8106170" y="2574465"/>
            <a:ext cx="3924712" cy="852559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с вырезом 19"/>
          <p:cNvSpPr/>
          <p:nvPr/>
        </p:nvSpPr>
        <p:spPr>
          <a:xfrm rot="5400000">
            <a:off x="9166825" y="3221519"/>
            <a:ext cx="4257628" cy="830073"/>
          </a:xfrm>
          <a:prstGeom prst="notchedRightArrow">
            <a:avLst>
              <a:gd name="adj1" fmla="val 50000"/>
              <a:gd name="adj2" fmla="val 41608"/>
            </a:avLst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50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750" y="564205"/>
            <a:ext cx="7537820" cy="2276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D:\КАРТИНКИ\кар\дошкольник\d2a52dd7bb8c929f2154b971c99b34f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6748" y="2870447"/>
            <a:ext cx="1692614" cy="2729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C:\Users\Мария\Desktop\1219.970.jpg"/>
          <p:cNvPicPr>
            <a:picLocks noChangeAspect="1" noChangeArrowheads="1"/>
          </p:cNvPicPr>
          <p:nvPr/>
        </p:nvPicPr>
        <p:blipFill>
          <a:blip r:embed="rId2" cstate="print"/>
          <a:srcRect r="18902"/>
          <a:stretch>
            <a:fillRect/>
          </a:stretch>
        </p:blipFill>
        <p:spPr bwMode="auto">
          <a:xfrm>
            <a:off x="5579390" y="0"/>
            <a:ext cx="6612610" cy="6858000"/>
          </a:xfrm>
          <a:prstGeom prst="rect">
            <a:avLst/>
          </a:prstGeom>
          <a:noFill/>
        </p:spPr>
      </p:pic>
      <p:pic>
        <p:nvPicPr>
          <p:cNvPr id="7" name="Picture 2" descr="C:\Users\Мария\Desktop\img_5710ae8034b8d.jpg"/>
          <p:cNvPicPr>
            <a:picLocks noChangeAspect="1" noChangeArrowheads="1"/>
          </p:cNvPicPr>
          <p:nvPr/>
        </p:nvPicPr>
        <p:blipFill>
          <a:blip r:embed="rId3" cstate="print"/>
          <a:srcRect r="17972"/>
          <a:stretch>
            <a:fillRect/>
          </a:stretch>
        </p:blipFill>
        <p:spPr bwMode="auto">
          <a:xfrm>
            <a:off x="1" y="0"/>
            <a:ext cx="565688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250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18454" y="1257032"/>
            <a:ext cx="11127783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ряд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Собаки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погнали, нашли</a:t>
            </a:r>
            <a:r>
              <a:rPr kumimoji="0" lang="ru-RU" sz="4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гоняют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носятся, нюхают, не разберутся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ряд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Охотник: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отправился, стал, жду, подождал, пошел, посмотреть, вышел, не пойму, глянул, замер.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ряд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Заяц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не выбегает, притаился, впились, просят, не выдавай.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530087" y="284165"/>
            <a:ext cx="11131825" cy="1015663"/>
          </a:xfrm>
          <a:prstGeom prst="rect">
            <a:avLst/>
          </a:prstGeom>
          <a:solidFill>
            <a:schemeClr val="bg2">
              <a:lumMod val="90000"/>
            </a:schemeClr>
          </a:solidFill>
          <a:ln w="381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altLang="ru-RU" sz="6000" b="1" dirty="0" smtClean="0">
                <a:solidFill>
                  <a:srgbClr val="FF0000"/>
                </a:solidFill>
                <a:cs typeface="Arial" charset="0"/>
              </a:rPr>
              <a:t>Взаимопроверка</a:t>
            </a:r>
            <a:endParaRPr lang="ru-RU" altLang="ru-RU" sz="6000" b="1" dirty="0">
              <a:solidFill>
                <a:srgbClr val="FF00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 Широкоформатный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 Широкоформатный</Template>
  <TotalTime>717</TotalTime>
  <Words>297</Words>
  <Application>Microsoft Office PowerPoint</Application>
  <PresentationFormat>Произвольный</PresentationFormat>
  <Paragraphs>46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 Широкоформатный</vt:lpstr>
      <vt:lpstr>Презентация PowerPoint</vt:lpstr>
      <vt:lpstr>Презентация PowerPoint</vt:lpstr>
      <vt:lpstr>Презентация PowerPoint</vt:lpstr>
      <vt:lpstr>Тема урока:</vt:lpstr>
      <vt:lpstr>Презентация PowerPoint</vt:lpstr>
      <vt:lpstr>Монолог-повествование</vt:lpstr>
      <vt:lpstr>Презентация PowerPoint</vt:lpstr>
      <vt:lpstr>Презентация PowerPoint</vt:lpstr>
      <vt:lpstr>Презентация PowerPoint</vt:lpstr>
      <vt:lpstr>Монолог-повествование</vt:lpstr>
      <vt:lpstr>Презентация PowerPoint</vt:lpstr>
      <vt:lpstr>    Монолог-рассуждение</vt:lpstr>
      <vt:lpstr>Презентация PowerPoint</vt:lpstr>
      <vt:lpstr>Д/з. Вопросы 7 – 9, выполнять на карточке.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Нот-11</dc:creator>
  <cp:lastModifiedBy>BEST</cp:lastModifiedBy>
  <cp:revision>77</cp:revision>
  <dcterms:created xsi:type="dcterms:W3CDTF">2014-10-29T03:00:56Z</dcterms:created>
  <dcterms:modified xsi:type="dcterms:W3CDTF">2023-09-17T20:53:49Z</dcterms:modified>
</cp:coreProperties>
</file>