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4554"/>
    <p:restoredTop sz="94539"/>
  </p:normalViewPr>
  <p:slideViewPr>
    <p:cSldViewPr snapToGrid="0" snapToObjects="1">
      <p:cViewPr varScale="1">
        <p:scale>
          <a:sx n="97" d="100"/>
          <a:sy n="97" d="100"/>
        </p:scale>
        <p:origin x="372" y="102"/>
      </p:cViewPr>
      <p:guideLst>
        <p:guide orient="horz" pos="215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slide" Target="slides/slide14.xml"  /><Relationship Id="rId16" Type="http://schemas.openxmlformats.org/officeDocument/2006/relationships/slide" Target="slides/slide15.xml"  /><Relationship Id="rId17" Type="http://schemas.openxmlformats.org/officeDocument/2006/relationships/slide" Target="slides/slide16.xml"  /><Relationship Id="rId18" Type="http://schemas.openxmlformats.org/officeDocument/2006/relationships/slide" Target="slides/slide17.xml"  /><Relationship Id="rId19" Type="http://schemas.openxmlformats.org/officeDocument/2006/relationships/slide" Target="slides/slide18.xml"  /><Relationship Id="rId2" Type="http://schemas.openxmlformats.org/officeDocument/2006/relationships/slide" Target="slides/slide1.xml"  /><Relationship Id="rId20" Type="http://schemas.openxmlformats.org/officeDocument/2006/relationships/slide" Target="slides/slide19.xml"  /><Relationship Id="rId21" Type="http://schemas.openxmlformats.org/officeDocument/2006/relationships/slide" Target="slides/slide20.xml"  /><Relationship Id="rId22" Type="http://schemas.openxmlformats.org/officeDocument/2006/relationships/slide" Target="slides/slide21.xml"  /><Relationship Id="rId23" Type="http://schemas.openxmlformats.org/officeDocument/2006/relationships/presProps" Target="presProps.xml"  /><Relationship Id="rId24" Type="http://schemas.openxmlformats.org/officeDocument/2006/relationships/viewProps" Target="viewProps.xml"  /><Relationship Id="rId25" Type="http://schemas.openxmlformats.org/officeDocument/2006/relationships/theme" Target="theme/theme1.xml"  /><Relationship Id="rId26" Type="http://schemas.openxmlformats.org/officeDocument/2006/relationships/tableStyles" Target="tableStyles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>
          <a:xfrm>
            <a:off x="0" y="-25400"/>
            <a:ext cx="12191999" cy="6858000"/>
          </a:xfrm>
          <a:custGeom>
            <a:avLst/>
            <a:gdLst/>
            <a:ah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Полилиния 7"/>
          <p:cNvSpPr/>
          <p:nvPr/>
        </p:nvSpPr>
        <p:spPr>
          <a:xfrm>
            <a:off x="-486879" y="-20662"/>
            <a:ext cx="4857750" cy="6356350"/>
          </a:xfrm>
          <a:custGeom>
            <a:avLst/>
            <a:gdLst/>
            <a:ah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8000"/>
                </a:schemeClr>
              </a:gs>
              <a:gs pos="5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Полилиния 8"/>
          <p:cNvSpPr/>
          <p:nvPr/>
        </p:nvSpPr>
        <p:spPr>
          <a:xfrm>
            <a:off x="3076774" y="-71462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1000"/>
                </a:schemeClr>
              </a:gs>
              <a:gs pos="5000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Полилиния 9"/>
          <p:cNvSpPr/>
          <p:nvPr/>
        </p:nvSpPr>
        <p:spPr>
          <a:xfrm>
            <a:off x="-42" y="0"/>
            <a:ext cx="4212166" cy="6858000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1" name="Полилиния 10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ah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" name="Полилиния 11"/>
          <p:cNvSpPr/>
          <p:nvPr/>
        </p:nvSpPr>
        <p:spPr>
          <a:xfrm>
            <a:off x="4000499" y="1079500"/>
            <a:ext cx="8191499" cy="5778500"/>
          </a:xfrm>
          <a:custGeom>
            <a:avLst/>
            <a:gdLst/>
            <a:ah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>
            <a:gsLst>
              <a:gs pos="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399" y="2500306"/>
            <a:ext cx="10363199" cy="1171582"/>
          </a:xfrm>
        </p:spPr>
        <p:txBody>
          <a:bodyPr/>
          <a:lstStyle>
            <a:lvl1pPr algn="ct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799" y="3714752"/>
            <a:ext cx="8534399" cy="571504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ставить" type="objOnly" preserve="1">
  <p:cSld name="Вставит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>
            <a:spLocks noChangeArrowheads="1"/>
          </p:cNvSpPr>
          <p:nvPr/>
        </p:nvSpPr>
        <p:spPr>
          <a:xfrm>
            <a:off x="0" y="2643182"/>
            <a:ext cx="12191999" cy="42148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27000">
                <a:schemeClr val="bg2">
                  <a:lumMod val="50000"/>
                  <a:alpha val="0"/>
                </a:schemeClr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 w="9525" algn="ctr">
            <a:noFill/>
            <a:miter/>
          </a:ln>
          <a:effectLst/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Полилиния 6"/>
          <p:cNvSpPr/>
          <p:nvPr/>
        </p:nvSpPr>
        <p:spPr>
          <a:xfrm flipH="1">
            <a:off x="0" y="-25400"/>
            <a:ext cx="12191999" cy="6858000"/>
          </a:xfrm>
          <a:custGeom>
            <a:avLst/>
            <a:gdLst/>
            <a:ah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8" name="Группа 7"/>
          <p:cNvGrpSpPr/>
          <p:nvPr/>
        </p:nvGrpSpPr>
        <p:grpSpPr>
          <a:xfrm flipH="1">
            <a:off x="0" y="-49690"/>
            <a:ext cx="4857750" cy="6907690"/>
            <a:chOff x="-365160" y="-49690"/>
            <a:chExt cx="3643313" cy="6907690"/>
          </a:xfrm>
        </p:grpSpPr>
        <p:sp>
          <p:nvSpPr>
            <p:cNvPr id="9" name="Полилиния 8"/>
            <p:cNvSpPr/>
            <p:nvPr/>
          </p:nvSpPr>
          <p:spPr>
            <a:xfrm>
              <a:off x="-365160" y="-49690"/>
              <a:ext cx="3643313" cy="6356350"/>
            </a:xfrm>
            <a:custGeom>
              <a:avLst/>
              <a:gdLst/>
              <a:ahLst/>
              <a:cxnLst>
                <a:cxn ang="0">
                  <a:pos x="0" y="4004"/>
                </a:cxn>
                <a:cxn ang="0">
                  <a:pos x="94" y="3938"/>
                </a:cxn>
                <a:cxn ang="0">
                  <a:pos x="203" y="3856"/>
                </a:cxn>
                <a:cxn ang="0">
                  <a:pos x="345" y="3743"/>
                </a:cxn>
                <a:cxn ang="0">
                  <a:pos x="512" y="3598"/>
                </a:cxn>
                <a:cxn ang="0">
                  <a:pos x="701" y="3421"/>
                </a:cxn>
                <a:cxn ang="0">
                  <a:pos x="852" y="3267"/>
                </a:cxn>
                <a:cxn ang="0">
                  <a:pos x="955" y="3157"/>
                </a:cxn>
                <a:cxn ang="0">
                  <a:pos x="1059" y="3037"/>
                </a:cxn>
                <a:cxn ang="0">
                  <a:pos x="1164" y="2910"/>
                </a:cxn>
                <a:cxn ang="0">
                  <a:pos x="1270" y="2776"/>
                </a:cxn>
                <a:cxn ang="0">
                  <a:pos x="1373" y="2634"/>
                </a:cxn>
                <a:cxn ang="0">
                  <a:pos x="1476" y="2485"/>
                </a:cxn>
                <a:cxn ang="0">
                  <a:pos x="1576" y="2328"/>
                </a:cxn>
                <a:cxn ang="0">
                  <a:pos x="1673" y="2163"/>
                </a:cxn>
                <a:cxn ang="0">
                  <a:pos x="1766" y="1992"/>
                </a:cxn>
                <a:cxn ang="0">
                  <a:pos x="1854" y="1812"/>
                </a:cxn>
                <a:cxn ang="0">
                  <a:pos x="1936" y="1626"/>
                </a:cxn>
                <a:cxn ang="0">
                  <a:pos x="2013" y="1433"/>
                </a:cxn>
                <a:cxn ang="0">
                  <a:pos x="2081" y="1231"/>
                </a:cxn>
                <a:cxn ang="0">
                  <a:pos x="2141" y="1023"/>
                </a:cxn>
                <a:cxn ang="0">
                  <a:pos x="2193" y="808"/>
                </a:cxn>
                <a:cxn ang="0">
                  <a:pos x="2237" y="586"/>
                </a:cxn>
                <a:cxn ang="0">
                  <a:pos x="2268" y="357"/>
                </a:cxn>
                <a:cxn ang="0">
                  <a:pos x="2289" y="121"/>
                </a:cxn>
                <a:cxn ang="0">
                  <a:pos x="598" y="24"/>
                </a:cxn>
                <a:cxn ang="0">
                  <a:pos x="611" y="55"/>
                </a:cxn>
                <a:cxn ang="0">
                  <a:pos x="669" y="208"/>
                </a:cxn>
                <a:cxn ang="0">
                  <a:pos x="726" y="371"/>
                </a:cxn>
                <a:cxn ang="0">
                  <a:pos x="789" y="575"/>
                </a:cxn>
                <a:cxn ang="0">
                  <a:pos x="852" y="814"/>
                </a:cxn>
                <a:cxn ang="0">
                  <a:pos x="896" y="1014"/>
                </a:cxn>
                <a:cxn ang="0">
                  <a:pos x="923" y="1155"/>
                </a:cxn>
                <a:cxn ang="0">
                  <a:pos x="946" y="1301"/>
                </a:cxn>
                <a:cxn ang="0">
                  <a:pos x="965" y="1452"/>
                </a:cxn>
                <a:cxn ang="0">
                  <a:pos x="979" y="1606"/>
                </a:cxn>
                <a:cxn ang="0">
                  <a:pos x="988" y="1763"/>
                </a:cxn>
                <a:cxn ang="0">
                  <a:pos x="991" y="1923"/>
                </a:cxn>
                <a:cxn ang="0">
                  <a:pos x="985" y="2083"/>
                </a:cxn>
                <a:cxn ang="0">
                  <a:pos x="973" y="2244"/>
                </a:cxn>
                <a:cxn ang="0">
                  <a:pos x="952" y="2405"/>
                </a:cxn>
                <a:cxn ang="0">
                  <a:pos x="920" y="2565"/>
                </a:cxn>
                <a:cxn ang="0">
                  <a:pos x="880" y="2724"/>
                </a:cxn>
                <a:cxn ang="0">
                  <a:pos x="828" y="2879"/>
                </a:cxn>
                <a:cxn ang="0">
                  <a:pos x="764" y="3031"/>
                </a:cxn>
                <a:cxn ang="0">
                  <a:pos x="687" y="3179"/>
                </a:cxn>
                <a:cxn ang="0">
                  <a:pos x="622" y="3288"/>
                </a:cxn>
                <a:cxn ang="0">
                  <a:pos x="574" y="3359"/>
                </a:cxn>
                <a:cxn ang="0">
                  <a:pos x="521" y="3427"/>
                </a:cxn>
                <a:cxn ang="0">
                  <a:pos x="466" y="3495"/>
                </a:cxn>
                <a:cxn ang="0">
                  <a:pos x="408" y="3559"/>
                </a:cxn>
                <a:cxn ang="0">
                  <a:pos x="345" y="3623"/>
                </a:cxn>
                <a:cxn ang="0">
                  <a:pos x="278" y="3684"/>
                </a:cxn>
                <a:cxn ang="0">
                  <a:pos x="208" y="3744"/>
                </a:cxn>
                <a:cxn ang="0">
                  <a:pos x="133" y="3802"/>
                </a:cxn>
                <a:cxn ang="0">
                  <a:pos x="54" y="3858"/>
                </a:cxn>
                <a:cxn ang="0">
                  <a:pos x="0" y="4004"/>
                </a:cxn>
              </a:cxnLst>
              <a:rect l="0" t="0" r="r" b="b"/>
              <a:pathLst>
                <a:path w="2295" h="4004">
                  <a:moveTo>
                    <a:pt x="0" y="4004"/>
                  </a:moveTo>
                  <a:lnTo>
                    <a:pt x="0" y="4004"/>
                  </a:lnTo>
                  <a:lnTo>
                    <a:pt x="25" y="3988"/>
                  </a:lnTo>
                  <a:lnTo>
                    <a:pt x="94" y="3938"/>
                  </a:lnTo>
                  <a:lnTo>
                    <a:pt x="145" y="3901"/>
                  </a:lnTo>
                  <a:lnTo>
                    <a:pt x="203" y="3856"/>
                  </a:lnTo>
                  <a:lnTo>
                    <a:pt x="270" y="3804"/>
                  </a:lnTo>
                  <a:lnTo>
                    <a:pt x="345" y="3743"/>
                  </a:lnTo>
                  <a:lnTo>
                    <a:pt x="426" y="3674"/>
                  </a:lnTo>
                  <a:lnTo>
                    <a:pt x="512" y="3598"/>
                  </a:lnTo>
                  <a:lnTo>
                    <a:pt x="605" y="3514"/>
                  </a:lnTo>
                  <a:lnTo>
                    <a:pt x="701" y="3421"/>
                  </a:lnTo>
                  <a:lnTo>
                    <a:pt x="801" y="3321"/>
                  </a:lnTo>
                  <a:lnTo>
                    <a:pt x="852" y="3267"/>
                  </a:lnTo>
                  <a:lnTo>
                    <a:pt x="902" y="3214"/>
                  </a:lnTo>
                  <a:lnTo>
                    <a:pt x="955" y="3157"/>
                  </a:lnTo>
                  <a:lnTo>
                    <a:pt x="1007" y="3097"/>
                  </a:lnTo>
                  <a:lnTo>
                    <a:pt x="1059" y="3037"/>
                  </a:lnTo>
                  <a:lnTo>
                    <a:pt x="1112" y="2975"/>
                  </a:lnTo>
                  <a:lnTo>
                    <a:pt x="1164" y="2910"/>
                  </a:lnTo>
                  <a:lnTo>
                    <a:pt x="1218" y="2845"/>
                  </a:lnTo>
                  <a:lnTo>
                    <a:pt x="1270" y="2776"/>
                  </a:lnTo>
                  <a:lnTo>
                    <a:pt x="1322" y="2706"/>
                  </a:lnTo>
                  <a:lnTo>
                    <a:pt x="1373" y="2634"/>
                  </a:lnTo>
                  <a:lnTo>
                    <a:pt x="1425" y="2559"/>
                  </a:lnTo>
                  <a:lnTo>
                    <a:pt x="1476" y="2485"/>
                  </a:lnTo>
                  <a:lnTo>
                    <a:pt x="1527" y="2407"/>
                  </a:lnTo>
                  <a:lnTo>
                    <a:pt x="1576" y="2328"/>
                  </a:lnTo>
                  <a:lnTo>
                    <a:pt x="1626" y="2246"/>
                  </a:lnTo>
                  <a:lnTo>
                    <a:pt x="1673" y="2163"/>
                  </a:lnTo>
                  <a:lnTo>
                    <a:pt x="1720" y="2078"/>
                  </a:lnTo>
                  <a:lnTo>
                    <a:pt x="1766" y="1992"/>
                  </a:lnTo>
                  <a:lnTo>
                    <a:pt x="1811" y="1902"/>
                  </a:lnTo>
                  <a:lnTo>
                    <a:pt x="1854" y="1812"/>
                  </a:lnTo>
                  <a:lnTo>
                    <a:pt x="1896" y="1720"/>
                  </a:lnTo>
                  <a:lnTo>
                    <a:pt x="1936" y="1626"/>
                  </a:lnTo>
                  <a:lnTo>
                    <a:pt x="1975" y="1530"/>
                  </a:lnTo>
                  <a:lnTo>
                    <a:pt x="2013" y="1433"/>
                  </a:lnTo>
                  <a:lnTo>
                    <a:pt x="2047" y="1333"/>
                  </a:lnTo>
                  <a:lnTo>
                    <a:pt x="2081" y="1231"/>
                  </a:lnTo>
                  <a:lnTo>
                    <a:pt x="2113" y="1128"/>
                  </a:lnTo>
                  <a:lnTo>
                    <a:pt x="2141" y="1023"/>
                  </a:lnTo>
                  <a:lnTo>
                    <a:pt x="2169" y="917"/>
                  </a:lnTo>
                  <a:lnTo>
                    <a:pt x="2193" y="808"/>
                  </a:lnTo>
                  <a:lnTo>
                    <a:pt x="2216" y="698"/>
                  </a:lnTo>
                  <a:lnTo>
                    <a:pt x="2237" y="586"/>
                  </a:lnTo>
                  <a:lnTo>
                    <a:pt x="2253" y="472"/>
                  </a:lnTo>
                  <a:lnTo>
                    <a:pt x="2268" y="357"/>
                  </a:lnTo>
                  <a:lnTo>
                    <a:pt x="2280" y="239"/>
                  </a:lnTo>
                  <a:lnTo>
                    <a:pt x="2289" y="121"/>
                  </a:lnTo>
                  <a:lnTo>
                    <a:pt x="2295" y="0"/>
                  </a:lnTo>
                  <a:lnTo>
                    <a:pt x="598" y="24"/>
                  </a:lnTo>
                  <a:lnTo>
                    <a:pt x="598" y="24"/>
                  </a:lnTo>
                  <a:lnTo>
                    <a:pt x="611" y="55"/>
                  </a:lnTo>
                  <a:lnTo>
                    <a:pt x="645" y="143"/>
                  </a:lnTo>
                  <a:lnTo>
                    <a:pt x="669" y="208"/>
                  </a:lnTo>
                  <a:lnTo>
                    <a:pt x="696" y="282"/>
                  </a:lnTo>
                  <a:lnTo>
                    <a:pt x="726" y="371"/>
                  </a:lnTo>
                  <a:lnTo>
                    <a:pt x="756" y="468"/>
                  </a:lnTo>
                  <a:lnTo>
                    <a:pt x="789" y="575"/>
                  </a:lnTo>
                  <a:lnTo>
                    <a:pt x="820" y="690"/>
                  </a:lnTo>
                  <a:lnTo>
                    <a:pt x="852" y="814"/>
                  </a:lnTo>
                  <a:lnTo>
                    <a:pt x="882" y="946"/>
                  </a:lnTo>
                  <a:lnTo>
                    <a:pt x="896" y="1014"/>
                  </a:lnTo>
                  <a:lnTo>
                    <a:pt x="910" y="1083"/>
                  </a:lnTo>
                  <a:lnTo>
                    <a:pt x="923" y="1155"/>
                  </a:lnTo>
                  <a:lnTo>
                    <a:pt x="935" y="1228"/>
                  </a:lnTo>
                  <a:lnTo>
                    <a:pt x="946" y="1301"/>
                  </a:lnTo>
                  <a:lnTo>
                    <a:pt x="956" y="1376"/>
                  </a:lnTo>
                  <a:lnTo>
                    <a:pt x="965" y="1452"/>
                  </a:lnTo>
                  <a:lnTo>
                    <a:pt x="973" y="1528"/>
                  </a:lnTo>
                  <a:lnTo>
                    <a:pt x="979" y="1606"/>
                  </a:lnTo>
                  <a:lnTo>
                    <a:pt x="985" y="1684"/>
                  </a:lnTo>
                  <a:lnTo>
                    <a:pt x="988" y="1763"/>
                  </a:lnTo>
                  <a:lnTo>
                    <a:pt x="989" y="1842"/>
                  </a:lnTo>
                  <a:lnTo>
                    <a:pt x="991" y="1923"/>
                  </a:lnTo>
                  <a:lnTo>
                    <a:pt x="989" y="2003"/>
                  </a:lnTo>
                  <a:lnTo>
                    <a:pt x="985" y="2083"/>
                  </a:lnTo>
                  <a:lnTo>
                    <a:pt x="980" y="2163"/>
                  </a:lnTo>
                  <a:lnTo>
                    <a:pt x="973" y="2244"/>
                  </a:lnTo>
                  <a:lnTo>
                    <a:pt x="964" y="2325"/>
                  </a:lnTo>
                  <a:lnTo>
                    <a:pt x="952" y="2405"/>
                  </a:lnTo>
                  <a:lnTo>
                    <a:pt x="937" y="2486"/>
                  </a:lnTo>
                  <a:lnTo>
                    <a:pt x="920" y="2565"/>
                  </a:lnTo>
                  <a:lnTo>
                    <a:pt x="901" y="2646"/>
                  </a:lnTo>
                  <a:lnTo>
                    <a:pt x="880" y="2724"/>
                  </a:lnTo>
                  <a:lnTo>
                    <a:pt x="855" y="2803"/>
                  </a:lnTo>
                  <a:lnTo>
                    <a:pt x="828" y="2879"/>
                  </a:lnTo>
                  <a:lnTo>
                    <a:pt x="798" y="2957"/>
                  </a:lnTo>
                  <a:lnTo>
                    <a:pt x="764" y="3031"/>
                  </a:lnTo>
                  <a:lnTo>
                    <a:pt x="728" y="3106"/>
                  </a:lnTo>
                  <a:lnTo>
                    <a:pt x="687" y="3179"/>
                  </a:lnTo>
                  <a:lnTo>
                    <a:pt x="645" y="3253"/>
                  </a:lnTo>
                  <a:lnTo>
                    <a:pt x="622" y="3288"/>
                  </a:lnTo>
                  <a:lnTo>
                    <a:pt x="598" y="3323"/>
                  </a:lnTo>
                  <a:lnTo>
                    <a:pt x="574" y="3359"/>
                  </a:lnTo>
                  <a:lnTo>
                    <a:pt x="548" y="3393"/>
                  </a:lnTo>
                  <a:lnTo>
                    <a:pt x="521" y="3427"/>
                  </a:lnTo>
                  <a:lnTo>
                    <a:pt x="495" y="3460"/>
                  </a:lnTo>
                  <a:lnTo>
                    <a:pt x="466" y="3495"/>
                  </a:lnTo>
                  <a:lnTo>
                    <a:pt x="438" y="3527"/>
                  </a:lnTo>
                  <a:lnTo>
                    <a:pt x="408" y="3559"/>
                  </a:lnTo>
                  <a:lnTo>
                    <a:pt x="377" y="3592"/>
                  </a:lnTo>
                  <a:lnTo>
                    <a:pt x="345" y="3623"/>
                  </a:lnTo>
                  <a:lnTo>
                    <a:pt x="312" y="3654"/>
                  </a:lnTo>
                  <a:lnTo>
                    <a:pt x="278" y="3684"/>
                  </a:lnTo>
                  <a:lnTo>
                    <a:pt x="244" y="3714"/>
                  </a:lnTo>
                  <a:lnTo>
                    <a:pt x="208" y="3744"/>
                  </a:lnTo>
                  <a:lnTo>
                    <a:pt x="170" y="3774"/>
                  </a:lnTo>
                  <a:lnTo>
                    <a:pt x="133" y="3802"/>
                  </a:lnTo>
                  <a:lnTo>
                    <a:pt x="93" y="3831"/>
                  </a:lnTo>
                  <a:lnTo>
                    <a:pt x="54" y="3858"/>
                  </a:lnTo>
                  <a:lnTo>
                    <a:pt x="12" y="3884"/>
                  </a:lnTo>
                  <a:lnTo>
                    <a:pt x="0" y="4004"/>
                  </a:lnTo>
                </a:path>
              </a:pathLst>
            </a:custGeom>
            <a:gradFill flip="none" rotWithShape="1">
              <a:gsLst>
                <a:gs pos="0">
                  <a:schemeClr val="tx1">
                    <a:alpha val="8000"/>
                  </a:schemeClr>
                </a:gs>
                <a:gs pos="50000">
                  <a:schemeClr val="tx1">
                    <a:alpha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-108636" y="0"/>
              <a:ext cx="3159125" cy="6858000"/>
            </a:xfrm>
            <a:custGeom>
              <a:avLst/>
              <a:gdLst/>
              <a:ahLst/>
              <a:cxnLst>
                <a:cxn ang="0">
                  <a:pos x="585" y="0"/>
                </a:cxn>
                <a:cxn ang="0">
                  <a:pos x="716" y="272"/>
                </a:cxn>
                <a:cxn ang="0">
                  <a:pos x="912" y="704"/>
                </a:cxn>
                <a:cxn ang="0">
                  <a:pos x="1030" y="976"/>
                </a:cxn>
                <a:cxn ang="0">
                  <a:pos x="1156" y="1276"/>
                </a:cxn>
                <a:cxn ang="0">
                  <a:pos x="1288" y="1601"/>
                </a:cxn>
                <a:cxn ang="0">
                  <a:pos x="1419" y="1942"/>
                </a:cxn>
                <a:cxn ang="0">
                  <a:pos x="1545" y="2293"/>
                </a:cxn>
                <a:cxn ang="0">
                  <a:pos x="1664" y="2649"/>
                </a:cxn>
                <a:cxn ang="0">
                  <a:pos x="1771" y="3003"/>
                </a:cxn>
                <a:cxn ang="0">
                  <a:pos x="1817" y="3177"/>
                </a:cxn>
                <a:cxn ang="0">
                  <a:pos x="1860" y="3348"/>
                </a:cxn>
                <a:cxn ang="0">
                  <a:pos x="1898" y="3517"/>
                </a:cxn>
                <a:cxn ang="0">
                  <a:pos x="1930" y="3679"/>
                </a:cxn>
                <a:cxn ang="0">
                  <a:pos x="1955" y="3837"/>
                </a:cxn>
                <a:cxn ang="0">
                  <a:pos x="1974" y="3989"/>
                </a:cxn>
                <a:cxn ang="0">
                  <a:pos x="1986" y="4136"/>
                </a:cxn>
                <a:cxn ang="0">
                  <a:pos x="1990" y="4273"/>
                </a:cxn>
                <a:cxn ang="0">
                  <a:pos x="0" y="4320"/>
                </a:cxn>
                <a:cxn ang="0">
                  <a:pos x="40" y="4279"/>
                </a:cxn>
                <a:cxn ang="0">
                  <a:pos x="101" y="4206"/>
                </a:cxn>
                <a:cxn ang="0">
                  <a:pos x="186" y="4098"/>
                </a:cxn>
                <a:cxn ang="0">
                  <a:pos x="284" y="3956"/>
                </a:cxn>
                <a:cxn ang="0">
                  <a:pos x="364" y="3827"/>
                </a:cxn>
                <a:cxn ang="0">
                  <a:pos x="420" y="3730"/>
                </a:cxn>
                <a:cxn ang="0">
                  <a:pos x="474" y="3626"/>
                </a:cxn>
                <a:cxn ang="0">
                  <a:pos x="528" y="3514"/>
                </a:cxn>
                <a:cxn ang="0">
                  <a:pos x="581" y="3392"/>
                </a:cxn>
                <a:cxn ang="0">
                  <a:pos x="632" y="3263"/>
                </a:cxn>
                <a:cxn ang="0">
                  <a:pos x="679" y="3127"/>
                </a:cxn>
                <a:cxn ang="0">
                  <a:pos x="721" y="2982"/>
                </a:cxn>
                <a:cxn ang="0">
                  <a:pos x="761" y="2830"/>
                </a:cxn>
                <a:cxn ang="0">
                  <a:pos x="793" y="2671"/>
                </a:cxn>
                <a:cxn ang="0">
                  <a:pos x="819" y="2504"/>
                </a:cxn>
                <a:cxn ang="0">
                  <a:pos x="838" y="2328"/>
                </a:cxn>
                <a:cxn ang="0">
                  <a:pos x="850" y="2147"/>
                </a:cxn>
                <a:cxn ang="0">
                  <a:pos x="852" y="1958"/>
                </a:cxn>
                <a:cxn ang="0">
                  <a:pos x="844" y="1762"/>
                </a:cxn>
                <a:cxn ang="0">
                  <a:pos x="827" y="1559"/>
                </a:cxn>
                <a:cxn ang="0">
                  <a:pos x="797" y="1348"/>
                </a:cxn>
                <a:cxn ang="0">
                  <a:pos x="756" y="1130"/>
                </a:cxn>
                <a:cxn ang="0">
                  <a:pos x="701" y="906"/>
                </a:cxn>
                <a:cxn ang="0">
                  <a:pos x="634" y="676"/>
                </a:cxn>
                <a:cxn ang="0">
                  <a:pos x="552" y="439"/>
                </a:cxn>
                <a:cxn ang="0">
                  <a:pos x="454" y="195"/>
                </a:cxn>
                <a:cxn ang="0">
                  <a:pos x="585" y="0"/>
                </a:cxn>
              </a:cxnLst>
              <a:rect l="0" t="0" r="r" b="b"/>
              <a:pathLst>
                <a:path w="1990" h="4320">
                  <a:moveTo>
                    <a:pt x="585" y="0"/>
                  </a:moveTo>
                  <a:lnTo>
                    <a:pt x="585" y="0"/>
                  </a:lnTo>
                  <a:lnTo>
                    <a:pt x="645" y="124"/>
                  </a:lnTo>
                  <a:lnTo>
                    <a:pt x="716" y="272"/>
                  </a:lnTo>
                  <a:lnTo>
                    <a:pt x="805" y="467"/>
                  </a:lnTo>
                  <a:lnTo>
                    <a:pt x="912" y="704"/>
                  </a:lnTo>
                  <a:lnTo>
                    <a:pt x="969" y="836"/>
                  </a:lnTo>
                  <a:lnTo>
                    <a:pt x="1030" y="976"/>
                  </a:lnTo>
                  <a:lnTo>
                    <a:pt x="1093" y="1122"/>
                  </a:lnTo>
                  <a:lnTo>
                    <a:pt x="1156" y="1276"/>
                  </a:lnTo>
                  <a:lnTo>
                    <a:pt x="1222" y="1437"/>
                  </a:lnTo>
                  <a:lnTo>
                    <a:pt x="1288" y="1601"/>
                  </a:lnTo>
                  <a:lnTo>
                    <a:pt x="1353" y="1769"/>
                  </a:lnTo>
                  <a:lnTo>
                    <a:pt x="1419" y="1942"/>
                  </a:lnTo>
                  <a:lnTo>
                    <a:pt x="1482" y="2116"/>
                  </a:lnTo>
                  <a:lnTo>
                    <a:pt x="1545" y="2293"/>
                  </a:lnTo>
                  <a:lnTo>
                    <a:pt x="1607" y="2472"/>
                  </a:lnTo>
                  <a:lnTo>
                    <a:pt x="1664" y="2649"/>
                  </a:lnTo>
                  <a:lnTo>
                    <a:pt x="1719" y="2827"/>
                  </a:lnTo>
                  <a:lnTo>
                    <a:pt x="1771" y="3003"/>
                  </a:lnTo>
                  <a:lnTo>
                    <a:pt x="1795" y="3091"/>
                  </a:lnTo>
                  <a:lnTo>
                    <a:pt x="1817" y="3177"/>
                  </a:lnTo>
                  <a:lnTo>
                    <a:pt x="1839" y="3263"/>
                  </a:lnTo>
                  <a:lnTo>
                    <a:pt x="1860" y="3348"/>
                  </a:lnTo>
                  <a:lnTo>
                    <a:pt x="1880" y="3433"/>
                  </a:lnTo>
                  <a:lnTo>
                    <a:pt x="1898" y="3517"/>
                  </a:lnTo>
                  <a:lnTo>
                    <a:pt x="1914" y="3599"/>
                  </a:lnTo>
                  <a:lnTo>
                    <a:pt x="1930" y="3679"/>
                  </a:lnTo>
                  <a:lnTo>
                    <a:pt x="1943" y="3760"/>
                  </a:lnTo>
                  <a:lnTo>
                    <a:pt x="1955" y="3837"/>
                  </a:lnTo>
                  <a:lnTo>
                    <a:pt x="1965" y="3915"/>
                  </a:lnTo>
                  <a:lnTo>
                    <a:pt x="1974" y="3989"/>
                  </a:lnTo>
                  <a:lnTo>
                    <a:pt x="1981" y="4064"/>
                  </a:lnTo>
                  <a:lnTo>
                    <a:pt x="1986" y="4136"/>
                  </a:lnTo>
                  <a:lnTo>
                    <a:pt x="1989" y="4206"/>
                  </a:lnTo>
                  <a:lnTo>
                    <a:pt x="1990" y="4273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18" y="4301"/>
                  </a:lnTo>
                  <a:lnTo>
                    <a:pt x="40" y="4279"/>
                  </a:lnTo>
                  <a:lnTo>
                    <a:pt x="67" y="4247"/>
                  </a:lnTo>
                  <a:lnTo>
                    <a:pt x="101" y="4206"/>
                  </a:lnTo>
                  <a:lnTo>
                    <a:pt x="140" y="4156"/>
                  </a:lnTo>
                  <a:lnTo>
                    <a:pt x="186" y="4098"/>
                  </a:lnTo>
                  <a:lnTo>
                    <a:pt x="234" y="4032"/>
                  </a:lnTo>
                  <a:lnTo>
                    <a:pt x="284" y="3956"/>
                  </a:lnTo>
                  <a:lnTo>
                    <a:pt x="338" y="3872"/>
                  </a:lnTo>
                  <a:lnTo>
                    <a:pt x="364" y="3827"/>
                  </a:lnTo>
                  <a:lnTo>
                    <a:pt x="392" y="3780"/>
                  </a:lnTo>
                  <a:lnTo>
                    <a:pt x="420" y="3730"/>
                  </a:lnTo>
                  <a:lnTo>
                    <a:pt x="446" y="3679"/>
                  </a:lnTo>
                  <a:lnTo>
                    <a:pt x="474" y="3626"/>
                  </a:lnTo>
                  <a:lnTo>
                    <a:pt x="502" y="3571"/>
                  </a:lnTo>
                  <a:lnTo>
                    <a:pt x="528" y="3514"/>
                  </a:lnTo>
                  <a:lnTo>
                    <a:pt x="555" y="3454"/>
                  </a:lnTo>
                  <a:lnTo>
                    <a:pt x="581" y="3392"/>
                  </a:lnTo>
                  <a:lnTo>
                    <a:pt x="607" y="3329"/>
                  </a:lnTo>
                  <a:lnTo>
                    <a:pt x="632" y="3263"/>
                  </a:lnTo>
                  <a:lnTo>
                    <a:pt x="656" y="3196"/>
                  </a:lnTo>
                  <a:lnTo>
                    <a:pt x="679" y="3127"/>
                  </a:lnTo>
                  <a:lnTo>
                    <a:pt x="701" y="3056"/>
                  </a:lnTo>
                  <a:lnTo>
                    <a:pt x="721" y="2982"/>
                  </a:lnTo>
                  <a:lnTo>
                    <a:pt x="742" y="2908"/>
                  </a:lnTo>
                  <a:lnTo>
                    <a:pt x="761" y="2830"/>
                  </a:lnTo>
                  <a:lnTo>
                    <a:pt x="777" y="2751"/>
                  </a:lnTo>
                  <a:lnTo>
                    <a:pt x="793" y="2671"/>
                  </a:lnTo>
                  <a:lnTo>
                    <a:pt x="808" y="2587"/>
                  </a:lnTo>
                  <a:lnTo>
                    <a:pt x="819" y="2504"/>
                  </a:lnTo>
                  <a:lnTo>
                    <a:pt x="830" y="2418"/>
                  </a:lnTo>
                  <a:lnTo>
                    <a:pt x="838" y="2328"/>
                  </a:lnTo>
                  <a:lnTo>
                    <a:pt x="846" y="2239"/>
                  </a:lnTo>
                  <a:lnTo>
                    <a:pt x="850" y="2147"/>
                  </a:lnTo>
                  <a:lnTo>
                    <a:pt x="852" y="2053"/>
                  </a:lnTo>
                  <a:lnTo>
                    <a:pt x="852" y="1958"/>
                  </a:lnTo>
                  <a:lnTo>
                    <a:pt x="850" y="1860"/>
                  </a:lnTo>
                  <a:lnTo>
                    <a:pt x="844" y="1762"/>
                  </a:lnTo>
                  <a:lnTo>
                    <a:pt x="837" y="1661"/>
                  </a:lnTo>
                  <a:lnTo>
                    <a:pt x="827" y="1559"/>
                  </a:lnTo>
                  <a:lnTo>
                    <a:pt x="814" y="1453"/>
                  </a:lnTo>
                  <a:lnTo>
                    <a:pt x="797" y="1348"/>
                  </a:lnTo>
                  <a:lnTo>
                    <a:pt x="778" y="1240"/>
                  </a:lnTo>
                  <a:lnTo>
                    <a:pt x="756" y="1130"/>
                  </a:lnTo>
                  <a:lnTo>
                    <a:pt x="730" y="1019"/>
                  </a:lnTo>
                  <a:lnTo>
                    <a:pt x="701" y="906"/>
                  </a:lnTo>
                  <a:lnTo>
                    <a:pt x="669" y="792"/>
                  </a:lnTo>
                  <a:lnTo>
                    <a:pt x="634" y="676"/>
                  </a:lnTo>
                  <a:lnTo>
                    <a:pt x="594" y="558"/>
                  </a:lnTo>
                  <a:lnTo>
                    <a:pt x="552" y="439"/>
                  </a:lnTo>
                  <a:lnTo>
                    <a:pt x="503" y="318"/>
                  </a:lnTo>
                  <a:lnTo>
                    <a:pt x="454" y="195"/>
                  </a:lnTo>
                  <a:lnTo>
                    <a:pt x="398" y="70"/>
                  </a:lnTo>
                  <a:lnTo>
                    <a:pt x="585" y="0"/>
                  </a:lnTo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11" name="Полилиния 10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ah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799" y="2959108"/>
            <a:ext cx="11302999" cy="939784"/>
          </a:xfrm>
        </p:spPr>
        <p:txBody>
          <a:bodyPr/>
          <a:lstStyle>
            <a:lvl1pPr algn="ct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главление" type="clipArtAndTx" preserve="1">
  <p:cSld name="Оглавление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 rot="10800000">
            <a:off x="380959" y="0"/>
            <a:ext cx="4212166" cy="6858000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alpha val="0"/>
                </a:schemeClr>
              </a:gs>
              <a:gs pos="50000">
                <a:schemeClr val="tx1">
                  <a:lumMod val="95000"/>
                  <a:alpha val="32000"/>
                </a:schemeClr>
              </a:gs>
              <a:gs pos="100000">
                <a:schemeClr val="tx1">
                  <a:lumMod val="95000"/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Полилиния 6"/>
          <p:cNvSpPr/>
          <p:nvPr/>
        </p:nvSpPr>
        <p:spPr>
          <a:xfrm rot="20911628">
            <a:off x="-340446" y="1805607"/>
            <a:ext cx="8001013" cy="4500570"/>
          </a:xfrm>
          <a:custGeom>
            <a:avLst/>
            <a:gdLst/>
            <a:ah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alpha val="0"/>
                </a:schemeClr>
              </a:gs>
              <a:gs pos="50000">
                <a:schemeClr val="tx1">
                  <a:lumMod val="95000"/>
                  <a:alpha val="32000"/>
                </a:schemeClr>
              </a:gs>
              <a:gs pos="100000">
                <a:schemeClr val="tx1">
                  <a:lumMod val="95000"/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857477" y="0"/>
            <a:ext cx="9334522" cy="6858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479" y="1571612"/>
            <a:ext cx="8477266" cy="939784"/>
          </a:xfrm>
        </p:spPr>
        <p:txBody>
          <a:bodyPr/>
          <a:lstStyle>
            <a:lvl1pPr>
              <a:defRPr sz="4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>
          <a:xfrm>
            <a:off x="3238479" y="2571750"/>
            <a:ext cx="8380799" cy="3071813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15525" y="274638"/>
            <a:ext cx="1866874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9010674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9F0A873F-4CB5-45D8-B83F-B5FD90E8894C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>
          <a:xfrm rot="20783988">
            <a:off x="-755507" y="224473"/>
            <a:ext cx="7942774" cy="5603043"/>
          </a:xfrm>
          <a:custGeom>
            <a:avLst/>
            <a:gdLst/>
            <a:ah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"/>
                </a:schemeClr>
              </a:gs>
            </a:gsLst>
            <a:lin ang="108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Полилиния 7"/>
          <p:cNvSpPr/>
          <p:nvPr/>
        </p:nvSpPr>
        <p:spPr>
          <a:xfrm flipV="1">
            <a:off x="3042907" y="-57150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Полилиния 8"/>
          <p:cNvSpPr/>
          <p:nvPr/>
        </p:nvSpPr>
        <p:spPr>
          <a:xfrm>
            <a:off x="35375" y="-25400"/>
            <a:ext cx="12191999" cy="6858000"/>
          </a:xfrm>
          <a:custGeom>
            <a:avLst/>
            <a:gdLst/>
            <a:ah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Полилиния 9"/>
          <p:cNvSpPr/>
          <p:nvPr/>
        </p:nvSpPr>
        <p:spPr>
          <a:xfrm rot="516954" flipV="1">
            <a:off x="7370171" y="22697"/>
            <a:ext cx="4857750" cy="6356350"/>
          </a:xfrm>
          <a:custGeom>
            <a:avLst/>
            <a:gdLst/>
            <a:ah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1" name="Полилиния 10"/>
          <p:cNvSpPr/>
          <p:nvPr/>
        </p:nvSpPr>
        <p:spPr>
          <a:xfrm flipH="1" flipV="1">
            <a:off x="571461" y="0"/>
            <a:ext cx="4212166" cy="6858000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11" y="4567255"/>
            <a:ext cx="10363199" cy="1362075"/>
          </a:xfrm>
        </p:spPr>
        <p:txBody>
          <a:bodyPr anchor="t"/>
          <a:lstStyle>
            <a:lvl1pPr algn="l">
              <a:defRPr sz="5400" b="0" cap="all"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11" y="3946545"/>
            <a:ext cx="10363199" cy="620710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4499" y="1222376"/>
            <a:ext cx="5549899" cy="50641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598" y="1222376"/>
            <a:ext cx="5549899" cy="50641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7" name="Таблица 6"/>
          <p:cNvSpPr>
            <a:spLocks noGrp="1" noTextEdit="1"/>
          </p:cNvSpPr>
          <p:nvPr>
            <p:ph type="tbl" sz="quarter" idx="13"/>
          </p:nvPr>
        </p:nvSpPr>
        <p:spPr>
          <a:xfrm>
            <a:off x="476250" y="1285875"/>
            <a:ext cx="11239499" cy="4929188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461735" y="1231446"/>
            <a:ext cx="5524498" cy="2415268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5"/>
          </p:nvPr>
        </p:nvSpPr>
        <p:spPr>
          <a:xfrm>
            <a:off x="6223018" y="1231446"/>
            <a:ext cx="5524498" cy="2415268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61735" y="3799112"/>
            <a:ext cx="5524498" cy="2460172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16"/>
          </p:nvPr>
        </p:nvSpPr>
        <p:spPr>
          <a:xfrm>
            <a:off x="6223018" y="3799112"/>
            <a:ext cx="5524498" cy="2460172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8" name="Рисунок 7"/>
          <p:cNvSpPr>
            <a:spLocks noGrp="1" noTextEdit="1"/>
          </p:cNvSpPr>
          <p:nvPr>
            <p:ph type="pic" idx="1"/>
          </p:nvPr>
        </p:nvSpPr>
        <p:spPr>
          <a:xfrm>
            <a:off x="1904970" y="1357298"/>
            <a:ext cx="7905805" cy="4114800"/>
          </a:xfrm>
          <a:solidFill>
            <a:schemeClr val="bg2">
              <a:lumMod val="50000"/>
              <a:alpha val="24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904970" y="5500702"/>
            <a:ext cx="7905805" cy="67149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Гармония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олилиния 34"/>
          <p:cNvSpPr/>
          <p:nvPr/>
        </p:nvSpPr>
        <p:spPr>
          <a:xfrm>
            <a:off x="0" y="-25400"/>
            <a:ext cx="12191999" cy="6858000"/>
          </a:xfrm>
          <a:custGeom>
            <a:avLst/>
            <a:gdLst/>
            <a:ah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6" name="Полилиния 35"/>
          <p:cNvSpPr/>
          <p:nvPr/>
        </p:nvSpPr>
        <p:spPr>
          <a:xfrm>
            <a:off x="-486879" y="-20662"/>
            <a:ext cx="4857750" cy="6356350"/>
          </a:xfrm>
          <a:custGeom>
            <a:avLst/>
            <a:gdLst/>
            <a:ah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8000"/>
                </a:schemeClr>
              </a:gs>
              <a:gs pos="5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7" name="Полилиния 36"/>
          <p:cNvSpPr/>
          <p:nvPr/>
        </p:nvSpPr>
        <p:spPr>
          <a:xfrm>
            <a:off x="3076774" y="-71462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1000"/>
                </a:schemeClr>
              </a:gs>
              <a:gs pos="5000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8" name="Полилиния 37"/>
          <p:cNvSpPr/>
          <p:nvPr/>
        </p:nvSpPr>
        <p:spPr>
          <a:xfrm>
            <a:off x="-42" y="0"/>
            <a:ext cx="4212166" cy="6858000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9" name="Полилиния 38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ah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0" name="Полилиния 39"/>
          <p:cNvSpPr/>
          <p:nvPr/>
        </p:nvSpPr>
        <p:spPr>
          <a:xfrm>
            <a:off x="4000499" y="1079500"/>
            <a:ext cx="8191499" cy="5778500"/>
          </a:xfrm>
          <a:custGeom>
            <a:avLst/>
            <a:gdLst/>
            <a:ah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>
            <a:gsLst>
              <a:gs pos="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1799" y="1222376"/>
            <a:ext cx="11302999" cy="5046664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4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1884" indent="-341884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Wingdings"/>
        <a:buChar char="v"/>
        <a:defRPr sz="2400" b="0" i="0" u="none" strike="noStrike" kern="1200" baseline="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447675" indent="-2571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Wingdings"/>
        <a:buChar char="§"/>
        <a:defRPr sz="20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•"/>
        <a:defRPr sz="18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–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990600" indent="-171450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1160463" indent="-173038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6pPr>
      <a:lvl7pPr marL="1349375" indent="-188913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tabLst>
          <a:tab pos="1349375" algn="l"/>
        </a:tabLst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7pPr>
      <a:lvl8pPr marL="1524000" indent="-17462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8pPr>
      <a:lvl9pPr marL="1698625" indent="-17462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jpeg"  /><Relationship Id="rId3" Type="http://schemas.openxmlformats.org/officeDocument/2006/relationships/image" Target="../media/image2.jpe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11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2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13.jpeg"  /><Relationship Id="rId4" Type="http://schemas.openxmlformats.org/officeDocument/2006/relationships/image" Target="../media/image14.pn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5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4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5.png"  /><Relationship Id="rId4" Type="http://schemas.openxmlformats.org/officeDocument/2006/relationships/image" Target="../media/image6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7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8.jpeg"  /><Relationship Id="rId4" Type="http://schemas.openxmlformats.org/officeDocument/2006/relationships/image" Target="../media/image9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10.pn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85131" y="461360"/>
            <a:ext cx="12021739" cy="1785950"/>
          </a:xfrm>
        </p:spPr>
        <p:txBody>
          <a:bodyPr/>
          <a:lstStyle/>
          <a:p>
            <a:pPr>
              <a:defRPr/>
            </a:pPr>
            <a:r>
              <a:rPr lang="ru-RU" altLang="en-US" sz="6000" b="1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Урок русского языка </a:t>
            </a:r>
          </a:p>
          <a:p>
            <a:pPr>
              <a:defRPr/>
            </a:pPr>
            <a:r>
              <a:rPr lang="ru-RU" altLang="en-US" sz="6000" b="1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во </a:t>
            </a:r>
            <a:r>
              <a:rPr lang="en-US" altLang="ru-RU" sz="6000" b="1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2</a:t>
            </a:r>
            <a:r>
              <a:rPr lang="ru-RU" altLang="en-US" sz="6000" b="1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“Г” классе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59622" y="2524428"/>
            <a:ext cx="5872756" cy="3523653"/>
          </a:xfrm>
          <a:prstGeom prst="rect">
            <a:avLst/>
          </a:prstGeom>
          <a:ln w="38100">
            <a:solidFill>
              <a:srgbClr val="1B176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1798" y="199071"/>
            <a:ext cx="7244079" cy="25993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sz="4100" b="1" i="0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Зарумянились кустарники</a:t>
            </a:r>
            <a:r>
              <a:rPr sz="4100" b="1" i="0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l">
              <a:defRPr/>
            </a:pPr>
            <a:r>
              <a:rPr sz="4100" b="1" i="0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Не от утренней зари.</a:t>
            </a:r>
            <a:r>
              <a:rPr sz="4100" b="1" i="0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l">
              <a:defRPr/>
            </a:pPr>
            <a:r>
              <a:rPr sz="4100" b="1" i="0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Это красные фонарики</a:t>
            </a:r>
            <a:r>
              <a:rPr sz="4100" b="1" i="0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l">
              <a:defRPr/>
            </a:pPr>
            <a:r>
              <a:rPr sz="4100" b="1" i="0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Засветили…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746875" y="1031875"/>
            <a:ext cx="4841877" cy="302617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44500" y="4237833"/>
            <a:ext cx="11303000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Мороз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 ворона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 сорока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воробей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307037" y="5395122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657604" y="4262041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21687" y="5395122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5604004" y="4262041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834837" y="5395122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9143605" y="4262041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29225" y="6627024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862662" y="6627024"/>
            <a:ext cx="81915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3333879" y="5620941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499500" y="5469735"/>
            <a:ext cx="4492623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снегирь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6595667" y="5493944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540375" y="6627024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1" animBg="1"/>
      <p:bldP spid="8" grpId="2" animBg="1"/>
      <p:bldP spid="9" grpId="3" animBg="1"/>
      <p:bldP spid="10" grpId="4" animBg="1"/>
      <p:bldP spid="11" grpId="5" animBg="1"/>
      <p:bldP spid="12" grpId="6" animBg="1"/>
      <p:bldP spid="13" grpId="7" animBg="1"/>
      <p:bldP spid="14" grpId="8" animBg="1"/>
      <p:bldP spid="15" grpId="9" animBg="1"/>
      <p:bldP spid="16" grpId="10" animBg="1"/>
      <p:bldP spid="17" grpId="11" animBg="1"/>
      <p:bldP spid="19" grpId="12" animBg="1"/>
      <p:bldP spid="20" grpId="1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1688" y="768319"/>
            <a:ext cx="5111748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ctr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10000" b="0" i="0" u="none" strike="noStrike" kern="1200" cap="none" normalizeH="0" baseline="0">
                <a:solidFill>
                  <a:srgbClr val="1B1760"/>
                </a:solidFill>
                <a:cs typeface="Arial"/>
              </a:rPr>
              <a:t>Мороз</a:t>
            </a:r>
            <a:endParaRPr kumimoji="0" lang="en-US" altLang="ru-RU" sz="10000" b="0" i="0" u="none" strike="noStrike" kern="1200" cap="none" normalizeH="0" baseline="0">
              <a:solidFill>
                <a:srgbClr val="1B1760"/>
              </a:solidFill>
              <a:cs typeface="Arial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132913" y="2333625"/>
            <a:ext cx="571499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6888296" y="959223"/>
            <a:ext cx="394463" cy="381017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276036" y="2333625"/>
            <a:ext cx="571499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7646" y="3273742"/>
            <a:ext cx="11800206" cy="19726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Тема</a:t>
            </a:r>
            <a:r>
              <a:rPr lang="en-US" altLang="ru-RU"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:</a:t>
            </a:r>
            <a:r>
              <a:rPr lang="ru-RU" altLang="en-US"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“П</a:t>
            </a:r>
            <a:r>
              <a:rPr sz="4100" b="1" i="0" strike="noStrike" dirty="0" err="1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равописани</a:t>
            </a:r>
            <a:r>
              <a:rPr lang="ru-RU" altLang="en-US"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е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</a:t>
            </a:r>
            <a:r>
              <a:rPr sz="4100" b="1" i="0" strike="noStrike" dirty="0" err="1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слов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с </a:t>
            </a:r>
            <a:r>
              <a:rPr sz="4100" b="1" i="0" strike="noStrike" dirty="0" err="1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парным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</a:t>
            </a:r>
            <a:r>
              <a:rPr sz="4100" b="1" i="0" strike="noStrike" dirty="0" err="1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по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</a:t>
            </a:r>
            <a:endParaRPr lang="ru-RU" sz="4100" b="1" i="0" strike="noStrike" dirty="0" smtClean="0">
              <a:solidFill>
                <a:schemeClr val="accent5">
                  <a:lumMod val="90000"/>
                  <a:lumOff val="10000"/>
                </a:schemeClr>
              </a:solidFill>
              <a:latin typeface="Arial"/>
              <a:ea typeface="Times New Roman"/>
              <a:cs typeface="Arial"/>
            </a:endParaRPr>
          </a:p>
          <a:p>
            <a:pPr algn="ctr">
              <a:defRPr/>
            </a:pPr>
            <a:r>
              <a:rPr sz="4100" b="1" i="0" strike="noStrike" dirty="0" err="1" smtClean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глухости</a:t>
            </a:r>
            <a:r>
              <a:rPr sz="4100" b="1" i="0" strike="noStrike" dirty="0" smtClean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- </a:t>
            </a:r>
            <a:r>
              <a:rPr sz="4100" b="1" i="0" strike="noStrike" dirty="0" err="1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звонкости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</a:t>
            </a:r>
            <a:r>
              <a:rPr sz="4100" b="1" i="0" strike="noStrike" dirty="0" err="1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согласным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в </a:t>
            </a:r>
            <a:r>
              <a:rPr sz="4100" b="1" i="0" strike="noStrike" dirty="0" err="1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корне</a:t>
            </a:r>
            <a:r>
              <a:rPr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 </a:t>
            </a:r>
            <a:endParaRPr lang="ru-RU" sz="4100" b="1" i="0" strike="noStrike" dirty="0" smtClean="0">
              <a:solidFill>
                <a:schemeClr val="accent5">
                  <a:lumMod val="90000"/>
                  <a:lumOff val="10000"/>
                </a:schemeClr>
              </a:solidFill>
              <a:latin typeface="Arial"/>
              <a:ea typeface="Times New Roman"/>
              <a:cs typeface="Arial"/>
            </a:endParaRPr>
          </a:p>
          <a:p>
            <a:pPr algn="ctr">
              <a:defRPr/>
            </a:pPr>
            <a:r>
              <a:rPr sz="4100" b="1" i="0" strike="noStrike" dirty="0" err="1" smtClean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слова</a:t>
            </a:r>
            <a:r>
              <a:rPr sz="4100" b="1" i="0" strike="noStrike" dirty="0" smtClean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Calibri"/>
                <a:cs typeface="Arial"/>
              </a:rPr>
              <a:t> </a:t>
            </a:r>
            <a:r>
              <a:rPr lang="ru-RU" altLang="en-US" sz="4100" b="1" i="0" strike="noStrike" dirty="0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Calibri"/>
                <a:cs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1" animBg="1"/>
      <p:bldP spid="8" grpId="2" animBg="1"/>
      <p:bldP spid="9" grpId="3" animBg="1"/>
      <p:bldP spid="10" grpId="4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4"/>
            <a:ext cx="12192000" cy="68381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7000" b="1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Задачи урока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6222" y="1485265"/>
            <a:ext cx="11679556" cy="1160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1.</a:t>
            </a:r>
            <a:r>
              <a:rPr lang="ru-RU" altLang="en-US"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 У</a:t>
            </a:r>
            <a:r>
              <a:rPr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читься находить слова с парной согласной в слабой позиции на конце и в середине слова</a:t>
            </a:r>
            <a:r>
              <a:rPr lang="en-US" altLang="ru-RU"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6222" y="3051492"/>
            <a:ext cx="11679556" cy="6232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2.</a:t>
            </a:r>
            <a:r>
              <a:rPr lang="ru-RU" altLang="en-US"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 П</a:t>
            </a:r>
            <a:r>
              <a:rPr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равильно писать эти слова</a:t>
            </a:r>
            <a:r>
              <a:rPr lang="en-US" altLang="ru-RU"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6222" y="4115116"/>
            <a:ext cx="11679556" cy="6169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3.</a:t>
            </a:r>
            <a:r>
              <a:rPr lang="ru-RU" altLang="en-US"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 П</a:t>
            </a:r>
            <a:r>
              <a:rPr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одбирать проверочные слова</a:t>
            </a:r>
            <a:r>
              <a:rPr lang="en-US" altLang="ru-RU" sz="3500" b="1" i="1" strike="noStrike">
                <a:solidFill>
                  <a:srgbClr val="800080"/>
                </a:solidFill>
                <a:latin typeface="Arial"/>
                <a:ea typeface="Times New Roman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1" animBg="1"/>
      <p:bldP spid="6" grpId="2" animBg="1"/>
      <p:bldP spid="7" grpId="3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4"/>
            <a:ext cx="12192000" cy="68381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9422" y="464660"/>
            <a:ext cx="11273156" cy="59286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Часто хитрые подружки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Подменить хотят друг дружку.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Как узнать писать какую-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Эту букву иль другую?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С толку сбить хотят ребят,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Но у нас не детский сад!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Мы решим проблему эту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И расскажем всему свету.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ctr">
              <a:defRPr/>
            </a:pP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Предстоит сегодня нам </a:t>
            </a:r>
          </a:p>
          <a:p>
            <a:pPr algn="ctr">
              <a:defRPr/>
            </a:pPr>
            <a:r>
              <a:rPr lang="ru-RU" altLang="en-US"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В</a:t>
            </a:r>
            <a:r>
              <a:rPr sz="3800" b="1" i="1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сё расставить по местам.</a:t>
            </a:r>
            <a:r>
              <a:rPr sz="3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7000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Алгоритм работы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063" y="2614929"/>
            <a:ext cx="11465874" cy="3002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sz="3800" b="1" i="0" strike="noStrike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1. Произношу слово, слышу звук.</a:t>
            </a:r>
            <a:endParaRPr sz="3800" b="1" i="0" strike="noStrike">
              <a:solidFill>
                <a:schemeClr val="accent5">
                  <a:lumMod val="90000"/>
                  <a:lumOff val="10000"/>
                </a:schemeClr>
              </a:solidFill>
              <a:latin typeface="Arial"/>
              <a:ea typeface="Calibri"/>
              <a:cs typeface="Arial"/>
            </a:endParaRPr>
          </a:p>
          <a:p>
            <a:pPr algn="l">
              <a:defRPr/>
            </a:pPr>
            <a:r>
              <a:rPr sz="3800" b="1" i="0" strike="noStrike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l">
              <a:defRPr/>
            </a:pPr>
            <a:r>
              <a:rPr sz="3800" b="1" i="0" strike="noStrike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2. Подбираю  проверочное.</a:t>
            </a:r>
            <a:endParaRPr sz="3800" b="1" i="0" strike="noStrike">
              <a:solidFill>
                <a:schemeClr val="accent5">
                  <a:lumMod val="90000"/>
                  <a:lumOff val="10000"/>
                </a:schemeClr>
              </a:solidFill>
              <a:latin typeface="Arial"/>
              <a:ea typeface="Calibri"/>
              <a:cs typeface="Arial"/>
            </a:endParaRPr>
          </a:p>
          <a:p>
            <a:pPr algn="l">
              <a:defRPr/>
            </a:pPr>
            <a:r>
              <a:rPr sz="3800" b="1" i="0" strike="noStrike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algn="l">
              <a:defRPr/>
            </a:pPr>
            <a:r>
              <a:rPr sz="3800" b="1" i="0" strike="noStrike">
                <a:solidFill>
                  <a:schemeClr val="accent5">
                    <a:lumMod val="90000"/>
                    <a:lumOff val="10000"/>
                  </a:schemeClr>
                </a:solidFill>
                <a:latin typeface="Arial"/>
                <a:ea typeface="Times New Roman"/>
                <a:cs typeface="Arial"/>
              </a:rPr>
              <a:t>3. Пишу слово правильно.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4500" y="151445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algn="ctr" defTabSz="914400" rtl="0" eaLnBrk="1" latinLnBrk="1" hangingPunct="1">
              <a:spcBef>
                <a:spcPct val="0"/>
              </a:spcBef>
              <a:buNone/>
              <a:defRPr/>
            </a:pPr>
            <a:r>
              <a:rPr kumimoji="0" lang="ru-RU" altLang="en-US" sz="7000" b="0" i="0" u="none" strike="noStrike" kern="1200" cap="none" normalizeH="0" baseline="0">
                <a:solidFill>
                  <a:schemeClr val="accent5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Arial"/>
                <a:cs typeface="Arial"/>
              </a:rPr>
              <a:t>Физминутка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254997" y="1121200"/>
            <a:ext cx="3686175" cy="556217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047999" y="141394"/>
            <a:ext cx="6843710" cy="1154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rtl="0" eaLnBrk="1" latinLnBrk="1" hangingPunct="1">
              <a:spcBef>
                <a:spcPct val="0"/>
              </a:spcBef>
              <a:buNone/>
              <a:defRPr/>
            </a:pPr>
            <a:r>
              <a:rPr kumimoji="0" lang="ru-RU" altLang="en-US" sz="7000" b="0" i="0" u="none" strike="noStrike" kern="1200" cap="none" normalizeH="0" baseline="0">
                <a:solidFill>
                  <a:schemeClr val="accent5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Arial"/>
                <a:cs typeface="Arial"/>
              </a:rPr>
              <a:t>Работа в парах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85812" y="2206625"/>
            <a:ext cx="6803101" cy="297815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8759" y="193992"/>
            <a:ext cx="11714480" cy="15567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sz="4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Прочитай</a:t>
            </a:r>
            <a:r>
              <a:rPr lang="ru-RU" altLang="en-US" sz="4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те</a:t>
            </a:r>
            <a:r>
              <a:rPr sz="4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 транскрипцию слов. </a:t>
            </a:r>
          </a:p>
          <a:p>
            <a:pPr algn="ctr">
              <a:defRPr/>
            </a:pPr>
            <a:r>
              <a:rPr sz="4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Запиши</a:t>
            </a:r>
            <a:r>
              <a:rPr lang="ru-RU" altLang="en-US" sz="4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те</a:t>
            </a:r>
            <a:r>
              <a:rPr sz="4800" b="1" i="0" strike="noStrike">
                <a:solidFill>
                  <a:schemeClr val="accent5">
                    <a:lumMod val="95000"/>
                    <a:lumOff val="5000"/>
                  </a:schemeClr>
                </a:solidFill>
                <a:latin typeface="Arial"/>
                <a:ea typeface="Times New Roman"/>
                <a:cs typeface="Arial"/>
              </a:rPr>
              <a:t> слова буквами.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8759" y="2464117"/>
            <a:ext cx="11714481" cy="6772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sz="3900" b="0" i="0" strike="noStrike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  <a:cs typeface="Arial"/>
              </a:rPr>
              <a:t>[д а р о ш к а]        [з а мʼ о р с ]          [ п р о р у пʼ]</a:t>
            </a:r>
            <a:r>
              <a:rPr sz="3600" b="0" i="0" strike="noStrike">
                <a:solidFill>
                  <a:srgbClr val="000000">
                    <a:alpha val="100000"/>
                  </a:srgbClr>
                </a:solidFill>
                <a:latin typeface="Arial"/>
                <a:ea typeface="Calibri"/>
                <a:cs typeface="Arial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0786" y="4064000"/>
            <a:ext cx="2191179" cy="623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500" b="1">
                <a:solidFill>
                  <a:schemeClr val="bg1">
                    <a:lumMod val="30000"/>
                  </a:schemeClr>
                </a:solidFill>
              </a:rPr>
              <a:t>Дорожка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26375" y="4687570"/>
            <a:ext cx="428413" cy="0"/>
          </a:xfrm>
          <a:prstGeom prst="line">
            <a:avLst/>
          </a:prstGeom>
          <a:ln w="38100">
            <a:solidFill>
              <a:schemeClr val="bg1">
                <a:lumMod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205041" y="4062730"/>
            <a:ext cx="1782498" cy="624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en-US" sz="3500" b="1">
                <a:solidFill>
                  <a:schemeClr val="bg1">
                    <a:lumMod val="30000"/>
                  </a:schemeClr>
                </a:solidFill>
              </a:rPr>
              <a:t>Замёрз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559127" y="4687570"/>
            <a:ext cx="428413" cy="0"/>
          </a:xfrm>
          <a:prstGeom prst="line">
            <a:avLst/>
          </a:prstGeom>
          <a:ln w="38100">
            <a:solidFill>
              <a:schemeClr val="bg1">
                <a:lumMod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165162" y="4062730"/>
            <a:ext cx="2134029" cy="62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en-US" sz="3500" b="1">
                <a:solidFill>
                  <a:schemeClr val="bg1">
                    <a:lumMod val="30000"/>
                  </a:schemeClr>
                </a:solidFill>
              </a:rPr>
              <a:t>Прорубь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0569152" y="4684395"/>
            <a:ext cx="428413" cy="0"/>
          </a:xfrm>
          <a:prstGeom prst="line">
            <a:avLst/>
          </a:prstGeom>
          <a:ln w="38100">
            <a:solidFill>
              <a:schemeClr val="bg1">
                <a:lumMod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2" animBg="1"/>
      <p:bldP spid="8" grpId="3" animBg="1"/>
      <p:bldP spid="9" grpId="4" animBg="1"/>
      <p:bldP spid="10" grpId="5" animBg="1"/>
      <p:bldP spid="11" grpId="6" animBg="1"/>
      <p:bldP spid="12" grpId="7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graphicFrame>
        <p:nvGraphicFramePr>
          <p:cNvPr id="5" name="Таблица 4"/>
          <p:cNvGraphicFramePr/>
          <p:nvPr/>
        </p:nvGraphicFramePr>
        <p:xfrm>
          <a:off x="495935" y="212376"/>
          <a:ext cx="11200129" cy="6645621"/>
        </p:xfrm>
        <a:graphic>
          <a:graphicData uri="http://schemas.openxmlformats.org/drawingml/2006/table">
            <a:tbl>
              <a:tblPr firstRow="1" bandRow="1"/>
              <a:tblGrid>
                <a:gridCol w="2247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8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80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80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2767">
                <a:tc gridSpan="5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5500" b="1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Шифр</a:t>
                      </a:r>
                      <a:r>
                        <a:rPr sz="5500" b="1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</a:lnL>
                    <a:lnR w="9525" cap="flat" cmpd="sng" algn="ctr">
                      <a:noFill/>
                      <a:prstDash val="solid"/>
                      <a:round/>
                    </a:lnR>
                    <a:lnT w="9525" cap="flat" cmpd="sng" algn="ctr">
                      <a:noFill/>
                      <a:prstDash val="solid"/>
                      <a:round/>
                    </a:lnT>
                    <a:lnB w="9525" cap="flat" cmpd="sng" algn="ctr">
                      <a:noFill/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</a:lnL>
                    <a:lnR w="9525" cap="flat" cmpd="sng" algn="ctr">
                      <a:noFill/>
                      <a:prstDash val="solid"/>
                      <a:round/>
                    </a:lnR>
                    <a:lnT w="9525" cap="flat" cmpd="sng" algn="ctr">
                      <a:noFill/>
                      <a:prstDash val="solid"/>
                      <a:round/>
                    </a:lnT>
                    <a:lnB w="9525" cap="flat" cmpd="sng" algn="ctr">
                      <a:noFill/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</a:lnL>
                    <a:lnR w="9525" cap="flat" cmpd="sng" algn="ctr">
                      <a:noFill/>
                      <a:prstDash val="solid"/>
                      <a:round/>
                    </a:lnR>
                    <a:lnT w="9525" cap="flat" cmpd="sng" algn="ctr">
                      <a:noFill/>
                      <a:prstDash val="solid"/>
                      <a:round/>
                    </a:lnT>
                    <a:lnB w="9525" cap="flat" cmpd="sng" algn="ctr">
                      <a:noFill/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</a:lnL>
                    <a:lnR w="9525" cap="flat" cmpd="sng" algn="ctr">
                      <a:noFill/>
                      <a:prstDash val="solid"/>
                      <a:round/>
                    </a:lnR>
                    <a:lnT w="9525" cap="flat" cmpd="sng" algn="ctr">
                      <a:noFill/>
                      <a:prstDash val="solid"/>
                      <a:round/>
                    </a:lnT>
                    <a:lnB w="9525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5779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3700" b="1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     №</a:t>
                      </a:r>
                      <a:r>
                        <a:rPr sz="3700" b="1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  <a:p>
                      <a:pPr algn="ctr">
                        <a:defRPr/>
                      </a:pPr>
                      <a:r>
                        <a:rPr sz="3700" b="1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строки</a:t>
                      </a: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3700" b="1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Звонкая согласная в слове</a:t>
                      </a:r>
                      <a:r>
                        <a:rPr sz="3000" b="1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</a:lnL>
                    <a:lnR w="9525" cap="flat" cmpd="sng" algn="ctr">
                      <a:noFill/>
                      <a:prstDash val="solid"/>
                      <a:round/>
                    </a:lnR>
                    <a:lnT w="9525" cap="flat" cmpd="sng" algn="ctr">
                      <a:noFill/>
                      <a:prstDash val="solid"/>
                      <a:round/>
                    </a:lnT>
                    <a:lnB w="9525" cap="flat" cmpd="sng" algn="ctr">
                      <a:noFill/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</a:lnL>
                    <a:lnR w="9525" cap="flat" cmpd="sng" algn="ctr">
                      <a:noFill/>
                      <a:prstDash val="solid"/>
                      <a:round/>
                    </a:lnR>
                    <a:lnT w="9525" cap="flat" cmpd="sng" algn="ctr">
                      <a:noFill/>
                      <a:prstDash val="solid"/>
                      <a:round/>
                    </a:lnT>
                    <a:lnB w="9525" cap="flat" cmpd="sng" algn="ctr">
                      <a:noFill/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</a:lnL>
                    <a:lnR w="9525" cap="flat" cmpd="sng" algn="ctr">
                      <a:noFill/>
                      <a:prstDash val="solid"/>
                      <a:round/>
                    </a:lnR>
                    <a:lnT w="9525" cap="flat" cmpd="sng" algn="ctr">
                      <a:noFill/>
                      <a:prstDash val="solid"/>
                      <a:round/>
                    </a:lnT>
                    <a:lnB w="9525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021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altLang="en-US" sz="3700" b="1" i="0" strike="noStrike">
                          <a:solidFill>
                            <a:schemeClr val="bg1">
                              <a:lumMod val="30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д</a:t>
                      </a:r>
                      <a:r>
                        <a:rPr sz="3700" b="1" i="0" strike="noStrike">
                          <a:solidFill>
                            <a:schemeClr val="bg1">
                              <a:lumMod val="30000"/>
                            </a:scheme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altLang="en-US" sz="3700" b="1" i="0" strike="noStrike">
                          <a:solidFill>
                            <a:schemeClr val="bg1">
                              <a:lumMod val="30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б</a:t>
                      </a:r>
                      <a:r>
                        <a:rPr sz="3700" b="1" i="0" strike="noStrike">
                          <a:solidFill>
                            <a:schemeClr val="bg1">
                              <a:lumMod val="30000"/>
                            </a:scheme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altLang="en-US" sz="3700" b="1" i="0" strike="noStrike">
                          <a:solidFill>
                            <a:schemeClr val="bg1">
                              <a:lumMod val="30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з</a:t>
                      </a:r>
                      <a:r>
                        <a:rPr sz="3700" b="1" i="0" strike="noStrike">
                          <a:solidFill>
                            <a:schemeClr val="bg1">
                              <a:lumMod val="30000"/>
                            </a:scheme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altLang="en-US" sz="3700" b="1">
                          <a:solidFill>
                            <a:schemeClr val="bg1">
                              <a:lumMod val="30000"/>
                            </a:schemeClr>
                          </a:solidFill>
                          <a:cs typeface="Arial"/>
                        </a:rPr>
                        <a:t>ж</a:t>
                      </a:r>
                      <a:endParaRPr lang="ru-RU" altLang="en-US" sz="3700" b="1">
                        <a:solidFill>
                          <a:schemeClr val="bg1">
                            <a:lumMod val="3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21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1)</a:t>
                      </a: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021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2)</a:t>
                      </a: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22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3)</a:t>
                      </a: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7022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Times New Roman"/>
                          <a:cs typeface="Arial"/>
                        </a:rPr>
                        <a:t>4)</a:t>
                      </a:r>
                      <a:r>
                        <a:rPr sz="37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100" b="0" i="0" strike="noStrike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r>
              <a:rPr lang="ru-RU" altLang="en-US" sz="3800" b="1">
                <a:solidFill>
                  <a:schemeClr val="accent5">
                    <a:lumMod val="95000"/>
                    <a:lumOff val="5000"/>
                  </a:schemeClr>
                </a:solidFill>
              </a:rPr>
              <a:t>Снег летает и сверкает </a:t>
            </a:r>
          </a:p>
          <a:p>
            <a:pPr algn="ctr">
              <a:buNone/>
              <a:defRPr/>
            </a:pPr>
            <a:r>
              <a:rPr lang="ru-RU" altLang="en-US" sz="3800" b="1">
                <a:solidFill>
                  <a:schemeClr val="accent5">
                    <a:lumMod val="95000"/>
                    <a:lumOff val="5000"/>
                  </a:schemeClr>
                </a:solidFill>
              </a:rPr>
              <a:t>В золотом сиянии дня,</a:t>
            </a:r>
          </a:p>
          <a:p>
            <a:pPr algn="ctr">
              <a:buNone/>
              <a:defRPr/>
            </a:pPr>
            <a:r>
              <a:rPr lang="ru-RU" altLang="en-US" sz="3800" b="1">
                <a:solidFill>
                  <a:schemeClr val="accent5">
                    <a:lumMod val="95000"/>
                    <a:lumOff val="5000"/>
                  </a:schemeClr>
                </a:solidFill>
              </a:rPr>
              <a:t>Словно пухом устилает </a:t>
            </a:r>
          </a:p>
          <a:p>
            <a:pPr algn="ctr">
              <a:buNone/>
              <a:defRPr/>
            </a:pPr>
            <a:r>
              <a:rPr lang="ru-RU" altLang="en-US" sz="3800" b="1">
                <a:solidFill>
                  <a:schemeClr val="accent5">
                    <a:lumMod val="95000"/>
                    <a:lumOff val="5000"/>
                  </a:schemeClr>
                </a:solidFill>
              </a:rPr>
              <a:t>Все дороги и дома.</a:t>
            </a:r>
          </a:p>
          <a:p>
            <a:pPr algn="ctr">
              <a:buNone/>
              <a:defRPr/>
            </a:pPr>
            <a:r>
              <a:rPr lang="ru-RU" altLang="en-US" sz="3800" b="1">
                <a:solidFill>
                  <a:schemeClr val="accent5">
                    <a:lumMod val="95000"/>
                    <a:lumOff val="5000"/>
                  </a:schemeClr>
                </a:solidFill>
              </a:rPr>
              <a:t>Сыплет, сыплет снег – снежок,</a:t>
            </a:r>
          </a:p>
          <a:p>
            <a:pPr algn="ctr">
              <a:buNone/>
              <a:defRPr/>
            </a:pPr>
            <a:r>
              <a:rPr lang="ru-RU" altLang="en-US" sz="3800" b="1">
                <a:solidFill>
                  <a:schemeClr val="accent5">
                    <a:lumMod val="95000"/>
                    <a:lumOff val="5000"/>
                  </a:schemeClr>
                </a:solidFill>
              </a:rPr>
              <a:t>Начинаем наш урок.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17550" y="123802"/>
            <a:ext cx="10652122" cy="654369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1811336"/>
            <a:ext cx="11747500" cy="5046664"/>
          </a:xfrm>
        </p:spPr>
        <p:txBody>
          <a:bodyPr/>
          <a:lstStyle/>
          <a:p>
            <a:pPr>
              <a:buNone/>
              <a:defRPr/>
            </a:pPr>
            <a:r>
              <a:rPr lang="en-US" altLang="ru-RU" sz="3800" b="1">
                <a:solidFill>
                  <a:srgbClr val="000000"/>
                </a:solidFill>
              </a:rPr>
              <a:t>1.</a:t>
            </a:r>
            <a:r>
              <a:rPr lang="ru-RU" altLang="en-US" sz="3800" b="1">
                <a:solidFill>
                  <a:srgbClr val="000000"/>
                </a:solidFill>
              </a:rPr>
              <a:t>Подобрать ассоциацию к словарному слову</a:t>
            </a:r>
            <a:r>
              <a:rPr lang="en-US" altLang="ru-RU" sz="3800" b="1">
                <a:solidFill>
                  <a:srgbClr val="000000"/>
                </a:solidFill>
              </a:rPr>
              <a:t>.</a:t>
            </a:r>
            <a:endParaRPr lang="en-US" altLang="ru-RU" sz="3800" b="1">
              <a:solidFill>
                <a:srgbClr val="000000"/>
              </a:solidFill>
            </a:endParaRPr>
          </a:p>
          <a:p>
            <a:pPr>
              <a:buNone/>
              <a:defRPr/>
            </a:pPr>
            <a:r>
              <a:rPr lang="en-US" altLang="ru-RU" sz="3800" b="1">
                <a:solidFill>
                  <a:srgbClr val="000000"/>
                </a:solidFill>
              </a:rPr>
              <a:t>2.</a:t>
            </a:r>
            <a:r>
              <a:rPr lang="ru-RU" altLang="en-US" sz="3800" b="1">
                <a:solidFill>
                  <a:srgbClr val="000000"/>
                </a:solidFill>
              </a:rPr>
              <a:t> Стр</a:t>
            </a:r>
            <a:r>
              <a:rPr lang="en-US" altLang="ru-RU" sz="3800" b="1">
                <a:solidFill>
                  <a:srgbClr val="000000"/>
                </a:solidFill>
              </a:rPr>
              <a:t>.26</a:t>
            </a:r>
            <a:r>
              <a:rPr lang="ru-RU" altLang="en-US" sz="3800" b="1">
                <a:solidFill>
                  <a:srgbClr val="000000"/>
                </a:solidFill>
              </a:rPr>
              <a:t> упражнение </a:t>
            </a:r>
            <a:r>
              <a:rPr lang="en-US" altLang="ru-RU" sz="3800" b="1">
                <a:solidFill>
                  <a:srgbClr val="000000"/>
                </a:solidFill>
              </a:rPr>
              <a:t>43.</a:t>
            </a:r>
            <a:endParaRPr lang="en-US" altLang="ru-RU" sz="3800" b="1">
              <a:solidFill>
                <a:srgbClr val="000000"/>
              </a:solidFill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1523999" y="0"/>
            <a:ext cx="9144001" cy="1152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rtl="0" eaLnBrk="1" latinLnBrk="1" hangingPunct="1">
              <a:spcBef>
                <a:spcPct val="0"/>
              </a:spcBef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7000" b="0" i="0" u="none" strike="noStrike" kern="1200" cap="none" normalizeH="0" baseline="0" mc:Ignorable="hp" hp:hslEmbossed="0">
                <a:solidFill>
                  <a:schemeClr val="accent5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Arial"/>
                <a:cs typeface="Arial"/>
              </a:rPr>
              <a:t>Домашнее задание</a:t>
            </a:r>
            <a:endParaRPr xmlns:mc="http://schemas.openxmlformats.org/markup-compatibility/2006" xmlns:hp="http://schemas.haansoft.com/office/presentation/8.0" kumimoji="0" lang="ru-RU" altLang="en-US" sz="7000" b="0" i="0" u="none" strike="noStrike" kern="1200" cap="none" normalizeH="0" baseline="0" mc:Ignorable="hp" hp:hslEmbossed="0">
              <a:solidFill>
                <a:schemeClr val="accent5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4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123802"/>
            <a:ext cx="11302999" cy="5046664"/>
          </a:xfrm>
        </p:spPr>
        <p:txBody>
          <a:bodyPr/>
          <a:lstStyle/>
          <a:p>
            <a:pPr algn="ctr">
              <a:buNone/>
              <a:defRPr/>
            </a:pPr>
            <a:r>
              <a:rPr lang="ru-RU" altLang="en-US" sz="4100" b="1">
                <a:solidFill>
                  <a:schemeClr val="accent5">
                    <a:lumMod val="95000"/>
                    <a:lumOff val="5000"/>
                  </a:schemeClr>
                </a:solidFill>
                <a:cs typeface="Arial"/>
              </a:rPr>
              <a:t>Природа уснула и спит крепким сном,</a:t>
            </a:r>
            <a:endParaRPr lang="ru-RU" altLang="en-US" sz="4100" b="1">
              <a:solidFill>
                <a:schemeClr val="accent5">
                  <a:lumMod val="95000"/>
                  <a:lumOff val="5000"/>
                </a:schemeClr>
              </a:solidFill>
            </a:endParaRPr>
          </a:p>
          <a:p>
            <a:pPr algn="ctr">
              <a:buNone/>
              <a:defRPr/>
            </a:pPr>
            <a:r>
              <a:rPr lang="ru-RU" altLang="en-US" sz="4100" b="1">
                <a:solidFill>
                  <a:schemeClr val="accent5">
                    <a:lumMod val="95000"/>
                    <a:lumOff val="5000"/>
                  </a:schemeClr>
                </a:solidFill>
                <a:cs typeface="Arial"/>
              </a:rPr>
              <a:t>И речка затихла давно подо льдом,</a:t>
            </a:r>
            <a:endParaRPr lang="ru-RU" altLang="en-US" sz="4100" b="1">
              <a:solidFill>
                <a:schemeClr val="accent5">
                  <a:lumMod val="95000"/>
                  <a:lumOff val="5000"/>
                </a:schemeClr>
              </a:solidFill>
            </a:endParaRPr>
          </a:p>
          <a:p>
            <a:pPr algn="ctr">
              <a:buNone/>
              <a:defRPr/>
            </a:pPr>
            <a:r>
              <a:rPr lang="ru-RU" altLang="en-US" sz="4100" b="1">
                <a:solidFill>
                  <a:schemeClr val="accent5">
                    <a:lumMod val="95000"/>
                    <a:lumOff val="5000"/>
                  </a:schemeClr>
                </a:solidFill>
                <a:cs typeface="Arial"/>
              </a:rPr>
              <a:t>И котик-мурлыка грустит у окна,</a:t>
            </a:r>
            <a:endParaRPr lang="ru-RU" altLang="en-US" sz="4100" b="1">
              <a:solidFill>
                <a:schemeClr val="accent5">
                  <a:lumMod val="95000"/>
                  <a:lumOff val="5000"/>
                </a:schemeClr>
              </a:solidFill>
            </a:endParaRPr>
          </a:p>
          <a:p>
            <a:pPr algn="ctr">
              <a:buNone/>
              <a:defRPr/>
            </a:pPr>
            <a:r>
              <a:rPr lang="ru-RU" altLang="en-US" sz="4100" b="1">
                <a:solidFill>
                  <a:schemeClr val="accent5">
                    <a:lumMod val="95000"/>
                    <a:lumOff val="5000"/>
                  </a:schemeClr>
                </a:solidFill>
                <a:cs typeface="Arial"/>
              </a:rPr>
              <a:t>На улице кружит снегами....</a:t>
            </a:r>
            <a:endParaRPr lang="ru-RU" altLang="en-US" sz="4100" b="1">
              <a:solidFill>
                <a:schemeClr val="accent5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942" y="5170466"/>
            <a:ext cx="2330823" cy="11101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en-US" sz="6700" b="1">
                <a:solidFill>
                  <a:schemeClr val="accent5">
                    <a:lumMod val="95000"/>
                    <a:lumOff val="5000"/>
                  </a:schemeClr>
                </a:solidFill>
              </a:rPr>
              <a:t>Зима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570468" y="6280605"/>
            <a:ext cx="525532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7012517" y="5172048"/>
            <a:ext cx="252830" cy="249666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2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Picture 3" descr="G:\6953552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93476" y="123802"/>
            <a:ext cx="11775282" cy="6525838"/>
          </a:xfrm>
          <a:prstGeom prst="rect">
            <a:avLst/>
          </a:prstGeom>
          <a:noFill/>
          <a:ln w="57150">
            <a:solidFill>
              <a:schemeClr val="accent5">
                <a:lumMod val="95000"/>
                <a:lumOff val="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ru-RU"/>
              <a:t>\</a:t>
            </a:r>
          </a:p>
        </p:txBody>
      </p:sp>
      <p:pic>
        <p:nvPicPr>
          <p:cNvPr id="3" name="Объект 2" descr="101703293_winterdelightwallpaperp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593694"/>
            <a:ext cx="12192000" cy="8522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sz="5000" b="1" i="0" strike="noStrike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</a:rPr>
              <a:t>б, с, ж, в, п, г, т, м, ф, з, к, д, ш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31520" r="83400" b="43280"/>
          <a:stretch>
            <a:fillRect/>
          </a:stretch>
        </p:blipFill>
        <p:spPr>
          <a:xfrm>
            <a:off x="1130299" y="2001912"/>
            <a:ext cx="1214091" cy="10801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6280" t="31520" r="68860" b="43280"/>
          <a:stretch>
            <a:fillRect/>
          </a:stretch>
        </p:blipFill>
        <p:spPr>
          <a:xfrm>
            <a:off x="2946400" y="2001912"/>
            <a:ext cx="1087090" cy="10801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32220" t="33000" r="53020" b="41800"/>
          <a:stretch>
            <a:fillRect/>
          </a:stretch>
        </p:blipFill>
        <p:spPr>
          <a:xfrm>
            <a:off x="4652615" y="2001912"/>
            <a:ext cx="1079500" cy="10801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46760" t="32630" r="36310" b="42170"/>
          <a:stretch>
            <a:fillRect/>
          </a:stretch>
        </p:blipFill>
        <p:spPr>
          <a:xfrm>
            <a:off x="6303615" y="2001912"/>
            <a:ext cx="1238249" cy="10801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64450" t="33000" r="14830" b="41800"/>
          <a:stretch>
            <a:fillRect/>
          </a:stretch>
        </p:blipFill>
        <p:spPr>
          <a:xfrm>
            <a:off x="8105774" y="2001912"/>
            <a:ext cx="1515715" cy="10801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83120" t="31520" r="-360" b="43280"/>
          <a:stretch>
            <a:fillRect/>
          </a:stretch>
        </p:blipFill>
        <p:spPr>
          <a:xfrm>
            <a:off x="10201274" y="2001912"/>
            <a:ext cx="1261715" cy="1080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1268" y="634999"/>
            <a:ext cx="3222623" cy="1157289"/>
          </a:xfrm>
        </p:spPr>
        <p:txBody>
          <a:bodyPr/>
          <a:lstStyle/>
          <a:p>
            <a:pPr>
              <a:buNone/>
              <a:defRPr/>
            </a:pPr>
            <a:r>
              <a:rPr lang="ru-RU" altLang="en-US" sz="7300">
                <a:solidFill>
                  <a:srgbClr val="1b1760"/>
                </a:solidFill>
              </a:rPr>
              <a:t>Мороз</a:t>
            </a:r>
            <a:r>
              <a:rPr lang="en-US" altLang="ru-RU" sz="7300">
                <a:solidFill>
                  <a:srgbClr val="1b1760"/>
                </a:solidFill>
              </a:rPr>
              <a:t>,</a:t>
            </a:r>
            <a:endParaRPr lang="en-US" altLang="ru-RU" sz="7300">
              <a:solidFill>
                <a:srgbClr val="1b176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540376" y="1792288"/>
            <a:ext cx="555624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6860512" y="674684"/>
            <a:ext cx="317500" cy="23813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72806" y="2908101"/>
            <a:ext cx="5023634" cy="3210122"/>
          </a:xfrm>
          <a:prstGeom prst="rect">
            <a:avLst/>
          </a:prstGeom>
          <a:ln w="38100">
            <a:solidFill>
              <a:srgbClr val="1b176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605922" y="2908101"/>
            <a:ext cx="5023634" cy="3210123"/>
          </a:xfrm>
          <a:prstGeom prst="rect">
            <a:avLst/>
          </a:prstGeom>
          <a:ln w="38100">
            <a:solidFill>
              <a:srgbClr val="1b176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1" animBg="1"/>
      <p:bldP spid="6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444500" y="293054"/>
            <a:ext cx="11303000" cy="929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В</a:t>
            </a:r>
            <a:r>
              <a:rPr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О</a:t>
            </a:r>
            <a:r>
              <a:rPr lang="ru-RU" altLang="en-US"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ИН</a:t>
            </a:r>
            <a:r>
              <a:rPr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         </a:t>
            </a:r>
            <a:r>
              <a:rPr lang="ru-RU" altLang="en-US"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Р</a:t>
            </a:r>
            <a:r>
              <a:rPr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О</a:t>
            </a:r>
            <a:r>
              <a:rPr lang="ru-RU" altLang="en-US"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БОТ</a:t>
            </a:r>
            <a:r>
              <a:rPr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        </a:t>
            </a:r>
            <a:r>
              <a:rPr lang="ru-RU" altLang="en-US" sz="5500" b="1" i="1" strike="noStrike">
                <a:solidFill>
                  <a:srgbClr val="1B1760"/>
                </a:solidFill>
                <a:latin typeface="Arial"/>
                <a:ea typeface="Times New Roman"/>
              </a:rPr>
              <a:t>ВЕСНА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4500" y="3745708"/>
            <a:ext cx="9588497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Мороз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 ворона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243537" y="4902997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2663954" y="3769916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37563" y="4902997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5562729" y="3769916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871381" y="1222376"/>
            <a:ext cx="4320619" cy="32904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2" animBg="1"/>
      <p:bldP spid="8" grpId="3" animBg="1"/>
      <p:bldP spid="9" grpId="4" animBg="1"/>
      <p:bldP spid="10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93757" y="295651"/>
            <a:ext cx="6624109" cy="3450057"/>
          </a:xfrm>
          <a:prstGeom prst="rect">
            <a:avLst/>
          </a:prstGeom>
          <a:ln w="38100">
            <a:solidFill>
              <a:srgbClr val="1B176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31799" y="5262959"/>
            <a:ext cx="6857997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Мороз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 ворона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259412" y="6269040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632204" y="5135959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05812" y="6269040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5562729" y="5287168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7007748" y="5262959"/>
            <a:ext cx="3492498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сорока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8944104" y="5287168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564962" y="6269040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842774" y="2325836"/>
            <a:ext cx="3892023" cy="249207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 animBg="1"/>
      <p:bldP spid="9" grpId="2" animBg="1"/>
      <p:bldP spid="10" grpId="3" animBg="1"/>
      <p:bldP spid="11" grpId="4" animBg="1"/>
      <p:bldP spid="12" grpId="5" animBg="1"/>
      <p:bldP spid="13" grpId="6" animBg="1"/>
      <p:bldP spid="14" grpId="7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101703293_winterdelightwallpaperp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45"/>
            <a:ext cx="12192000" cy="68381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endParaRPr lang="ru-RU" alt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431798" y="123802"/>
            <a:ext cx="8036878" cy="2598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sz="4100" b="1" i="1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Серый маленький и славный,</a:t>
            </a:r>
          </a:p>
          <a:p>
            <a:pPr algn="l">
              <a:defRPr/>
            </a:pPr>
            <a:r>
              <a:rPr sz="4100" b="1" i="1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Чик — чирикает забавно,</a:t>
            </a:r>
          </a:p>
          <a:p>
            <a:pPr algn="l">
              <a:defRPr/>
            </a:pPr>
            <a:r>
              <a:rPr sz="4100" b="1" i="1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Червяка нашел и съел,</a:t>
            </a:r>
          </a:p>
          <a:p>
            <a:pPr algn="l">
              <a:defRPr/>
            </a:pPr>
            <a:r>
              <a:rPr sz="4100" b="1" i="1" strike="noStrike">
                <a:solidFill>
                  <a:schemeClr val="accent2">
                    <a:lumMod val="70000"/>
                  </a:schemeClr>
                </a:solidFill>
                <a:latin typeface="Arial"/>
                <a:ea typeface="Times New Roman"/>
                <a:cs typeface="Arial"/>
              </a:rPr>
              <a:t>Вмиг вспорхнул и полетел.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215188" y="726859"/>
            <a:ext cx="4976812" cy="30188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1798" y="3745708"/>
            <a:ext cx="11303000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Мороз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 ворона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 сорока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259412" y="4902997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568704" y="3769916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172424" y="4902997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5562729" y="3769916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714187" y="4902997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9144129" y="3769916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31799" y="5111751"/>
            <a:ext cx="4492623" cy="115728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marL="341884" indent="-341884" algn="l" defTabSz="914400" rtl="0" eaLnBrk="1" latinLnBrk="1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/>
              <a:buNone/>
              <a:defRPr/>
            </a:pPr>
            <a:r>
              <a:rPr kumimoji="0" lang="ru-RU" altLang="en-US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воробей</a:t>
            </a:r>
            <a:r>
              <a:rPr kumimoji="0" lang="en-US" altLang="ru-RU" sz="7300" b="0" i="0" u="none" strike="noStrike" kern="1200" cap="none" normalizeH="0" baseline="0">
                <a:solidFill>
                  <a:srgbClr val="1B1760"/>
                </a:solidFill>
                <a:latin typeface="+mn-lt"/>
                <a:ea typeface="+mn-ea"/>
                <a:cs typeface="+mn-cs"/>
              </a:rPr>
              <a:t>,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981600" y="6269040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037287" y="6269040"/>
            <a:ext cx="5556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3324354" y="5135959"/>
            <a:ext cx="302417" cy="254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1" animBg="1"/>
      <p:bldP spid="8" grpId="2" animBg="1"/>
      <p:bldP spid="9" grpId="3" animBg="1"/>
      <p:bldP spid="10" grpId="4" animBg="1"/>
      <p:bldP spid="11" grpId="5" animBg="1"/>
      <p:bldP spid="12" grpId="6" animBg="1"/>
      <p:bldP spid="13" grpId="7" animBg="1"/>
      <p:bldP spid="14" grpId="8" animBg="1"/>
      <p:bldP spid="15" grpId="9" animBg="1"/>
      <p:bldP spid="16" grpId="10" animBg="1"/>
      <p:bldP spid="17" grpId="11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Гармония">
  <a:themeElements>
    <a:clrScheme name="Гармония">
      <a:dk1>
        <a:srgbClr val="1b3f63"/>
      </a:dk1>
      <a:lt1>
        <a:srgbClr val="ffffff"/>
      </a:lt1>
      <a:dk2>
        <a:srgbClr val="849fb5"/>
      </a:dk2>
      <a:lt2>
        <a:srgbClr val="eaf1f7"/>
      </a:lt2>
      <a:accent1>
        <a:srgbClr val="356b9d"/>
      </a:accent1>
      <a:accent2>
        <a:srgbClr val="003366"/>
      </a:accent2>
      <a:accent3>
        <a:srgbClr val="6f8fa9"/>
      </a:accent3>
      <a:accent4>
        <a:srgbClr val="585e68"/>
      </a:accent4>
      <a:accent5>
        <a:srgbClr val="000066"/>
      </a:accent5>
      <a:accent6>
        <a:srgbClr val="666699"/>
      </a:accent6>
      <a:hlink>
        <a:srgbClr val="4e6b83"/>
      </a:hlink>
      <a:folHlink>
        <a:srgbClr val="d3d1c5"/>
      </a:folHlink>
    </a:clrScheme>
    <a:fontScheme name="Гармония">
      <a:majorFont>
        <a:latin typeface="Tahoma"/>
        <a:ea typeface=""/>
        <a:cs typeface=""/>
        <a:font script="Jpan" typeface="MS PGothic"/>
        <a:font script="Hang" typeface="문체부 제목 돋음체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армони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hueMod val="100000"/>
                <a:satMod val="100000"/>
              </a:schemeClr>
            </a:gs>
            <a:gs pos="100000">
              <a:schemeClr val="phClr">
                <a:shade val="70000"/>
                <a:hueMod val="100000"/>
                <a:satMod val="10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372</ep:Words>
  <ep:PresentationFormat>Широкоэкранный</ep:PresentationFormat>
  <ep:Paragraphs>96</ep:Paragraphs>
  <ep:Slides>21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21</vt:i4>
      </vt:variant>
    </vt:vector>
  </ep:HeadingPairs>
  <ep:TitlesOfParts>
    <vt:vector size="22" baseType="lpstr">
      <vt:lpstr>Гармония</vt:lpstr>
      <vt:lpstr>Презентация PowerPoint</vt:lpstr>
      <vt:lpstr>Презентация PowerPoint</vt:lpstr>
      <vt:lpstr>Алгоритм работы</vt:lpstr>
      <vt:lpstr>Презентация PowerPoint</vt:lpstr>
      <vt:lpstr>Презентация PowerPoint</vt:lpstr>
      <vt:lpstr>Слайд 6</vt:lpstr>
      <vt:lpstr>Презентация PowerPoint</vt:lpstr>
      <vt:lpstr>Презентация PowerPoint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2024-01-28T09:51:48.000</dcterms:created>
  <dc:creator>User</dc:creator>
  <cp:lastModifiedBy>User</cp:lastModifiedBy>
  <dcterms:modified xsi:type="dcterms:W3CDTF">2024-01-30T01:45:50.846</dcterms:modified>
  <cp:revision>63</cp:revision>
  <dc:title>Урок русского языка  во 2 “Г” классе</dc:title>
  <cp:version>0906.0100.01</cp:version>
</cp:coreProperties>
</file>