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9" r:id="rId2"/>
    <p:sldId id="268" r:id="rId3"/>
    <p:sldId id="269" r:id="rId4"/>
    <p:sldId id="270" r:id="rId5"/>
    <p:sldId id="271" r:id="rId6"/>
    <p:sldId id="276" r:id="rId7"/>
    <p:sldId id="273" r:id="rId8"/>
    <p:sldId id="274" r:id="rId9"/>
    <p:sldId id="275" r:id="rId10"/>
    <p:sldId id="277" r:id="rId11"/>
    <p:sldId id="263" r:id="rId12"/>
    <p:sldId id="27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8080"/>
    <a:srgbClr val="319090"/>
    <a:srgbClr val="205F5E"/>
    <a:srgbClr val="349C9A"/>
    <a:srgbClr val="3CB5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120" y="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273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177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62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5835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8399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168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8513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162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684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821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418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014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737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516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408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592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05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F744A18-728F-42BD-92A5-FDF988F7A72E}" type="datetimeFigureOut">
              <a:rPr lang="ru-RU" smtClean="0"/>
              <a:t>22.10.2024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A246D49-3014-4803-AE9E-BA28CD9B93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691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ORg3y-ZBkuAwABOY3FT8oydNDxOJP7Ws/view?usp=sharing" TargetMode="External"/><Relationship Id="rId2" Type="http://schemas.openxmlformats.org/officeDocument/2006/relationships/hyperlink" Target="https://drive.google.com/drive/u/2/folders/1PKMg54wyCOrz2TY9fGX7DEntxtyuWjpq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t.me/whitenoiseurtk" TargetMode="External"/><Relationship Id="rId4" Type="http://schemas.openxmlformats.org/officeDocument/2006/relationships/hyperlink" Target="https://whitenoiseurtk.tilda.w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29A36C9-F712-4416-98D3-9F96E64EB914}"/>
              </a:ext>
            </a:extLst>
          </p:cNvPr>
          <p:cNvSpPr txBox="1">
            <a:spLocks/>
          </p:cNvSpPr>
          <p:nvPr/>
        </p:nvSpPr>
        <p:spPr>
          <a:xfrm>
            <a:off x="437321" y="914832"/>
            <a:ext cx="11317356" cy="2823784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cap="none" dirty="0" smtClean="0">
                <a:latin typeface="ISOCPEUR" panose="020B0604020202020204" pitchFamily="34" charset="0"/>
              </a:rPr>
              <a:t>ОРГАНИЗАЦИЯ И ПРОВЕДЕНИЕ ОБЛАСТНОЙ ВЫСТАВКИ ТЕХНИЧЕСКОГО ТВОРЧЕСТВА ОБУЧАЮЩИХСЯ СВЕРДЛОВСКОЙ ОБЛАСТИ "БЕЛЫЙ ШУМ", КАК СПОСОБ ПРОФОРИЕНТАЦИИ И ОСВОЕНИЯ ПРОФЕССИОНАЛЬНЫХ КОМПЕТЕНЦИЙ ПО ПРОФИЛЮ ПОЛУЧАЕМОЙ СПЕЦИАЛЬНОСТИ</a:t>
            </a:r>
            <a:endParaRPr lang="ru-RU" b="1" cap="none" dirty="0">
              <a:latin typeface="ISOCPEUR" panose="020B060402020202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 txBox="1">
            <a:spLocks/>
          </p:cNvSpPr>
          <p:nvPr/>
        </p:nvSpPr>
        <p:spPr>
          <a:xfrm>
            <a:off x="437321" y="5125129"/>
            <a:ext cx="11208328" cy="91011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cap="none" dirty="0" smtClean="0">
                <a:latin typeface="ISOCPEUR" panose="020B0604020202020204" pitchFamily="34" charset="0"/>
              </a:rPr>
              <a:t>Авторы: Трофимова Александра Ивановна</a:t>
            </a:r>
          </a:p>
          <a:p>
            <a:pPr algn="ctr"/>
            <a:r>
              <a:rPr lang="ru-RU" sz="2800" b="1" cap="none" dirty="0" smtClean="0">
                <a:latin typeface="ISOCPEUR" panose="020B0604020202020204" pitchFamily="34" charset="0"/>
              </a:rPr>
              <a:t>  </a:t>
            </a:r>
            <a:r>
              <a:rPr lang="ru-RU" sz="2800" b="1" cap="none" dirty="0" err="1" smtClean="0">
                <a:latin typeface="ISOCPEUR" panose="020B0604020202020204" pitchFamily="34" charset="0"/>
              </a:rPr>
              <a:t>Быльцев</a:t>
            </a:r>
            <a:r>
              <a:rPr lang="ru-RU" sz="2800" b="1" cap="none" dirty="0" smtClean="0">
                <a:latin typeface="ISOCPEUR" panose="020B0604020202020204" pitchFamily="34" charset="0"/>
              </a:rPr>
              <a:t> Илья Алексеевич</a:t>
            </a:r>
          </a:p>
          <a:p>
            <a:pPr algn="ctr"/>
            <a:r>
              <a:rPr lang="ru-RU" sz="2800" b="1" cap="none" dirty="0" smtClean="0">
                <a:latin typeface="ISOCPEUR" panose="020B0604020202020204" pitchFamily="34" charset="0"/>
              </a:rPr>
              <a:t>ГАПОУ СО «Уральский радиотехнический колледж имени А. С. Попова»</a:t>
            </a:r>
            <a:endParaRPr lang="ru-RU" sz="2800" b="1" cap="none" dirty="0">
              <a:latin typeface="ISOCPEUR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497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905" y="347440"/>
            <a:ext cx="10426534" cy="91011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ISOCPEUR" panose="020B0604020202020204" pitchFamily="34" charset="0"/>
              </a:rPr>
              <a:t>Профориентация посетителей</a:t>
            </a:r>
            <a:endParaRPr lang="ru-RU" sz="6000" b="1" dirty="0">
              <a:latin typeface="ISOCPEUR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ACB5F7B-4BD5-4583-A0A9-0E803C55975C}"/>
              </a:ext>
            </a:extLst>
          </p:cNvPr>
          <p:cNvSpPr txBox="1"/>
          <p:nvPr/>
        </p:nvSpPr>
        <p:spPr>
          <a:xfrm>
            <a:off x="1106801" y="2127038"/>
            <a:ext cx="61965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ISOCPEUR" panose="020B0604020202020204" pitchFamily="34" charset="0"/>
              </a:rPr>
              <a:t>Декоративная лазерная гравировка</a:t>
            </a:r>
          </a:p>
          <a:p>
            <a:r>
              <a:rPr lang="ru-RU" sz="2400" dirty="0">
                <a:latin typeface="ISOCPEUR" panose="020B0604020202020204" pitchFamily="34" charset="0"/>
              </a:rPr>
              <a:t>3D моделирование и печать</a:t>
            </a:r>
          </a:p>
          <a:p>
            <a:r>
              <a:rPr lang="ru-RU" sz="2400" dirty="0">
                <a:latin typeface="ISOCPEUR" panose="020B0604020202020204" pitchFamily="34" charset="0"/>
              </a:rPr>
              <a:t>Сборка и монтаж электронного устройства</a:t>
            </a:r>
          </a:p>
          <a:p>
            <a:r>
              <a:rPr lang="ru-RU" sz="2400" dirty="0">
                <a:latin typeface="ISOCPEUR" panose="020B0604020202020204" pitchFamily="34" charset="0"/>
              </a:rPr>
              <a:t>Основы программирования микроконтроллеров</a:t>
            </a:r>
          </a:p>
          <a:p>
            <a:r>
              <a:rPr lang="ru-RU" sz="2400" dirty="0">
                <a:latin typeface="ISOCPEUR" panose="020B0604020202020204" pitchFamily="34" charset="0"/>
              </a:rPr>
              <a:t>Основы работы с измерительными приборами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0386EA-3C9F-4CF9-A77C-DA628D20DEB6}"/>
              </a:ext>
            </a:extLst>
          </p:cNvPr>
          <p:cNvSpPr txBox="1"/>
          <p:nvPr/>
        </p:nvSpPr>
        <p:spPr>
          <a:xfrm>
            <a:off x="1106801" y="5190076"/>
            <a:ext cx="32720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ISOCPEUR" panose="020B0604020202020204" pitchFamily="34" charset="0"/>
              </a:rPr>
              <a:t>Тематическая фотозона</a:t>
            </a:r>
          </a:p>
          <a:p>
            <a:r>
              <a:rPr lang="ru-RU" sz="2400" dirty="0">
                <a:latin typeface="ISOCPEUR" panose="020B0604020202020204" pitchFamily="34" charset="0"/>
              </a:rPr>
              <a:t>Экскурсии по колледжу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33114A0-76A0-4B04-A539-F248940948EA}"/>
              </a:ext>
            </a:extLst>
          </p:cNvPr>
          <p:cNvSpPr txBox="1"/>
          <p:nvPr/>
        </p:nvSpPr>
        <p:spPr>
          <a:xfrm>
            <a:off x="948905" y="1461464"/>
            <a:ext cx="9833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ISOCPEUR" panose="020B0604020202020204" pitchFamily="34" charset="0"/>
              </a:rPr>
              <a:t>НА ВЫСТАВКЕ </a:t>
            </a:r>
            <a:r>
              <a:rPr lang="ru-RU" sz="2400" b="1" dirty="0" smtClean="0">
                <a:latin typeface="ISOCPEUR" panose="020B0604020202020204" pitchFamily="34" charset="0"/>
              </a:rPr>
              <a:t>ПРОВОДИТСЯ НЕСКОЛЬКО </a:t>
            </a:r>
            <a:r>
              <a:rPr lang="ru-RU" sz="2400" b="1" dirty="0">
                <a:latin typeface="ISOCPEUR" panose="020B0604020202020204" pitchFamily="34" charset="0"/>
              </a:rPr>
              <a:t>МАСТЕР КЛАССОВ ДЛЯ ПОСЕТИТЕЛЕЙ</a:t>
            </a: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DC86E923-A604-42D5-9A97-FEA6EE5AFD1C}"/>
              </a:ext>
            </a:extLst>
          </p:cNvPr>
          <p:cNvCxnSpPr>
            <a:cxnSpLocks/>
          </p:cNvCxnSpPr>
          <p:nvPr/>
        </p:nvCxnSpPr>
        <p:spPr>
          <a:xfrm>
            <a:off x="1106800" y="2194228"/>
            <a:ext cx="0" cy="17907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0961F7DA-E914-49C5-8E68-42FEBD1170EB}"/>
              </a:ext>
            </a:extLst>
          </p:cNvPr>
          <p:cNvCxnSpPr>
            <a:cxnSpLocks/>
          </p:cNvCxnSpPr>
          <p:nvPr/>
        </p:nvCxnSpPr>
        <p:spPr>
          <a:xfrm>
            <a:off x="1106801" y="5230988"/>
            <a:ext cx="0" cy="74917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E1129C0-41C0-4D27-B4B4-EF75B881D459}"/>
              </a:ext>
            </a:extLst>
          </p:cNvPr>
          <p:cNvSpPr txBox="1"/>
          <p:nvPr/>
        </p:nvSpPr>
        <p:spPr>
          <a:xfrm>
            <a:off x="948905" y="4647309"/>
            <a:ext cx="8769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ISOCPEUR" panose="020B0604020202020204" pitchFamily="34" charset="0"/>
              </a:rPr>
              <a:t>ТАКЖЕ БЫЛИ ОРГАНИЗОВАНЫ:</a:t>
            </a:r>
          </a:p>
        </p:txBody>
      </p:sp>
    </p:spTree>
    <p:extLst>
      <p:ext uri="{BB962C8B-B14F-4D97-AF65-F5344CB8AC3E}">
        <p14:creationId xmlns:p14="http://schemas.microsoft.com/office/powerpoint/2010/main" val="365806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2515" y="163496"/>
            <a:ext cx="7920902" cy="910115"/>
          </a:xfrm>
        </p:spPr>
        <p:txBody>
          <a:bodyPr>
            <a:noAutofit/>
          </a:bodyPr>
          <a:lstStyle/>
          <a:p>
            <a:r>
              <a:rPr lang="ru-RU" sz="6000" b="1" dirty="0">
                <a:latin typeface="ISOCPEUR" panose="020B0604020202020204" pitchFamily="34" charset="0"/>
              </a:rPr>
              <a:t>ТЕХНИЧЕСКАЯ КОМИССИЯ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C3402670-8637-46A0-9FE9-2D7D869066B4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7117" y="2416665"/>
          <a:ext cx="11697764" cy="427675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430934">
                  <a:extLst>
                    <a:ext uri="{9D8B030D-6E8A-4147-A177-3AD203B41FA5}">
                      <a16:colId xmlns:a16="http://schemas.microsoft.com/office/drawing/2014/main" val="2393473040"/>
                    </a:ext>
                  </a:extLst>
                </a:gridCol>
                <a:gridCol w="2470244">
                  <a:extLst>
                    <a:ext uri="{9D8B030D-6E8A-4147-A177-3AD203B41FA5}">
                      <a16:colId xmlns:a16="http://schemas.microsoft.com/office/drawing/2014/main" val="3779133679"/>
                    </a:ext>
                  </a:extLst>
                </a:gridCol>
                <a:gridCol w="2415654">
                  <a:extLst>
                    <a:ext uri="{9D8B030D-6E8A-4147-A177-3AD203B41FA5}">
                      <a16:colId xmlns:a16="http://schemas.microsoft.com/office/drawing/2014/main" val="1249347405"/>
                    </a:ext>
                  </a:extLst>
                </a:gridCol>
                <a:gridCol w="2210938">
                  <a:extLst>
                    <a:ext uri="{9D8B030D-6E8A-4147-A177-3AD203B41FA5}">
                      <a16:colId xmlns:a16="http://schemas.microsoft.com/office/drawing/2014/main" val="1491871254"/>
                    </a:ext>
                  </a:extLst>
                </a:gridCol>
                <a:gridCol w="2169994">
                  <a:extLst>
                    <a:ext uri="{9D8B030D-6E8A-4147-A177-3AD203B41FA5}">
                      <a16:colId xmlns:a16="http://schemas.microsoft.com/office/drawing/2014/main" val="886236392"/>
                    </a:ext>
                  </a:extLst>
                </a:gridCol>
              </a:tblGrid>
              <a:tr h="1310185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latin typeface="ISOCPEUR" panose="020B0604020202020204" pitchFamily="34" charset="0"/>
                        </a:rPr>
                        <a:t>Производственное объединение "Уральский оптико-механический завод имени Э. С. </a:t>
                      </a:r>
                      <a:r>
                        <a:rPr lang="ru-RU" sz="2000" b="0" dirty="0" err="1">
                          <a:latin typeface="ISOCPEUR" panose="020B0604020202020204" pitchFamily="34" charset="0"/>
                        </a:rPr>
                        <a:t>Яламова</a:t>
                      </a:r>
                      <a:r>
                        <a:rPr lang="ru-RU" sz="2000" b="0" dirty="0">
                          <a:latin typeface="ISOCPEUR" panose="020B0604020202020204" pitchFamily="34" charset="0"/>
                        </a:rPr>
                        <a:t>"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latin typeface="ISOCPEUR" panose="020B0604020202020204" pitchFamily="34" charset="0"/>
                        </a:rPr>
                        <a:t>Белоярская АЭС им. И. В. Курчатова (Росэнергоатом)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latin typeface="ISOCPEUR" panose="020B0604020202020204" pitchFamily="34" charset="0"/>
                        </a:rPr>
                        <a:t>Научно-производственное объединение "НПО автоматики"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>
                          <a:latin typeface="ISOCPEUR" panose="020B0604020202020204" pitchFamily="34" charset="0"/>
                        </a:rPr>
                        <a:t>Уральское производственное предприятие "Вектор"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>
                          <a:effectLst/>
                          <a:latin typeface="ISOCPEUR" panose="020B0604020202020204" pitchFamily="34" charset="0"/>
                        </a:rPr>
                        <a:t>Уральский завод гражданской авиации</a:t>
                      </a:r>
                      <a:endParaRPr lang="ru-RU" sz="2000" b="0" dirty="0">
                        <a:latin typeface="ISOCPEUR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753573"/>
                  </a:ext>
                </a:extLst>
              </a:tr>
              <a:tr h="2661314">
                <a:tc>
                  <a:txBody>
                    <a:bodyPr/>
                    <a:lstStyle/>
                    <a:p>
                      <a:pPr algn="ctr"/>
                      <a:endParaRPr lang="ru-RU" b="0" dirty="0">
                        <a:latin typeface="ISOCPEUR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0" dirty="0">
                        <a:latin typeface="ISOCPEUR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dirty="0">
                        <a:latin typeface="ISOCPEUR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dirty="0">
                        <a:latin typeface="ISOCPEUR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0" dirty="0">
                        <a:latin typeface="ISOCPEUR" panose="020B0604020202020204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9888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B20A23B-6355-41DB-80C6-C101B0B3E257}"/>
              </a:ext>
            </a:extLst>
          </p:cNvPr>
          <p:cNvSpPr txBox="1"/>
          <p:nvPr/>
        </p:nvSpPr>
        <p:spPr>
          <a:xfrm>
            <a:off x="396731" y="1032510"/>
            <a:ext cx="113985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latin typeface="ISOCPEUR" panose="020B0604020202020204" pitchFamily="34" charset="0"/>
              </a:rPr>
              <a:t>В качестве судей на выставке работают представители крупнейших оборонно-промышленных предприятий Екатеринбурга и Свердловской области. После выставки многие студенты получают предложения о трудоустройстве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D6F20E1-C075-4320-BF83-C18BCFFE72F6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902" y="4696717"/>
            <a:ext cx="2724129" cy="126546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C170A0C-DD90-4ED0-A66B-EC956D63501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1628" y="5102772"/>
            <a:ext cx="1850027" cy="85941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8111E004-31CB-4A96-B8CB-888E6A472B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607" y="4933235"/>
            <a:ext cx="2214985" cy="102894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9B45C408-E08B-42D4-B90F-1023986395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644" y="4117994"/>
            <a:ext cx="1756758" cy="2391599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AFA40A6-2BA6-456E-B0EF-F576FF29A6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639" y="4361222"/>
            <a:ext cx="1853650" cy="190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874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584" y="164581"/>
            <a:ext cx="10515600" cy="910115"/>
          </a:xfrm>
        </p:spPr>
        <p:txBody>
          <a:bodyPr>
            <a:noAutofit/>
          </a:bodyPr>
          <a:lstStyle/>
          <a:p>
            <a:r>
              <a:rPr lang="ru-RU" sz="6000" b="1" cap="none" dirty="0">
                <a:latin typeface="ISOCPEUR" panose="020B0604020202020204" pitchFamily="34" charset="0"/>
              </a:rPr>
              <a:t>ПОЛЕЗНЫЕ ССЫЛКИ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018923-DD4D-489A-AE6C-A31C05085581}"/>
              </a:ext>
            </a:extLst>
          </p:cNvPr>
          <p:cNvSpPr txBox="1"/>
          <p:nvPr/>
        </p:nvSpPr>
        <p:spPr>
          <a:xfrm>
            <a:off x="1034412" y="1951857"/>
            <a:ext cx="629531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Положение о проведении </a:t>
            </a: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Выставки 2022</a:t>
            </a:r>
            <a:endParaRPr lang="ru-RU" sz="2400" dirty="0" smtClean="0">
              <a:solidFill>
                <a:schemeClr val="tx2">
                  <a:lumMod val="20000"/>
                  <a:lumOff val="80000"/>
                </a:schemeClr>
              </a:solidFill>
              <a:latin typeface="ISOCPEUR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Положение о проведении Выставки </a:t>
            </a: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2023</a:t>
            </a:r>
            <a:endParaRPr lang="ru-RU" sz="2400" dirty="0" smtClean="0">
              <a:solidFill>
                <a:schemeClr val="tx2">
                  <a:lumMod val="20000"/>
                  <a:lumOff val="80000"/>
                </a:schemeClr>
              </a:solidFill>
              <a:latin typeface="ISOCPEUR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Положение </a:t>
            </a:r>
            <a:r>
              <a:rPr lang="ru-RU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о проведении Выставки </a:t>
            </a: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2024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latin typeface="ISOCPEUR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Программа </a:t>
            </a: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выставки</a:t>
            </a:r>
            <a:endParaRPr lang="ru-RU" sz="2400" dirty="0">
              <a:solidFill>
                <a:schemeClr val="tx2">
                  <a:lumMod val="20000"/>
                  <a:lumOff val="80000"/>
                </a:schemeClr>
              </a:solidFill>
              <a:latin typeface="ISOCPEUR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Пример информационной таблички участника</a:t>
            </a:r>
            <a:endParaRPr lang="ru-RU" sz="2400" dirty="0" smtClean="0">
              <a:solidFill>
                <a:schemeClr val="tx2">
                  <a:lumMod val="20000"/>
                  <a:lumOff val="80000"/>
                </a:schemeClr>
              </a:solidFill>
              <a:latin typeface="ISOCPEUR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2"/>
              </a:rPr>
              <a:t>Критерии оценивания</a:t>
            </a:r>
            <a:endParaRPr lang="ru-RU" sz="2400" dirty="0" smtClean="0">
              <a:solidFill>
                <a:schemeClr val="tx2">
                  <a:lumMod val="20000"/>
                  <a:lumOff val="80000"/>
                </a:schemeClr>
              </a:solidFill>
              <a:latin typeface="ISOCPEUR" panose="020B0604020202020204" pitchFamily="34" charset="0"/>
              <a:hlinkClick r:id="rId3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CF4B6B-F2FC-4A43-9B2F-38ABDE474D5A}"/>
              </a:ext>
            </a:extLst>
          </p:cNvPr>
          <p:cNvSpPr txBox="1"/>
          <p:nvPr/>
        </p:nvSpPr>
        <p:spPr>
          <a:xfrm>
            <a:off x="1436276" y="5023860"/>
            <a:ext cx="518763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>
                <a:latin typeface="ISOCPEUR" panose="020B0604020202020204" pitchFamily="34" charset="0"/>
              </a:rPr>
              <a:t>Телефон +79533837537</a:t>
            </a:r>
          </a:p>
          <a:p>
            <a:r>
              <a:rPr lang="en-US" sz="2200" dirty="0">
                <a:latin typeface="ISOCPEUR" panose="020B0604020202020204" pitchFamily="34" charset="0"/>
              </a:rPr>
              <a:t>Email</a:t>
            </a:r>
            <a:r>
              <a:rPr lang="ru-RU" sz="2200" dirty="0">
                <a:latin typeface="ISOCPEUR" panose="020B0604020202020204" pitchFamily="34" charset="0"/>
              </a:rPr>
              <a:t> </a:t>
            </a:r>
            <a:r>
              <a:rPr lang="en-US" sz="2200" dirty="0">
                <a:latin typeface="ISOCPEUR" panose="020B0604020202020204" pitchFamily="34" charset="0"/>
              </a:rPr>
              <a:t>whitenoise@urtt.ru</a:t>
            </a:r>
          </a:p>
          <a:p>
            <a:r>
              <a:rPr lang="ru-RU" sz="2200" dirty="0" smtClean="0">
                <a:latin typeface="ISOCPEUR" panose="020B0604020202020204" pitchFamily="34" charset="0"/>
              </a:rPr>
              <a:t>Сайт </a:t>
            </a:r>
            <a:r>
              <a:rPr lang="en-US" sz="22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4"/>
              </a:rPr>
              <a:t>https://whitenoiseurtk.tilda.ws/</a:t>
            </a:r>
            <a:endParaRPr lang="en-US" sz="2200" dirty="0">
              <a:solidFill>
                <a:schemeClr val="tx2">
                  <a:lumMod val="20000"/>
                  <a:lumOff val="80000"/>
                </a:schemeClr>
              </a:solidFill>
              <a:latin typeface="ISOCPEUR" panose="020B0604020202020204" pitchFamily="34" charset="0"/>
            </a:endParaRPr>
          </a:p>
          <a:p>
            <a:r>
              <a:rPr lang="en-US" sz="2200" dirty="0">
                <a:latin typeface="ISOCPEUR" panose="020B0604020202020204" pitchFamily="34" charset="0"/>
              </a:rPr>
              <a:t>Telegram-</a:t>
            </a:r>
            <a:r>
              <a:rPr lang="ru-RU" sz="2200" dirty="0">
                <a:latin typeface="ISOCPEUR" panose="020B0604020202020204" pitchFamily="34" charset="0"/>
              </a:rPr>
              <a:t>канал </a:t>
            </a:r>
            <a:r>
              <a:rPr lang="en-US" sz="2200" dirty="0">
                <a:solidFill>
                  <a:schemeClr val="accent2">
                    <a:lumMod val="20000"/>
                    <a:lumOff val="80000"/>
                  </a:schemeClr>
                </a:solidFill>
                <a:latin typeface="ISOCPEUR" panose="020B0604020202020204" pitchFamily="34" charset="0"/>
                <a:hlinkClick r:id="rId5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https://t.me/whitenoiseurtk</a:t>
            </a:r>
            <a:endParaRPr lang="ru-RU" sz="2200" dirty="0">
              <a:solidFill>
                <a:schemeClr val="accent2">
                  <a:lumMod val="20000"/>
                  <a:lumOff val="80000"/>
                </a:schemeClr>
              </a:solidFill>
              <a:latin typeface="ISOCPEUR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D38157-00C6-4463-8C65-12C6688BB81B}"/>
              </a:ext>
            </a:extLst>
          </p:cNvPr>
          <p:cNvSpPr txBox="1"/>
          <p:nvPr/>
        </p:nvSpPr>
        <p:spPr>
          <a:xfrm>
            <a:off x="700584" y="1367082"/>
            <a:ext cx="4030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ISOCPEUR" panose="020B0604020202020204" pitchFamily="34" charset="0"/>
              </a:rPr>
              <a:t>Ссылки на документы: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C15680-DBC6-4617-82F3-BD2E11712884}"/>
              </a:ext>
            </a:extLst>
          </p:cNvPr>
          <p:cNvSpPr txBox="1"/>
          <p:nvPr/>
        </p:nvSpPr>
        <p:spPr>
          <a:xfrm>
            <a:off x="717052" y="4439085"/>
            <a:ext cx="60837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atin typeface="ISOCPEUR" panose="020B0604020202020204" pitchFamily="34" charset="0"/>
              </a:rPr>
              <a:t>Контакты организатора выставки</a:t>
            </a:r>
          </a:p>
        </p:txBody>
      </p:sp>
    </p:spTree>
    <p:extLst>
      <p:ext uri="{BB962C8B-B14F-4D97-AF65-F5344CB8AC3E}">
        <p14:creationId xmlns:p14="http://schemas.microsoft.com/office/powerpoint/2010/main" val="3969913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9512" y="181611"/>
            <a:ext cx="4710736" cy="910115"/>
          </a:xfrm>
        </p:spPr>
        <p:txBody>
          <a:bodyPr>
            <a:noAutofit/>
          </a:bodyPr>
          <a:lstStyle/>
          <a:p>
            <a:r>
              <a:rPr lang="ru-RU" sz="7500" b="1" dirty="0">
                <a:latin typeface="ISOCPEUR" panose="020B0604020202020204" pitchFamily="34" charset="0"/>
              </a:rPr>
              <a:t>БЕЛЫЙ ШУМ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BD3910-9948-405A-AEB8-0470D5501557}"/>
              </a:ext>
            </a:extLst>
          </p:cNvPr>
          <p:cNvSpPr txBox="1"/>
          <p:nvPr/>
        </p:nvSpPr>
        <p:spPr>
          <a:xfrm>
            <a:off x="236857" y="3987500"/>
            <a:ext cx="115062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ISOCPEUR" panose="020B0604020202020204" pitchFamily="34" charset="0"/>
              </a:rPr>
              <a:t>Открытая областная Выставка технического творчества обучающихся образовательных организаций Свердловской области, направленная на пропаганду и развитие технических способностей студентов и молодежи. 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2796EB5-0507-4115-B0E2-DC91BA7CA08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274" y="1621113"/>
            <a:ext cx="4015413" cy="212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49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4260" y="181611"/>
            <a:ext cx="6261240" cy="910115"/>
          </a:xfrm>
        </p:spPr>
        <p:txBody>
          <a:bodyPr>
            <a:noAutofit/>
          </a:bodyPr>
          <a:lstStyle/>
          <a:p>
            <a:r>
              <a:rPr lang="ru-RU" sz="7500" b="1" dirty="0">
                <a:latin typeface="ISOCPEUR" panose="020B0604020202020204" pitchFamily="34" charset="0"/>
              </a:rPr>
              <a:t>Организаторы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C2B2F31-BB78-43E5-8940-D5607F2386C4}"/>
              </a:ext>
            </a:extLst>
          </p:cNvPr>
          <p:cNvSpPr/>
          <p:nvPr/>
        </p:nvSpPr>
        <p:spPr>
          <a:xfrm>
            <a:off x="1020036" y="4181607"/>
            <a:ext cx="458975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latin typeface="ISOCPEUR" panose="020B0604020202020204" pitchFamily="34" charset="0"/>
              </a:rPr>
              <a:t>Трофимова Александра Ивановна</a:t>
            </a:r>
          </a:p>
          <a:p>
            <a:pPr algn="ctr"/>
            <a:r>
              <a:rPr lang="ru-RU" sz="2200" dirty="0">
                <a:latin typeface="ISOCPEUR" panose="020B0604020202020204" pitchFamily="34" charset="0"/>
              </a:rPr>
              <a:t>Руководитель выставки Белый шум</a:t>
            </a:r>
          </a:p>
          <a:p>
            <a:pPr algn="ctr"/>
            <a:r>
              <a:rPr lang="ru-RU" sz="2200" dirty="0">
                <a:latin typeface="ISOCPEUR" panose="020B0604020202020204" pitchFamily="34" charset="0"/>
              </a:rPr>
              <a:t>Преподаватель Уральского радиотехнического колледжа имени А. С. Попова</a:t>
            </a:r>
          </a:p>
          <a:p>
            <a:endParaRPr lang="ru-RU" sz="2000" dirty="0">
              <a:latin typeface="ISOCPEUR" panose="020B0604020202020204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2BC3603-8FCB-49A5-AC1C-0DD6023F491C}"/>
              </a:ext>
            </a:extLst>
          </p:cNvPr>
          <p:cNvSpPr/>
          <p:nvPr/>
        </p:nvSpPr>
        <p:spPr>
          <a:xfrm>
            <a:off x="5933004" y="4146367"/>
            <a:ext cx="5215208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err="1">
                <a:latin typeface="ISOCPEUR" panose="020B0604020202020204" pitchFamily="34" charset="0"/>
              </a:rPr>
              <a:t>Быльцев</a:t>
            </a:r>
            <a:r>
              <a:rPr lang="ru-RU" sz="2200" b="1" dirty="0">
                <a:latin typeface="ISOCPEUR" panose="020B0604020202020204" pitchFamily="34" charset="0"/>
              </a:rPr>
              <a:t> Илья Алексеевич</a:t>
            </a:r>
          </a:p>
          <a:p>
            <a:pPr algn="ctr"/>
            <a:r>
              <a:rPr lang="ru-RU" sz="2200" dirty="0">
                <a:latin typeface="ISOCPEUR" panose="020B0604020202020204" pitchFamily="34" charset="0"/>
              </a:rPr>
              <a:t>Технический эксперт выставки Белый шум</a:t>
            </a:r>
          </a:p>
          <a:p>
            <a:pPr algn="ctr"/>
            <a:r>
              <a:rPr lang="ru-RU" sz="2200" dirty="0">
                <a:latin typeface="ISOCPEUR" panose="020B0604020202020204" pitchFamily="34" charset="0"/>
              </a:rPr>
              <a:t>Преподаватель Уральского радиотехнического колледжа имени </a:t>
            </a:r>
          </a:p>
          <a:p>
            <a:pPr algn="ctr"/>
            <a:r>
              <a:rPr lang="ru-RU" sz="2200" dirty="0">
                <a:latin typeface="ISOCPEUR" panose="020B0604020202020204" pitchFamily="34" charset="0"/>
              </a:rPr>
              <a:t>А. С. Попова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AB4C1EA-5823-47B7-8C1C-CB6B14787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887" y="1599482"/>
            <a:ext cx="2240905" cy="236609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1AA0B7F-40B2-49E1-B05A-4B052328E9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3"/>
          <a:stretch/>
        </p:blipFill>
        <p:spPr>
          <a:xfrm>
            <a:off x="2248804" y="1599483"/>
            <a:ext cx="2132216" cy="236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6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9414" y="191083"/>
            <a:ext cx="4313171" cy="910115"/>
          </a:xfrm>
        </p:spPr>
        <p:txBody>
          <a:bodyPr>
            <a:noAutofit/>
          </a:bodyPr>
          <a:lstStyle/>
          <a:p>
            <a:r>
              <a:rPr lang="ru-RU" sz="7500" b="1" dirty="0">
                <a:latin typeface="ISOCPEUR" panose="020B0604020202020204" pitchFamily="34" charset="0"/>
              </a:rPr>
              <a:t>Проблемы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01CE23E-EC78-4729-AF9F-26DF1ADD4E2F}"/>
              </a:ext>
            </a:extLst>
          </p:cNvPr>
          <p:cNvSpPr/>
          <p:nvPr/>
        </p:nvSpPr>
        <p:spPr>
          <a:xfrm>
            <a:off x="524586" y="1280394"/>
            <a:ext cx="11142828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500" b="1" dirty="0">
                <a:latin typeface="ISOCPEUR" panose="020B0604020202020204" pitchFamily="34" charset="0"/>
              </a:rPr>
              <a:t>Студенты радиотехнического профиля испытывают недостаток мотивации из-за восприятия профессии как "непрестижной". </a:t>
            </a:r>
          </a:p>
          <a:p>
            <a:pPr marL="342900" indent="-342900">
              <a:buAutoNum type="arabicPeriod"/>
            </a:pPr>
            <a:endParaRPr lang="ru-RU" sz="2500" b="1" dirty="0">
              <a:latin typeface="ISOCPEUR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500" b="1" dirty="0">
                <a:latin typeface="ISOCPEUR" panose="020B0604020202020204" pitchFamily="34" charset="0"/>
              </a:rPr>
              <a:t>Многие студенты выбирают специальности в области IT и программирования, что связано с их высокой популярностью, государственными благами и возможностью удаленной работы. </a:t>
            </a:r>
          </a:p>
          <a:p>
            <a:pPr marL="342900" indent="-342900">
              <a:buAutoNum type="arabicPeriod"/>
            </a:pPr>
            <a:endParaRPr lang="ru-RU" sz="2500" b="1" dirty="0">
              <a:latin typeface="ISOCPEUR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500" b="1" dirty="0">
                <a:latin typeface="ISOCPEUR" panose="020B0604020202020204" pitchFamily="34" charset="0"/>
              </a:rPr>
              <a:t>Специальности в электронике часто выбираются студентами по остаточному принципу, что говорит о недостатке интереса к этой области. </a:t>
            </a:r>
          </a:p>
          <a:p>
            <a:pPr marL="342900" indent="-342900">
              <a:buAutoNum type="arabicPeriod"/>
            </a:pPr>
            <a:endParaRPr lang="ru-RU" sz="2500" b="1" dirty="0">
              <a:latin typeface="ISOCPEUR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ru-RU" sz="2500" b="1" dirty="0">
                <a:latin typeface="ISOCPEUR" panose="020B0604020202020204" pitchFamily="34" charset="0"/>
              </a:rPr>
              <a:t>Низкие проходные баллы на бюджетные места позволяют студентам с низким уровнем школьного образования поступать на радиотехнические специальности</a:t>
            </a:r>
            <a:r>
              <a:rPr lang="ru-RU" sz="2400" dirty="0">
                <a:latin typeface="ISOCPEUR" panose="020B0604020202020204" pitchFamily="34" charset="0"/>
              </a:rPr>
              <a:t>.</a:t>
            </a:r>
            <a:endParaRPr lang="ru-RU" sz="2400" b="1" dirty="0">
              <a:latin typeface="ISOCPEUR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34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6209" y="177831"/>
            <a:ext cx="6599582" cy="910115"/>
          </a:xfrm>
        </p:spPr>
        <p:txBody>
          <a:bodyPr>
            <a:noAutofit/>
          </a:bodyPr>
          <a:lstStyle/>
          <a:p>
            <a:r>
              <a:rPr lang="ru-RU" sz="7500" b="1" dirty="0">
                <a:latin typeface="ISOCPEUR" panose="020B0604020202020204" pitchFamily="34" charset="0"/>
              </a:rPr>
              <a:t>Цель и задачи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01CE23E-EC78-4729-AF9F-26DF1ADD4E2F}"/>
              </a:ext>
            </a:extLst>
          </p:cNvPr>
          <p:cNvSpPr/>
          <p:nvPr/>
        </p:nvSpPr>
        <p:spPr>
          <a:xfrm>
            <a:off x="524585" y="1280394"/>
            <a:ext cx="11561397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latin typeface="ISOCPEUR" panose="020B0604020202020204" pitchFamily="34" charset="0"/>
              </a:rPr>
              <a:t>Цель Выставки: </a:t>
            </a:r>
            <a:r>
              <a:rPr lang="ru-RU" sz="2800" dirty="0">
                <a:latin typeface="ISOCPEUR" panose="020B0604020202020204" pitchFamily="34" charset="0"/>
              </a:rPr>
              <a:t>выявление и развитие у обучающихся творческих способностей и интереса к научно-практической деятельности, создание необходимых условий для поддержки одаренных студентов, распространение и популяризация научных знаний и практических умений, а также пробуждение интереса к электронике.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F884E28-0C37-495B-91B3-6DBA4A2724A0}"/>
              </a:ext>
            </a:extLst>
          </p:cNvPr>
          <p:cNvSpPr/>
          <p:nvPr/>
        </p:nvSpPr>
        <p:spPr>
          <a:xfrm>
            <a:off x="1683026" y="3557941"/>
            <a:ext cx="955481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>
                <a:latin typeface="ISOCPEUR" panose="020B0604020202020204" pitchFamily="34" charset="0"/>
              </a:rPr>
              <a:t>Задачи: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latin typeface="ISOCPEUR" panose="020B0604020202020204" pitchFamily="34" charset="0"/>
              </a:rPr>
              <a:t>Формирование социально ценных практических умений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latin typeface="ISOCPEUR" panose="020B0604020202020204" pitchFamily="34" charset="0"/>
              </a:rPr>
              <a:t>Формирование опыта преобразовательной деятельности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latin typeface="ISOCPEUR" panose="020B0604020202020204" pitchFamily="34" charset="0"/>
              </a:rPr>
              <a:t>Развитие креативности и инновационного мышления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latin typeface="ISOCPEUR" panose="020B0604020202020204" pitchFamily="34" charset="0"/>
              </a:rPr>
              <a:t>Развитие аналитических и проектных навыков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latin typeface="ISOCPEUR" panose="020B0604020202020204" pitchFamily="34" charset="0"/>
              </a:rPr>
              <a:t>Стимулирование самостоятельного поиска решений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600" dirty="0">
                <a:latin typeface="ISOCPEUR" panose="020B0604020202020204" pitchFamily="34" charset="0"/>
              </a:rPr>
              <a:t>Воспитание познавательной активности, интереса и инициативы</a:t>
            </a:r>
          </a:p>
        </p:txBody>
      </p:sp>
    </p:spTree>
    <p:extLst>
      <p:ext uri="{BB962C8B-B14F-4D97-AF65-F5344CB8AC3E}">
        <p14:creationId xmlns:p14="http://schemas.microsoft.com/office/powerpoint/2010/main" val="345016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4465" y="225332"/>
            <a:ext cx="8441635" cy="910115"/>
          </a:xfrm>
        </p:spPr>
        <p:txBody>
          <a:bodyPr>
            <a:noAutofit/>
          </a:bodyPr>
          <a:lstStyle/>
          <a:p>
            <a:r>
              <a:rPr lang="ru-RU" sz="7500" b="1" dirty="0" smtClean="0">
                <a:latin typeface="ISOCPEUR" panose="020B0604020202020204" pitchFamily="34" charset="0"/>
              </a:rPr>
              <a:t>Категории участия</a:t>
            </a:r>
            <a:endParaRPr lang="ru-RU" sz="7500" b="1" dirty="0">
              <a:latin typeface="ISOCPEUR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01CE23E-EC78-4729-AF9F-26DF1ADD4E2F}"/>
              </a:ext>
            </a:extLst>
          </p:cNvPr>
          <p:cNvSpPr/>
          <p:nvPr/>
        </p:nvSpPr>
        <p:spPr>
          <a:xfrm>
            <a:off x="524583" y="1470399"/>
            <a:ext cx="1156139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ISOCPEUR" panose="020B0604020202020204" pitchFamily="34" charset="0"/>
              </a:rPr>
              <a:t>Три </a:t>
            </a:r>
            <a:r>
              <a:rPr lang="ru-RU" sz="3600" b="1" dirty="0">
                <a:latin typeface="ISOCPEUR" panose="020B0604020202020204" pitchFamily="34" charset="0"/>
              </a:rPr>
              <a:t>возрастных </a:t>
            </a:r>
            <a:r>
              <a:rPr lang="ru-RU" sz="3600" b="1" dirty="0" smtClean="0">
                <a:latin typeface="ISOCPEUR" panose="020B0604020202020204" pitchFamily="34" charset="0"/>
              </a:rPr>
              <a:t>категории:</a:t>
            </a:r>
          </a:p>
          <a:p>
            <a:r>
              <a:rPr lang="ru-RU" sz="2400" b="1" dirty="0" smtClean="0">
                <a:latin typeface="ISOCPEUR" panose="020B0604020202020204" pitchFamily="34" charset="0"/>
              </a:rPr>
              <a:t>	Обучающиеся </a:t>
            </a:r>
            <a:r>
              <a:rPr lang="ru-RU" sz="2400" b="1" dirty="0">
                <a:latin typeface="ISOCPEUR" panose="020B0604020202020204" pitchFamily="34" charset="0"/>
              </a:rPr>
              <a:t>образовательных организаций Свердловской области 15-17 лет.</a:t>
            </a:r>
          </a:p>
          <a:p>
            <a:r>
              <a:rPr lang="ru-RU" sz="2400" b="1" dirty="0" smtClean="0">
                <a:latin typeface="ISOCPEUR" panose="020B0604020202020204" pitchFamily="34" charset="0"/>
              </a:rPr>
              <a:t>	Обучающиеся </a:t>
            </a:r>
            <a:r>
              <a:rPr lang="ru-RU" sz="2400" b="1" dirty="0">
                <a:latin typeface="ISOCPEUR" panose="020B0604020202020204" pitchFamily="34" charset="0"/>
              </a:rPr>
              <a:t>и работники образовательных организаций Свердловской области 18-20 </a:t>
            </a:r>
            <a:r>
              <a:rPr lang="ru-RU" sz="2400" b="1" dirty="0" smtClean="0">
                <a:latin typeface="ISOCPEUR" panose="020B0604020202020204" pitchFamily="34" charset="0"/>
              </a:rPr>
              <a:t>	лет</a:t>
            </a:r>
            <a:r>
              <a:rPr lang="ru-RU" sz="2400" b="1" dirty="0">
                <a:latin typeface="ISOCPEUR" panose="020B0604020202020204" pitchFamily="34" charset="0"/>
              </a:rPr>
              <a:t>.</a:t>
            </a:r>
          </a:p>
          <a:p>
            <a:r>
              <a:rPr lang="ru-RU" sz="2400" b="1" dirty="0" smtClean="0">
                <a:latin typeface="ISOCPEUR" panose="020B0604020202020204" pitchFamily="34" charset="0"/>
              </a:rPr>
              <a:t>	Обучающиеся </a:t>
            </a:r>
            <a:r>
              <a:rPr lang="ru-RU" sz="2400" b="1" dirty="0">
                <a:latin typeface="ISOCPEUR" panose="020B0604020202020204" pitchFamily="34" charset="0"/>
              </a:rPr>
              <a:t>и работники образовательных организаций Свердловской области 21 </a:t>
            </a:r>
            <a:r>
              <a:rPr lang="ru-RU" sz="2400" b="1" dirty="0" smtClean="0">
                <a:latin typeface="ISOCPEUR" panose="020B0604020202020204" pitchFamily="34" charset="0"/>
              </a:rPr>
              <a:t>	года </a:t>
            </a:r>
            <a:r>
              <a:rPr lang="ru-RU" sz="2400" b="1" dirty="0">
                <a:latin typeface="ISOCPEUR" panose="020B0604020202020204" pitchFamily="34" charset="0"/>
              </a:rPr>
              <a:t>и выше</a:t>
            </a:r>
            <a:r>
              <a:rPr lang="ru-RU" sz="2400" b="1" dirty="0" smtClean="0">
                <a:latin typeface="ISOCPEUR" panose="020B0604020202020204" pitchFamily="34" charset="0"/>
              </a:rPr>
              <a:t>.</a:t>
            </a:r>
            <a:endParaRPr lang="ru-RU" sz="2400" b="1" dirty="0">
              <a:latin typeface="ISOCPEUR" panose="020B0604020202020204" pitchFamily="34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879477" y="2246135"/>
            <a:ext cx="80962" cy="809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79477" y="2579987"/>
            <a:ext cx="80962" cy="809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85035" y="3327542"/>
            <a:ext cx="80962" cy="809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01CE23E-EC78-4729-AF9F-26DF1ADD4E2F}"/>
              </a:ext>
            </a:extLst>
          </p:cNvPr>
          <p:cNvSpPr/>
          <p:nvPr/>
        </p:nvSpPr>
        <p:spPr>
          <a:xfrm>
            <a:off x="524582" y="4048517"/>
            <a:ext cx="1156139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ISOCPEUR" panose="020B0604020202020204" pitchFamily="34" charset="0"/>
              </a:rPr>
              <a:t>Три категории экспонатов:</a:t>
            </a:r>
          </a:p>
          <a:p>
            <a:r>
              <a:rPr lang="ru-RU" sz="2400" b="1" dirty="0" smtClean="0">
                <a:latin typeface="ISOCPEUR" panose="020B0604020202020204" pitchFamily="34" charset="0"/>
              </a:rPr>
              <a:t>	Полезная электроника</a:t>
            </a:r>
          </a:p>
          <a:p>
            <a:r>
              <a:rPr lang="ru-RU" sz="2400" b="1" dirty="0">
                <a:latin typeface="ISOCPEUR" panose="020B0604020202020204" pitchFamily="34" charset="0"/>
              </a:rPr>
              <a:t>	</a:t>
            </a:r>
            <a:r>
              <a:rPr lang="ru-RU" sz="2400" b="1" dirty="0" smtClean="0">
                <a:latin typeface="ISOCPEUR" panose="020B0604020202020204" pitchFamily="34" charset="0"/>
              </a:rPr>
              <a:t>Развлекательная электроника</a:t>
            </a:r>
          </a:p>
          <a:p>
            <a:r>
              <a:rPr lang="ru-RU" sz="2400" b="1" dirty="0" smtClean="0">
                <a:latin typeface="ISOCPEUR" panose="020B0604020202020204" pitchFamily="34" charset="0"/>
              </a:rPr>
              <a:t>	ПО, приложения и игры</a:t>
            </a:r>
            <a:endParaRPr lang="ru-RU" sz="2400" b="1" dirty="0">
              <a:latin typeface="ISOCPEUR" panose="020B0604020202020204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87416" y="4803021"/>
            <a:ext cx="80962" cy="809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79477" y="5165920"/>
            <a:ext cx="80962" cy="809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87416" y="5520279"/>
            <a:ext cx="80962" cy="809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27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5253" y="250228"/>
            <a:ext cx="5605213" cy="91011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ISOCPEUR" panose="020B0604020202020204" pitchFamily="34" charset="0"/>
              </a:rPr>
              <a:t>Участники 2022</a:t>
            </a:r>
            <a:endParaRPr lang="ru-RU" sz="6000" b="1" dirty="0">
              <a:latin typeface="ISOCPEUR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CB5F7B-4BD5-4583-A0A9-0E803C55975C}"/>
              </a:ext>
            </a:extLst>
          </p:cNvPr>
          <p:cNvSpPr txBox="1"/>
          <p:nvPr/>
        </p:nvSpPr>
        <p:spPr>
          <a:xfrm>
            <a:off x="974035" y="2983529"/>
            <a:ext cx="89537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ISOCPEUR" panose="020B0604020202020204" pitchFamily="34" charset="0"/>
              </a:rPr>
              <a:t>В номинации "Полезная электроника" </a:t>
            </a:r>
            <a:r>
              <a:rPr lang="ru-RU" sz="2200" dirty="0" smtClean="0">
                <a:latin typeface="ISOCPEUR" panose="020B0604020202020204" pitchFamily="34" charset="0"/>
              </a:rPr>
              <a:t>– 31 экспонатов</a:t>
            </a:r>
            <a:endParaRPr lang="ru-RU" sz="2200" dirty="0">
              <a:latin typeface="ISOCPEUR" panose="020B0604020202020204" pitchFamily="34" charset="0"/>
            </a:endParaRPr>
          </a:p>
          <a:p>
            <a:r>
              <a:rPr lang="ru-RU" sz="2200" dirty="0">
                <a:latin typeface="ISOCPEUR" panose="020B0604020202020204" pitchFamily="34" charset="0"/>
              </a:rPr>
              <a:t>В номинации "Развлекательная электроника" </a:t>
            </a:r>
            <a:r>
              <a:rPr lang="ru-RU" sz="2200" dirty="0" smtClean="0">
                <a:latin typeface="ISOCPEUR" panose="020B0604020202020204" pitchFamily="34" charset="0"/>
              </a:rPr>
              <a:t>– 28 экспонатов</a:t>
            </a:r>
            <a:endParaRPr lang="ru-RU" sz="2200" dirty="0">
              <a:latin typeface="ISOCPEUR" panose="020B0604020202020204" pitchFamily="34" charset="0"/>
            </a:endParaRPr>
          </a:p>
          <a:p>
            <a:r>
              <a:rPr lang="ru-RU" sz="2200" dirty="0" smtClean="0">
                <a:latin typeface="ISOCPEUR" panose="020B0604020202020204" pitchFamily="34" charset="0"/>
              </a:rPr>
              <a:t>В </a:t>
            </a:r>
            <a:r>
              <a:rPr lang="ru-RU" sz="2200" dirty="0">
                <a:latin typeface="ISOCPEUR" panose="020B0604020202020204" pitchFamily="34" charset="0"/>
              </a:rPr>
              <a:t>номинации "ПО, приложения и игры" </a:t>
            </a:r>
            <a:r>
              <a:rPr lang="ru-RU" sz="2200" dirty="0" smtClean="0">
                <a:latin typeface="ISOCPEUR" panose="020B0604020202020204" pitchFamily="34" charset="0"/>
              </a:rPr>
              <a:t>– 5 экспонатов</a:t>
            </a:r>
            <a:endParaRPr lang="ru-RU" sz="2200" dirty="0">
              <a:latin typeface="ISOCPEUR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0386EA-3C9F-4CF9-A77C-DA628D20DEB6}"/>
              </a:ext>
            </a:extLst>
          </p:cNvPr>
          <p:cNvSpPr txBox="1"/>
          <p:nvPr/>
        </p:nvSpPr>
        <p:spPr>
          <a:xfrm>
            <a:off x="967408" y="4744485"/>
            <a:ext cx="59073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>
                <a:latin typeface="ISOCPEUR" panose="020B0604020202020204" pitchFamily="34" charset="0"/>
              </a:rPr>
              <a:t>Возрастная категория 15-17 лет – </a:t>
            </a:r>
            <a:r>
              <a:rPr lang="ru-RU" sz="2200" dirty="0" smtClean="0">
                <a:latin typeface="ISOCPEUR" panose="020B0604020202020204" pitchFamily="34" charset="0"/>
              </a:rPr>
              <a:t>16 человек</a:t>
            </a:r>
            <a:endParaRPr lang="ru-RU" sz="2200" dirty="0">
              <a:latin typeface="ISOCPEUR" panose="020B0604020202020204" pitchFamily="34" charset="0"/>
            </a:endParaRPr>
          </a:p>
          <a:p>
            <a:r>
              <a:rPr lang="ru-RU" sz="2200" dirty="0">
                <a:latin typeface="ISOCPEUR" panose="020B0604020202020204" pitchFamily="34" charset="0"/>
              </a:rPr>
              <a:t>Возрастная категория </a:t>
            </a:r>
            <a:r>
              <a:rPr lang="ru-RU" sz="2200" dirty="0" smtClean="0">
                <a:latin typeface="ISOCPEUR" panose="020B0604020202020204" pitchFamily="34" charset="0"/>
              </a:rPr>
              <a:t>18-20 </a:t>
            </a:r>
            <a:r>
              <a:rPr lang="ru-RU" sz="2200" dirty="0">
                <a:latin typeface="ISOCPEUR" panose="020B0604020202020204" pitchFamily="34" charset="0"/>
              </a:rPr>
              <a:t>лет – </a:t>
            </a:r>
            <a:r>
              <a:rPr lang="ru-RU" sz="2200" dirty="0" smtClean="0">
                <a:latin typeface="ISOCPEUR" panose="020B0604020202020204" pitchFamily="34" charset="0"/>
              </a:rPr>
              <a:t>19 </a:t>
            </a:r>
            <a:r>
              <a:rPr lang="ru-RU" sz="2200" dirty="0">
                <a:latin typeface="ISOCPEUR" panose="020B0604020202020204" pitchFamily="34" charset="0"/>
              </a:rPr>
              <a:t>человек</a:t>
            </a:r>
          </a:p>
          <a:p>
            <a:r>
              <a:rPr lang="ru-RU" sz="2200" dirty="0">
                <a:latin typeface="ISOCPEUR" panose="020B0604020202020204" pitchFamily="34" charset="0"/>
              </a:rPr>
              <a:t>Возрастная категория </a:t>
            </a:r>
            <a:r>
              <a:rPr lang="ru-RU" sz="2200" dirty="0" smtClean="0">
                <a:latin typeface="ISOCPEUR" panose="020B0604020202020204" pitchFamily="34" charset="0"/>
              </a:rPr>
              <a:t>от 21 года -  6 </a:t>
            </a:r>
            <a:r>
              <a:rPr lang="ru-RU" sz="2200" dirty="0">
                <a:latin typeface="ISOCPEUR" panose="020B0604020202020204" pitchFamily="34" charset="0"/>
              </a:rPr>
              <a:t>человека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3114A0-76A0-4B04-A539-F248940948EA}"/>
              </a:ext>
            </a:extLst>
          </p:cNvPr>
          <p:cNvSpPr txBox="1"/>
          <p:nvPr/>
        </p:nvSpPr>
        <p:spPr>
          <a:xfrm>
            <a:off x="960781" y="1384206"/>
            <a:ext cx="68082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>
                <a:latin typeface="ISOCPEUR" panose="020B0604020202020204" pitchFamily="34" charset="0"/>
              </a:rPr>
              <a:t>В </a:t>
            </a:r>
            <a:r>
              <a:rPr lang="ru-RU" sz="2800" b="1" dirty="0" smtClean="0">
                <a:latin typeface="ISOCPEUR" panose="020B0604020202020204" pitchFamily="34" charset="0"/>
              </a:rPr>
              <a:t>2022 </a:t>
            </a:r>
            <a:r>
              <a:rPr lang="ru-RU" sz="2800" b="1" dirty="0">
                <a:latin typeface="ISOCPEUR" panose="020B0604020202020204" pitchFamily="34" charset="0"/>
              </a:rPr>
              <a:t>ГОДУ НА ВЫСТАВКУ БЫЛО </a:t>
            </a:r>
            <a:r>
              <a:rPr lang="ru-RU" sz="2800" b="1" dirty="0" smtClean="0">
                <a:latin typeface="ISOCPEUR" panose="020B0604020202020204" pitchFamily="34" charset="0"/>
              </a:rPr>
              <a:t>ЗАЯВЛЕНО:</a:t>
            </a:r>
          </a:p>
          <a:p>
            <a:pPr algn="just"/>
            <a:r>
              <a:rPr lang="ru-RU" sz="2800" b="1" dirty="0" smtClean="0">
                <a:latin typeface="ISOCPEUR" panose="020B0604020202020204" pitchFamily="34" charset="0"/>
              </a:rPr>
              <a:t>	41 ЧЕЛОВЕК</a:t>
            </a:r>
          </a:p>
          <a:p>
            <a:pPr algn="just"/>
            <a:r>
              <a:rPr lang="ru-RU" sz="2800" b="1" dirty="0" smtClean="0">
                <a:latin typeface="ISOCPEUR" panose="020B0604020202020204" pitchFamily="34" charset="0"/>
              </a:rPr>
              <a:t>	64 </a:t>
            </a:r>
            <a:r>
              <a:rPr lang="ru-RU" sz="2800" b="1" dirty="0">
                <a:latin typeface="ISOCPEUR" panose="020B0604020202020204" pitchFamily="34" charset="0"/>
              </a:rPr>
              <a:t>ЭКСПОНАТА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DC86E923-A604-42D5-9A97-FEA6EE5AFD1C}"/>
              </a:ext>
            </a:extLst>
          </p:cNvPr>
          <p:cNvCxnSpPr/>
          <p:nvPr/>
        </p:nvCxnSpPr>
        <p:spPr>
          <a:xfrm flipH="1">
            <a:off x="967408" y="3095681"/>
            <a:ext cx="6627" cy="90122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0961F7DA-E914-49C5-8E68-42FEBD1170EB}"/>
              </a:ext>
            </a:extLst>
          </p:cNvPr>
          <p:cNvCxnSpPr>
            <a:cxnSpLocks/>
          </p:cNvCxnSpPr>
          <p:nvPr/>
        </p:nvCxnSpPr>
        <p:spPr>
          <a:xfrm>
            <a:off x="960781" y="4826527"/>
            <a:ext cx="0" cy="9525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1377140" y="2047571"/>
            <a:ext cx="62722" cy="627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377140" y="2488103"/>
            <a:ext cx="62722" cy="627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84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5253" y="250228"/>
            <a:ext cx="5605213" cy="91011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ISOCPEUR" panose="020B0604020202020204" pitchFamily="34" charset="0"/>
              </a:rPr>
              <a:t>Участники 2023</a:t>
            </a:r>
            <a:endParaRPr lang="ru-RU" sz="6000" b="1" dirty="0">
              <a:latin typeface="ISOCPEUR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CB5F7B-4BD5-4583-A0A9-0E803C55975C}"/>
              </a:ext>
            </a:extLst>
          </p:cNvPr>
          <p:cNvSpPr txBox="1"/>
          <p:nvPr/>
        </p:nvSpPr>
        <p:spPr>
          <a:xfrm>
            <a:off x="974035" y="2983529"/>
            <a:ext cx="89537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ISOCPEUR" panose="020B0604020202020204" pitchFamily="34" charset="0"/>
              </a:rPr>
              <a:t>В номинации "Полезная электроника" </a:t>
            </a:r>
            <a:r>
              <a:rPr lang="ru-RU" sz="2200" dirty="0" smtClean="0">
                <a:latin typeface="ISOCPEUR" panose="020B0604020202020204" pitchFamily="34" charset="0"/>
              </a:rPr>
              <a:t>– 24 экспонатов</a:t>
            </a:r>
            <a:endParaRPr lang="ru-RU" sz="2200" dirty="0">
              <a:latin typeface="ISOCPEUR" panose="020B0604020202020204" pitchFamily="34" charset="0"/>
            </a:endParaRPr>
          </a:p>
          <a:p>
            <a:r>
              <a:rPr lang="ru-RU" sz="2200" dirty="0">
                <a:latin typeface="ISOCPEUR" panose="020B0604020202020204" pitchFamily="34" charset="0"/>
              </a:rPr>
              <a:t>В номинации "Развлекательная электроника" </a:t>
            </a:r>
            <a:r>
              <a:rPr lang="ru-RU" sz="2200" dirty="0" smtClean="0">
                <a:latin typeface="ISOCPEUR" panose="020B0604020202020204" pitchFamily="34" charset="0"/>
              </a:rPr>
              <a:t>– 15 экспонатов</a:t>
            </a:r>
            <a:endParaRPr lang="ru-RU" sz="2200" dirty="0">
              <a:latin typeface="ISOCPEUR" panose="020B0604020202020204" pitchFamily="34" charset="0"/>
            </a:endParaRPr>
          </a:p>
          <a:p>
            <a:r>
              <a:rPr lang="ru-RU" sz="2200" dirty="0" smtClean="0">
                <a:latin typeface="ISOCPEUR" panose="020B0604020202020204" pitchFamily="34" charset="0"/>
              </a:rPr>
              <a:t>В </a:t>
            </a:r>
            <a:r>
              <a:rPr lang="ru-RU" sz="2200" dirty="0">
                <a:latin typeface="ISOCPEUR" panose="020B0604020202020204" pitchFamily="34" charset="0"/>
              </a:rPr>
              <a:t>номинации "ПО, приложения и игры" </a:t>
            </a:r>
            <a:r>
              <a:rPr lang="ru-RU" sz="2200" dirty="0" smtClean="0">
                <a:latin typeface="ISOCPEUR" panose="020B0604020202020204" pitchFamily="34" charset="0"/>
              </a:rPr>
              <a:t>– 13 экспонатов</a:t>
            </a:r>
            <a:endParaRPr lang="ru-RU" sz="2200" dirty="0">
              <a:latin typeface="ISOCPEUR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0386EA-3C9F-4CF9-A77C-DA628D20DEB6}"/>
              </a:ext>
            </a:extLst>
          </p:cNvPr>
          <p:cNvSpPr txBox="1"/>
          <p:nvPr/>
        </p:nvSpPr>
        <p:spPr>
          <a:xfrm>
            <a:off x="967408" y="4744485"/>
            <a:ext cx="59073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>
                <a:latin typeface="ISOCPEUR" panose="020B0604020202020204" pitchFamily="34" charset="0"/>
              </a:rPr>
              <a:t>Возрастная категория 15-17 лет – </a:t>
            </a:r>
            <a:r>
              <a:rPr lang="ru-RU" sz="2200" dirty="0" smtClean="0">
                <a:latin typeface="ISOCPEUR" panose="020B0604020202020204" pitchFamily="34" charset="0"/>
              </a:rPr>
              <a:t>26 человек</a:t>
            </a:r>
            <a:endParaRPr lang="ru-RU" sz="2200" dirty="0">
              <a:latin typeface="ISOCPEUR" panose="020B0604020202020204" pitchFamily="34" charset="0"/>
            </a:endParaRPr>
          </a:p>
          <a:p>
            <a:r>
              <a:rPr lang="ru-RU" sz="2200" dirty="0">
                <a:latin typeface="ISOCPEUR" panose="020B0604020202020204" pitchFamily="34" charset="0"/>
              </a:rPr>
              <a:t>Возрастная категория </a:t>
            </a:r>
            <a:r>
              <a:rPr lang="ru-RU" sz="2200" dirty="0" smtClean="0">
                <a:latin typeface="ISOCPEUR" panose="020B0604020202020204" pitchFamily="34" charset="0"/>
              </a:rPr>
              <a:t>18-20 </a:t>
            </a:r>
            <a:r>
              <a:rPr lang="ru-RU" sz="2200" dirty="0">
                <a:latin typeface="ISOCPEUR" panose="020B0604020202020204" pitchFamily="34" charset="0"/>
              </a:rPr>
              <a:t>лет – </a:t>
            </a:r>
            <a:r>
              <a:rPr lang="ru-RU" sz="2200" dirty="0" smtClean="0">
                <a:latin typeface="ISOCPEUR" panose="020B0604020202020204" pitchFamily="34" charset="0"/>
              </a:rPr>
              <a:t>35 </a:t>
            </a:r>
            <a:r>
              <a:rPr lang="ru-RU" sz="2200" dirty="0">
                <a:latin typeface="ISOCPEUR" panose="020B0604020202020204" pitchFamily="34" charset="0"/>
              </a:rPr>
              <a:t>человек</a:t>
            </a:r>
          </a:p>
          <a:p>
            <a:r>
              <a:rPr lang="ru-RU" sz="2200" dirty="0">
                <a:latin typeface="ISOCPEUR" panose="020B0604020202020204" pitchFamily="34" charset="0"/>
              </a:rPr>
              <a:t>Возрастная категория </a:t>
            </a:r>
            <a:r>
              <a:rPr lang="ru-RU" sz="2200" dirty="0" smtClean="0">
                <a:latin typeface="ISOCPEUR" panose="020B0604020202020204" pitchFamily="34" charset="0"/>
              </a:rPr>
              <a:t>от 21 года -  3 </a:t>
            </a:r>
            <a:r>
              <a:rPr lang="ru-RU" sz="2200" dirty="0">
                <a:latin typeface="ISOCPEUR" panose="020B0604020202020204" pitchFamily="34" charset="0"/>
              </a:rPr>
              <a:t>человека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3114A0-76A0-4B04-A539-F248940948EA}"/>
              </a:ext>
            </a:extLst>
          </p:cNvPr>
          <p:cNvSpPr txBox="1"/>
          <p:nvPr/>
        </p:nvSpPr>
        <p:spPr>
          <a:xfrm>
            <a:off x="960781" y="1384206"/>
            <a:ext cx="68082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>
                <a:latin typeface="ISOCPEUR" panose="020B0604020202020204" pitchFamily="34" charset="0"/>
              </a:rPr>
              <a:t>В </a:t>
            </a:r>
            <a:r>
              <a:rPr lang="ru-RU" sz="2800" b="1" dirty="0" smtClean="0">
                <a:latin typeface="ISOCPEUR" panose="020B0604020202020204" pitchFamily="34" charset="0"/>
              </a:rPr>
              <a:t>2023 </a:t>
            </a:r>
            <a:r>
              <a:rPr lang="ru-RU" sz="2800" b="1" dirty="0">
                <a:latin typeface="ISOCPEUR" panose="020B0604020202020204" pitchFamily="34" charset="0"/>
              </a:rPr>
              <a:t>ГОДУ НА ВЫСТАВКУ БЫЛО </a:t>
            </a:r>
            <a:r>
              <a:rPr lang="ru-RU" sz="2800" b="1" dirty="0" smtClean="0">
                <a:latin typeface="ISOCPEUR" panose="020B0604020202020204" pitchFamily="34" charset="0"/>
              </a:rPr>
              <a:t>ЗАЯВЛЕНО:</a:t>
            </a:r>
          </a:p>
          <a:p>
            <a:pPr algn="just"/>
            <a:r>
              <a:rPr lang="ru-RU" sz="2800" b="1" dirty="0" smtClean="0">
                <a:latin typeface="ISOCPEUR" panose="020B0604020202020204" pitchFamily="34" charset="0"/>
              </a:rPr>
              <a:t>	64 ЧЕЛОВЕК</a:t>
            </a:r>
          </a:p>
          <a:p>
            <a:pPr algn="just"/>
            <a:r>
              <a:rPr lang="ru-RU" sz="2800" b="1" dirty="0" smtClean="0">
                <a:latin typeface="ISOCPEUR" panose="020B0604020202020204" pitchFamily="34" charset="0"/>
              </a:rPr>
              <a:t>	52 </a:t>
            </a:r>
            <a:r>
              <a:rPr lang="ru-RU" sz="2800" b="1" dirty="0">
                <a:latin typeface="ISOCPEUR" panose="020B0604020202020204" pitchFamily="34" charset="0"/>
              </a:rPr>
              <a:t>ЭКСПОНАТА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DC86E923-A604-42D5-9A97-FEA6EE5AFD1C}"/>
              </a:ext>
            </a:extLst>
          </p:cNvPr>
          <p:cNvCxnSpPr/>
          <p:nvPr/>
        </p:nvCxnSpPr>
        <p:spPr>
          <a:xfrm flipH="1">
            <a:off x="967408" y="3095681"/>
            <a:ext cx="6627" cy="90122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0961F7DA-E914-49C5-8E68-42FEBD1170EB}"/>
              </a:ext>
            </a:extLst>
          </p:cNvPr>
          <p:cNvCxnSpPr>
            <a:cxnSpLocks/>
          </p:cNvCxnSpPr>
          <p:nvPr/>
        </p:nvCxnSpPr>
        <p:spPr>
          <a:xfrm>
            <a:off x="960781" y="4826527"/>
            <a:ext cx="0" cy="9525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1377140" y="2047571"/>
            <a:ext cx="62722" cy="627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377140" y="2488103"/>
            <a:ext cx="62722" cy="627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09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345C52-91E2-43BB-82F6-99899CF64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5253" y="250228"/>
            <a:ext cx="5605213" cy="910115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atin typeface="ISOCPEUR" panose="020B0604020202020204" pitchFamily="34" charset="0"/>
              </a:rPr>
              <a:t>Участники 2024</a:t>
            </a:r>
            <a:endParaRPr lang="ru-RU" sz="6000" b="1" dirty="0">
              <a:latin typeface="ISOCPEUR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CB5F7B-4BD5-4583-A0A9-0E803C55975C}"/>
              </a:ext>
            </a:extLst>
          </p:cNvPr>
          <p:cNvSpPr txBox="1"/>
          <p:nvPr/>
        </p:nvSpPr>
        <p:spPr>
          <a:xfrm>
            <a:off x="974035" y="2983529"/>
            <a:ext cx="89537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latin typeface="ISOCPEUR" panose="020B0604020202020204" pitchFamily="34" charset="0"/>
              </a:rPr>
              <a:t>В номинации "Полезная электроника" </a:t>
            </a:r>
            <a:r>
              <a:rPr lang="ru-RU" sz="2200" dirty="0" smtClean="0">
                <a:latin typeface="ISOCPEUR" panose="020B0604020202020204" pitchFamily="34" charset="0"/>
              </a:rPr>
              <a:t>– 29 экспонатов</a:t>
            </a:r>
            <a:endParaRPr lang="ru-RU" sz="2200" dirty="0">
              <a:latin typeface="ISOCPEUR" panose="020B0604020202020204" pitchFamily="34" charset="0"/>
            </a:endParaRPr>
          </a:p>
          <a:p>
            <a:r>
              <a:rPr lang="ru-RU" sz="2200" dirty="0">
                <a:latin typeface="ISOCPEUR" panose="020B0604020202020204" pitchFamily="34" charset="0"/>
              </a:rPr>
              <a:t>В номинации "Развлекательная электроника" </a:t>
            </a:r>
            <a:r>
              <a:rPr lang="ru-RU" sz="2200" dirty="0" smtClean="0">
                <a:latin typeface="ISOCPEUR" panose="020B0604020202020204" pitchFamily="34" charset="0"/>
              </a:rPr>
              <a:t>– 15 экспонатов</a:t>
            </a:r>
            <a:endParaRPr lang="ru-RU" sz="2200" dirty="0">
              <a:latin typeface="ISOCPEUR" panose="020B0604020202020204" pitchFamily="34" charset="0"/>
            </a:endParaRPr>
          </a:p>
          <a:p>
            <a:r>
              <a:rPr lang="ru-RU" sz="2200" dirty="0" smtClean="0">
                <a:latin typeface="ISOCPEUR" panose="020B0604020202020204" pitchFamily="34" charset="0"/>
              </a:rPr>
              <a:t>В </a:t>
            </a:r>
            <a:r>
              <a:rPr lang="ru-RU" sz="2200" dirty="0">
                <a:latin typeface="ISOCPEUR" panose="020B0604020202020204" pitchFamily="34" charset="0"/>
              </a:rPr>
              <a:t>номинации "ПО, приложения и игры" </a:t>
            </a:r>
            <a:r>
              <a:rPr lang="ru-RU" sz="2200" dirty="0" smtClean="0">
                <a:latin typeface="ISOCPEUR" panose="020B0604020202020204" pitchFamily="34" charset="0"/>
              </a:rPr>
              <a:t>– 8 экспонатов</a:t>
            </a:r>
            <a:endParaRPr lang="ru-RU" sz="2200" dirty="0">
              <a:latin typeface="ISOCPEUR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0386EA-3C9F-4CF9-A77C-DA628D20DEB6}"/>
              </a:ext>
            </a:extLst>
          </p:cNvPr>
          <p:cNvSpPr txBox="1"/>
          <p:nvPr/>
        </p:nvSpPr>
        <p:spPr>
          <a:xfrm>
            <a:off x="967408" y="4744485"/>
            <a:ext cx="590738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dirty="0">
                <a:latin typeface="ISOCPEUR" panose="020B0604020202020204" pitchFamily="34" charset="0"/>
              </a:rPr>
              <a:t>Возрастная категория 15-17 лет – </a:t>
            </a:r>
            <a:r>
              <a:rPr lang="ru-RU" sz="2200" dirty="0" smtClean="0">
                <a:latin typeface="ISOCPEUR" panose="020B0604020202020204" pitchFamily="34" charset="0"/>
              </a:rPr>
              <a:t>18 человек</a:t>
            </a:r>
            <a:endParaRPr lang="ru-RU" sz="2200" dirty="0">
              <a:latin typeface="ISOCPEUR" panose="020B0604020202020204" pitchFamily="34" charset="0"/>
            </a:endParaRPr>
          </a:p>
          <a:p>
            <a:r>
              <a:rPr lang="ru-RU" sz="2200" dirty="0">
                <a:latin typeface="ISOCPEUR" panose="020B0604020202020204" pitchFamily="34" charset="0"/>
              </a:rPr>
              <a:t>Возрастная категория </a:t>
            </a:r>
            <a:r>
              <a:rPr lang="ru-RU" sz="2200" dirty="0" smtClean="0">
                <a:latin typeface="ISOCPEUR" panose="020B0604020202020204" pitchFamily="34" charset="0"/>
              </a:rPr>
              <a:t>18-20 </a:t>
            </a:r>
            <a:r>
              <a:rPr lang="ru-RU" sz="2200" dirty="0">
                <a:latin typeface="ISOCPEUR" panose="020B0604020202020204" pitchFamily="34" charset="0"/>
              </a:rPr>
              <a:t>лет – </a:t>
            </a:r>
            <a:r>
              <a:rPr lang="ru-RU" sz="2200" dirty="0" smtClean="0">
                <a:latin typeface="ISOCPEUR" panose="020B0604020202020204" pitchFamily="34" charset="0"/>
              </a:rPr>
              <a:t>31 </a:t>
            </a:r>
            <a:r>
              <a:rPr lang="ru-RU" sz="2200" dirty="0">
                <a:latin typeface="ISOCPEUR" panose="020B0604020202020204" pitchFamily="34" charset="0"/>
              </a:rPr>
              <a:t>человек</a:t>
            </a:r>
          </a:p>
          <a:p>
            <a:r>
              <a:rPr lang="ru-RU" sz="2200" dirty="0">
                <a:latin typeface="ISOCPEUR" panose="020B0604020202020204" pitchFamily="34" charset="0"/>
              </a:rPr>
              <a:t>Возрастная категория </a:t>
            </a:r>
            <a:r>
              <a:rPr lang="ru-RU" sz="2200" dirty="0" smtClean="0">
                <a:latin typeface="ISOCPEUR" panose="020B0604020202020204" pitchFamily="34" charset="0"/>
              </a:rPr>
              <a:t>от 21 года -  3 </a:t>
            </a:r>
            <a:r>
              <a:rPr lang="ru-RU" sz="2200" dirty="0">
                <a:latin typeface="ISOCPEUR" panose="020B0604020202020204" pitchFamily="34" charset="0"/>
              </a:rPr>
              <a:t>человека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33114A0-76A0-4B04-A539-F248940948EA}"/>
              </a:ext>
            </a:extLst>
          </p:cNvPr>
          <p:cNvSpPr txBox="1"/>
          <p:nvPr/>
        </p:nvSpPr>
        <p:spPr>
          <a:xfrm>
            <a:off x="960781" y="1384206"/>
            <a:ext cx="680827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800" b="1" dirty="0">
                <a:latin typeface="ISOCPEUR" panose="020B0604020202020204" pitchFamily="34" charset="0"/>
              </a:rPr>
              <a:t>В </a:t>
            </a:r>
            <a:r>
              <a:rPr lang="ru-RU" sz="2800" b="1" dirty="0" smtClean="0">
                <a:latin typeface="ISOCPEUR" panose="020B0604020202020204" pitchFamily="34" charset="0"/>
              </a:rPr>
              <a:t>2024 </a:t>
            </a:r>
            <a:r>
              <a:rPr lang="ru-RU" sz="2800" b="1" dirty="0">
                <a:latin typeface="ISOCPEUR" panose="020B0604020202020204" pitchFamily="34" charset="0"/>
              </a:rPr>
              <a:t>ГОДУ НА ВЫСТАВКУ БЫЛО </a:t>
            </a:r>
            <a:r>
              <a:rPr lang="ru-RU" sz="2800" b="1" dirty="0" smtClean="0">
                <a:latin typeface="ISOCPEUR" panose="020B0604020202020204" pitchFamily="34" charset="0"/>
              </a:rPr>
              <a:t>ЗАЯВЛЕНО:</a:t>
            </a:r>
          </a:p>
          <a:p>
            <a:pPr algn="just"/>
            <a:r>
              <a:rPr lang="ru-RU" sz="2800" b="1" dirty="0" smtClean="0">
                <a:latin typeface="ISOCPEUR" panose="020B0604020202020204" pitchFamily="34" charset="0"/>
              </a:rPr>
              <a:t>	52 ЧЕЛОВЕК</a:t>
            </a:r>
          </a:p>
          <a:p>
            <a:pPr algn="just"/>
            <a:r>
              <a:rPr lang="ru-RU" sz="2800" b="1" dirty="0" smtClean="0">
                <a:latin typeface="ISOCPEUR" panose="020B0604020202020204" pitchFamily="34" charset="0"/>
              </a:rPr>
              <a:t>	52 </a:t>
            </a:r>
            <a:r>
              <a:rPr lang="ru-RU" sz="2800" b="1" dirty="0">
                <a:latin typeface="ISOCPEUR" panose="020B0604020202020204" pitchFamily="34" charset="0"/>
              </a:rPr>
              <a:t>ЭКСПОНАТА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DC86E923-A604-42D5-9A97-FEA6EE5AFD1C}"/>
              </a:ext>
            </a:extLst>
          </p:cNvPr>
          <p:cNvCxnSpPr/>
          <p:nvPr/>
        </p:nvCxnSpPr>
        <p:spPr>
          <a:xfrm flipH="1">
            <a:off x="967408" y="3095681"/>
            <a:ext cx="6627" cy="90122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0961F7DA-E914-49C5-8E68-42FEBD1170EB}"/>
              </a:ext>
            </a:extLst>
          </p:cNvPr>
          <p:cNvCxnSpPr>
            <a:cxnSpLocks/>
          </p:cNvCxnSpPr>
          <p:nvPr/>
        </p:nvCxnSpPr>
        <p:spPr>
          <a:xfrm>
            <a:off x="960781" y="4826527"/>
            <a:ext cx="0" cy="9525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1377140" y="2047571"/>
            <a:ext cx="62722" cy="627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377140" y="2488103"/>
            <a:ext cx="62722" cy="6272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58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Другая 1">
      <a:dk1>
        <a:srgbClr val="FFFFFF"/>
      </a:dk1>
      <a:lt1>
        <a:sysClr val="window" lastClr="FFFFFF"/>
      </a:lt1>
      <a:dk2>
        <a:srgbClr val="25ABAB"/>
      </a:dk2>
      <a:lt2>
        <a:srgbClr val="EBEBEB"/>
      </a:lt2>
      <a:accent1>
        <a:srgbClr val="94CE67"/>
      </a:accent1>
      <a:accent2>
        <a:srgbClr val="49D1CD"/>
      </a:accent2>
      <a:accent3>
        <a:srgbClr val="61A5D6"/>
      </a:accent3>
      <a:accent4>
        <a:srgbClr val="9D8CD3"/>
      </a:accent4>
      <a:accent5>
        <a:srgbClr val="E45C8A"/>
      </a:accent5>
      <a:accent6>
        <a:srgbClr val="F98C61"/>
      </a:accent6>
      <a:hlink>
        <a:srgbClr val="AAF172"/>
      </a:hlink>
      <a:folHlink>
        <a:srgbClr val="E7F19A"/>
      </a:folHlink>
    </a:clrScheme>
    <a:fontScheme name="Небес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E44E6A2F-09CD-4BE0-B42D-107FF03CEE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1088</TotalTime>
  <Words>605</Words>
  <Application>Microsoft Office PowerPoint</Application>
  <PresentationFormat>Широкоэкранный</PresentationFormat>
  <Paragraphs>100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ISOCPEUR</vt:lpstr>
      <vt:lpstr>Небесная</vt:lpstr>
      <vt:lpstr>Презентация PowerPoint</vt:lpstr>
      <vt:lpstr>БЕЛЫЙ ШУМ</vt:lpstr>
      <vt:lpstr>Организаторы</vt:lpstr>
      <vt:lpstr>Проблемы</vt:lpstr>
      <vt:lpstr>Цель и задачи</vt:lpstr>
      <vt:lpstr>Категории участия</vt:lpstr>
      <vt:lpstr>Участники 2022</vt:lpstr>
      <vt:lpstr>Участники 2023</vt:lpstr>
      <vt:lpstr>Участники 2024</vt:lpstr>
      <vt:lpstr>Профориентация посетителей</vt:lpstr>
      <vt:lpstr>ТЕХНИЧЕСКАЯ КОМИССИЯ</vt:lpstr>
      <vt:lpstr>ПОЛЕЗНЫЕ ССЫЛКИ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Alexandra Trofimova</cp:lastModifiedBy>
  <cp:revision>88</cp:revision>
  <dcterms:created xsi:type="dcterms:W3CDTF">2024-02-05T12:28:30Z</dcterms:created>
  <dcterms:modified xsi:type="dcterms:W3CDTF">2024-10-22T18:54:23Z</dcterms:modified>
</cp:coreProperties>
</file>