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8" r:id="rId5"/>
    <p:sldId id="262" r:id="rId6"/>
    <p:sldId id="272" r:id="rId7"/>
    <p:sldId id="261" r:id="rId8"/>
    <p:sldId id="273" r:id="rId9"/>
    <p:sldId id="274" r:id="rId10"/>
    <p:sldId id="271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095791461847931"/>
          <c:y val="0.36088764282489982"/>
          <c:w val="0.14334357261971251"/>
          <c:h val="0.3126116362652872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095791461847931"/>
          <c:y val="0.36088764282489982"/>
          <c:w val="0.14334357261971251"/>
          <c:h val="0.3126116362652872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F7EE35-8DB2-4FCD-9E77-30CA7793FCCA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75F24409-ED49-4C80-8201-13E1E669A367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3600" dirty="0" smtClean="0">
              <a:solidFill>
                <a:schemeClr val="tx1"/>
              </a:solidFill>
            </a:rPr>
            <a:t>Стратегия развития воспитания в Российской Федерации на период до 2025 года </a:t>
          </a:r>
          <a:endParaRPr lang="ru-RU" sz="3600" dirty="0">
            <a:solidFill>
              <a:schemeClr val="tx1"/>
            </a:solidFill>
          </a:endParaRPr>
        </a:p>
      </dgm:t>
    </dgm:pt>
    <dgm:pt modelId="{45D8C430-9D56-4BCB-B5F7-7FEA0A3ACACF}" type="parTrans" cxnId="{5908B3B5-2247-46F6-A43D-5F93BAF6AD45}">
      <dgm:prSet/>
      <dgm:spPr/>
      <dgm:t>
        <a:bodyPr/>
        <a:lstStyle/>
        <a:p>
          <a:endParaRPr lang="ru-RU"/>
        </a:p>
      </dgm:t>
    </dgm:pt>
    <dgm:pt modelId="{69D99094-8A76-4282-AB4A-A4DDD9B04999}" type="sibTrans" cxnId="{5908B3B5-2247-46F6-A43D-5F93BAF6AD45}">
      <dgm:prSet/>
      <dgm:spPr/>
      <dgm:t>
        <a:bodyPr/>
        <a:lstStyle/>
        <a:p>
          <a:endParaRPr lang="ru-RU"/>
        </a:p>
      </dgm:t>
    </dgm:pt>
    <dgm:pt modelId="{03F73127-9F56-4E18-8619-F0274D693D7E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Трудовое воспитание и профессиональное самоопределение</a:t>
          </a:r>
          <a:endParaRPr lang="ru-RU" b="1" dirty="0">
            <a:solidFill>
              <a:schemeClr val="tx1"/>
            </a:solidFill>
          </a:endParaRPr>
        </a:p>
      </dgm:t>
    </dgm:pt>
    <dgm:pt modelId="{3E624214-6EEA-43FB-B585-53A0C1D1C7A6}" type="parTrans" cxnId="{DD0294C8-FBCD-4E14-B29F-A1FF3009E80C}">
      <dgm:prSet/>
      <dgm:spPr/>
      <dgm:t>
        <a:bodyPr/>
        <a:lstStyle/>
        <a:p>
          <a:endParaRPr lang="ru-RU"/>
        </a:p>
      </dgm:t>
    </dgm:pt>
    <dgm:pt modelId="{C719EEE8-CB88-48F1-B882-559597890A09}" type="sibTrans" cxnId="{DD0294C8-FBCD-4E14-B29F-A1FF3009E80C}">
      <dgm:prSet/>
      <dgm:spPr/>
      <dgm:t>
        <a:bodyPr/>
        <a:lstStyle/>
        <a:p>
          <a:endParaRPr lang="ru-RU"/>
        </a:p>
      </dgm:t>
    </dgm:pt>
    <dgm:pt modelId="{4C5CCEBF-E6D7-4066-A6DA-C26A8568BFBE}" type="pres">
      <dgm:prSet presAssocID="{0BF7EE35-8DB2-4FCD-9E77-30CA7793FCCA}" presName="linearFlow" presStyleCnt="0">
        <dgm:presLayoutVars>
          <dgm:resizeHandles val="exact"/>
        </dgm:presLayoutVars>
      </dgm:prSet>
      <dgm:spPr/>
    </dgm:pt>
    <dgm:pt modelId="{EB31AAB8-DB87-4C43-841E-947BF7809AD3}" type="pres">
      <dgm:prSet presAssocID="{75F24409-ED49-4C80-8201-13E1E669A367}" presName="node" presStyleLbl="node1" presStyleIdx="0" presStyleCnt="2" custScaleX="270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6572D-6545-409D-AC6D-4004A6DC9070}" type="pres">
      <dgm:prSet presAssocID="{69D99094-8A76-4282-AB4A-A4DDD9B04999}" presName="sibTrans" presStyleLbl="sibTrans2D1" presStyleIdx="0" presStyleCnt="1"/>
      <dgm:spPr/>
      <dgm:t>
        <a:bodyPr/>
        <a:lstStyle/>
        <a:p>
          <a:endParaRPr lang="ru-RU"/>
        </a:p>
      </dgm:t>
    </dgm:pt>
    <dgm:pt modelId="{0C8DA534-7981-4497-BE95-14EF16ABFDDB}" type="pres">
      <dgm:prSet presAssocID="{69D99094-8A76-4282-AB4A-A4DDD9B04999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6C06F9D7-D58F-45B9-8740-4A306B0827EA}" type="pres">
      <dgm:prSet presAssocID="{03F73127-9F56-4E18-8619-F0274D693D7E}" presName="node" presStyleLbl="node1" presStyleIdx="1" presStyleCnt="2" custScaleX="26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6786A7-2D1D-435D-94B1-5C294506C52D}" type="presOf" srcId="{69D99094-8A76-4282-AB4A-A4DDD9B04999}" destId="{19E6572D-6545-409D-AC6D-4004A6DC9070}" srcOrd="0" destOrd="0" presId="urn:microsoft.com/office/officeart/2005/8/layout/process2"/>
    <dgm:cxn modelId="{C4459FE3-3F16-4BBE-9D47-01FDA1A9DDD9}" type="presOf" srcId="{0BF7EE35-8DB2-4FCD-9E77-30CA7793FCCA}" destId="{4C5CCEBF-E6D7-4066-A6DA-C26A8568BFBE}" srcOrd="0" destOrd="0" presId="urn:microsoft.com/office/officeart/2005/8/layout/process2"/>
    <dgm:cxn modelId="{B6DBDBD5-2FFF-4D2F-A9EA-96A4C11FD073}" type="presOf" srcId="{75F24409-ED49-4C80-8201-13E1E669A367}" destId="{EB31AAB8-DB87-4C43-841E-947BF7809AD3}" srcOrd="0" destOrd="0" presId="urn:microsoft.com/office/officeart/2005/8/layout/process2"/>
    <dgm:cxn modelId="{5908B3B5-2247-46F6-A43D-5F93BAF6AD45}" srcId="{0BF7EE35-8DB2-4FCD-9E77-30CA7793FCCA}" destId="{75F24409-ED49-4C80-8201-13E1E669A367}" srcOrd="0" destOrd="0" parTransId="{45D8C430-9D56-4BCB-B5F7-7FEA0A3ACACF}" sibTransId="{69D99094-8A76-4282-AB4A-A4DDD9B04999}"/>
    <dgm:cxn modelId="{0063B49B-1F9F-4763-8726-BF0A1668C961}" type="presOf" srcId="{03F73127-9F56-4E18-8619-F0274D693D7E}" destId="{6C06F9D7-D58F-45B9-8740-4A306B0827EA}" srcOrd="0" destOrd="0" presId="urn:microsoft.com/office/officeart/2005/8/layout/process2"/>
    <dgm:cxn modelId="{DD0294C8-FBCD-4E14-B29F-A1FF3009E80C}" srcId="{0BF7EE35-8DB2-4FCD-9E77-30CA7793FCCA}" destId="{03F73127-9F56-4E18-8619-F0274D693D7E}" srcOrd="1" destOrd="0" parTransId="{3E624214-6EEA-43FB-B585-53A0C1D1C7A6}" sibTransId="{C719EEE8-CB88-48F1-B882-559597890A09}"/>
    <dgm:cxn modelId="{5CA53F8D-31B0-40E3-AC5F-84C2DFE0CA03}" type="presOf" srcId="{69D99094-8A76-4282-AB4A-A4DDD9B04999}" destId="{0C8DA534-7981-4497-BE95-14EF16ABFDDB}" srcOrd="1" destOrd="0" presId="urn:microsoft.com/office/officeart/2005/8/layout/process2"/>
    <dgm:cxn modelId="{BB4182BF-4871-4250-A9BC-73E417DC3DB3}" type="presParOf" srcId="{4C5CCEBF-E6D7-4066-A6DA-C26A8568BFBE}" destId="{EB31AAB8-DB87-4C43-841E-947BF7809AD3}" srcOrd="0" destOrd="0" presId="urn:microsoft.com/office/officeart/2005/8/layout/process2"/>
    <dgm:cxn modelId="{073146DE-382D-4012-86CA-A52DC186860B}" type="presParOf" srcId="{4C5CCEBF-E6D7-4066-A6DA-C26A8568BFBE}" destId="{19E6572D-6545-409D-AC6D-4004A6DC9070}" srcOrd="1" destOrd="0" presId="urn:microsoft.com/office/officeart/2005/8/layout/process2"/>
    <dgm:cxn modelId="{28613EBD-2BC4-46D3-8928-78ABAE0C6DA7}" type="presParOf" srcId="{19E6572D-6545-409D-AC6D-4004A6DC9070}" destId="{0C8DA534-7981-4497-BE95-14EF16ABFDDB}" srcOrd="0" destOrd="0" presId="urn:microsoft.com/office/officeart/2005/8/layout/process2"/>
    <dgm:cxn modelId="{300D68E3-6AFE-4AC2-BDCE-2B16F0EB8EF3}" type="presParOf" srcId="{4C5CCEBF-E6D7-4066-A6DA-C26A8568BFBE}" destId="{6C06F9D7-D58F-45B9-8740-4A306B0827EA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31AAB8-DB87-4C43-841E-947BF7809AD3}">
      <dsp:nvSpPr>
        <dsp:cNvPr id="0" name=""/>
        <dsp:cNvSpPr/>
      </dsp:nvSpPr>
      <dsp:spPr>
        <a:xfrm>
          <a:off x="0" y="597"/>
          <a:ext cx="8496944" cy="195813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Стратегия развития воспитания в Российской Федерации на период до 2025 года 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57352" y="57949"/>
        <a:ext cx="8382240" cy="1843435"/>
      </dsp:txXfrm>
    </dsp:sp>
    <dsp:sp modelId="{19E6572D-6545-409D-AC6D-4004A6DC9070}">
      <dsp:nvSpPr>
        <dsp:cNvPr id="0" name=""/>
        <dsp:cNvSpPr/>
      </dsp:nvSpPr>
      <dsp:spPr>
        <a:xfrm rot="5400000">
          <a:off x="3881320" y="2007690"/>
          <a:ext cx="734302" cy="8811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-5400000">
        <a:off x="3984123" y="2081120"/>
        <a:ext cx="528698" cy="514011"/>
      </dsp:txXfrm>
    </dsp:sp>
    <dsp:sp modelId="{6C06F9D7-D58F-45B9-8740-4A306B0827EA}">
      <dsp:nvSpPr>
        <dsp:cNvPr id="0" name=""/>
        <dsp:cNvSpPr/>
      </dsp:nvSpPr>
      <dsp:spPr>
        <a:xfrm>
          <a:off x="77244" y="2937806"/>
          <a:ext cx="8342454" cy="195813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chemeClr val="tx1"/>
              </a:solidFill>
            </a:rPr>
            <a:t>Трудовое воспитание и профессиональное самоопределение</a:t>
          </a:r>
          <a:endParaRPr lang="ru-RU" sz="3700" b="1" kern="1200" dirty="0">
            <a:solidFill>
              <a:schemeClr val="tx1"/>
            </a:solidFill>
          </a:endParaRPr>
        </a:p>
      </dsp:txBody>
      <dsp:txXfrm>
        <a:off x="134596" y="2995158"/>
        <a:ext cx="8227750" cy="1843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05063116"/>
              </p:ext>
            </p:extLst>
          </p:nvPr>
        </p:nvGraphicFramePr>
        <p:xfrm>
          <a:off x="323528" y="908720"/>
          <a:ext cx="849694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754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06699"/>
            <a:ext cx="5173020" cy="291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06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556792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ru-RU" sz="3600" dirty="0" smtClean="0"/>
              <a:t>Трудовое </a:t>
            </a:r>
            <a:r>
              <a:rPr lang="ru-RU" sz="3600" dirty="0"/>
              <a:t>воспитание необходимо, </a:t>
            </a:r>
            <a:r>
              <a:rPr lang="ru-RU" sz="3600" dirty="0" smtClean="0"/>
              <a:t>так как….</a:t>
            </a:r>
            <a:endParaRPr lang="ru-RU" sz="3600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3600" dirty="0"/>
              <a:t>Чтобы мой ребенок позитивно относился к труду, я буду…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3600" dirty="0"/>
              <a:t>Полученные знания помогут мне…</a:t>
            </a:r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5698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376757"/>
              </p:ext>
            </p:extLst>
          </p:nvPr>
        </p:nvGraphicFramePr>
        <p:xfrm>
          <a:off x="1691680" y="260648"/>
          <a:ext cx="6059016" cy="2625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9127" y="3068960"/>
            <a:ext cx="856895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«Я помогаю маме убираться».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«Хожу с родителями в магазин».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«У меня их нет».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«Гуляю с собакой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«Поливаю цветы»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«Меня заставляют убираться в комнате».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«Я делаю то, что попросят, если мне что-нибудь купят»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4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Тема: «Трудовое воспитание</a:t>
            </a:r>
            <a:r>
              <a:rPr lang="ru-RU" sz="5400" b="1" dirty="0" smtClean="0"/>
              <a:t>»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26152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464935"/>
              </p:ext>
            </p:extLst>
          </p:nvPr>
        </p:nvGraphicFramePr>
        <p:xfrm>
          <a:off x="1691680" y="260648"/>
          <a:ext cx="6059016" cy="2625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356992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«Я помогаю маме убираться».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«Хожу с родителями в магазин».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меня их 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«Гуляю с собакой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«Поливаю цветы».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«Меня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заставляют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убираться в комнате».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делаю то, что попросят, если мне что-нибудь купят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446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8003232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Цель</a:t>
            </a:r>
            <a:r>
              <a:rPr lang="ru-RU" sz="4000" smtClean="0"/>
              <a:t>:  разработка </a:t>
            </a:r>
            <a:r>
              <a:rPr lang="ru-RU" sz="4000" dirty="0"/>
              <a:t>памятки о роли трудового воспитания для младшего школьника.</a:t>
            </a:r>
          </a:p>
        </p:txBody>
      </p:sp>
    </p:spTree>
    <p:extLst>
      <p:ext uri="{BB962C8B-B14F-4D97-AF65-F5344CB8AC3E}">
        <p14:creationId xmlns:p14="http://schemas.microsoft.com/office/powerpoint/2010/main" val="1728989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050"/>
            <a:ext cx="9101124" cy="576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006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57883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Чтобы воспитать у детей трудолюбие: 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dirty="0" smtClean="0"/>
              <a:t>• Родители </a:t>
            </a:r>
            <a:r>
              <a:rPr lang="ru-RU" sz="2800" dirty="0"/>
              <a:t>должны показывать достойный пример. </a:t>
            </a:r>
          </a:p>
          <a:p>
            <a:pPr algn="just"/>
            <a:r>
              <a:rPr lang="ru-RU" sz="2800" dirty="0" smtClean="0"/>
              <a:t>• Если </a:t>
            </a:r>
            <a:r>
              <a:rPr lang="ru-RU" sz="2800" dirty="0"/>
              <a:t>ребенок хочет самостоятельно что-то сделать, не препятствуйте. </a:t>
            </a:r>
          </a:p>
          <a:p>
            <a:pPr algn="just"/>
            <a:r>
              <a:rPr lang="ru-RU" sz="2800" dirty="0" smtClean="0"/>
              <a:t>• Замечайте </a:t>
            </a:r>
            <a:r>
              <a:rPr lang="ru-RU" sz="2800" dirty="0"/>
              <a:t>труд   ребенка.</a:t>
            </a:r>
          </a:p>
          <a:p>
            <a:pPr algn="just"/>
            <a:r>
              <a:rPr lang="ru-RU" sz="2800" dirty="0" smtClean="0"/>
              <a:t>• Не </a:t>
            </a:r>
            <a:r>
              <a:rPr lang="ru-RU" sz="2800" dirty="0"/>
              <a:t>нужно заставлять ребёнка заниматься трудовой деятельностью. Лучший вариант — совместная трудовая работа. Превратите обыкновенную уборку в игру, соревнование</a:t>
            </a:r>
          </a:p>
          <a:p>
            <a:pPr algn="just"/>
            <a:r>
              <a:rPr lang="ru-RU" sz="2800" dirty="0" smtClean="0"/>
              <a:t>• Обязанности </a:t>
            </a:r>
            <a:r>
              <a:rPr lang="ru-RU" sz="2800" dirty="0"/>
              <a:t>должны соответствовать возрасту.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0815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68760"/>
            <a:ext cx="8712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/>
              <a:t>Ситуация 1: </a:t>
            </a:r>
            <a:r>
              <a:rPr lang="ru-RU" sz="3200" dirty="0"/>
              <a:t>«Папа закрепляет полку на кухне. Приготовил инструменты, дрель. Ребёнок «крутится» около папы и пытается достать из ящика инструменты. Реакция папы: «Не путайся под ногами. Мне твоя помощь не нужна! Пойди, посмотри телевизор. Нечего тебе на кухне делать</a:t>
            </a:r>
            <a:r>
              <a:rPr lang="ru-RU" sz="3200" dirty="0" smtClean="0"/>
              <a:t>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9786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764704"/>
            <a:ext cx="88181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/>
              <a:t>Ситуация 2: </a:t>
            </a:r>
            <a:r>
              <a:rPr lang="ru-RU" sz="2800" dirty="0"/>
              <a:t>«Шестилетняя Маша не любит убирать свои вещи и игрушки, а поручения мамы выполняет нехотя, небрежно, с оговорками «Потом, уже некогда, спать пора» и т. п. </a:t>
            </a:r>
          </a:p>
          <a:p>
            <a:pPr algn="just"/>
            <a:r>
              <a:rPr lang="ru-RU" sz="2800" dirty="0" smtClean="0"/>
              <a:t>- А </a:t>
            </a:r>
            <a:r>
              <a:rPr lang="ru-RU" sz="2800" dirty="0"/>
              <a:t>я сегодня в детском саду </a:t>
            </a:r>
            <a:r>
              <a:rPr lang="ru-RU" sz="2800" dirty="0" smtClean="0"/>
              <a:t>малышам помогала </a:t>
            </a:r>
            <a:r>
              <a:rPr lang="ru-RU" sz="2800" dirty="0"/>
              <a:t>одеваться! – девочка явно гордиться своим поступком. </a:t>
            </a:r>
            <a:endParaRPr lang="ru-RU" sz="2800" dirty="0" smtClean="0"/>
          </a:p>
          <a:p>
            <a:pPr algn="just"/>
            <a:r>
              <a:rPr lang="ru-RU" sz="2800" dirty="0"/>
              <a:t>- Молодец! – говорит мама, – За это сегодня можешь не помогать мыть посуду. </a:t>
            </a:r>
            <a:br>
              <a:rPr lang="ru-RU" sz="2800" dirty="0"/>
            </a:br>
            <a:r>
              <a:rPr lang="ru-RU" sz="2800" dirty="0"/>
              <a:t>Иногда мама освобождает дочь от трудовых обязанностей за то, что та слушалась бабушку, или за то, что старательно занималась в детском саду».</a:t>
            </a:r>
          </a:p>
          <a:p>
            <a:pPr marL="571500" indent="-571500" algn="just">
              <a:buFontTx/>
              <a:buChar char="-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745447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338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Lena</cp:lastModifiedBy>
  <cp:revision>18</cp:revision>
  <dcterms:created xsi:type="dcterms:W3CDTF">2021-11-25T17:36:17Z</dcterms:created>
  <dcterms:modified xsi:type="dcterms:W3CDTF">2024-10-31T14:05:50Z</dcterms:modified>
</cp:coreProperties>
</file>