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1"/>
  </p:notesMasterIdLst>
  <p:sldIdLst>
    <p:sldId id="256" r:id="rId2"/>
    <p:sldId id="283" r:id="rId3"/>
    <p:sldId id="282" r:id="rId4"/>
    <p:sldId id="259" r:id="rId5"/>
    <p:sldId id="260" r:id="rId6"/>
    <p:sldId id="262" r:id="rId7"/>
    <p:sldId id="263" r:id="rId8"/>
    <p:sldId id="276" r:id="rId9"/>
    <p:sldId id="27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2193" autoAdjust="0"/>
  </p:normalViewPr>
  <p:slideViewPr>
    <p:cSldViewPr snapToGrid="0">
      <p:cViewPr varScale="1">
        <p:scale>
          <a:sx n="80" d="100"/>
          <a:sy n="80" d="100"/>
        </p:scale>
        <p:origin x="60" y="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BF93C-B86F-4C7E-A7E1-B8FC16F8A55B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51E3B-4EE5-4767-B036-2DC25C6ABC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051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7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91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3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25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8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4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66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143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31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37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3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54800-FDD9-4E92-A7C8-6DC9B12A0808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EBB7B-969D-4455-8412-BBDA450B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1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074" y="-938463"/>
            <a:ext cx="12753474" cy="8915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7788" y="1108425"/>
            <a:ext cx="7488696" cy="266378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  <a:cs typeface="Mongolian Baiti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  <a:cs typeface="Mongolian Baiti" pitchFamily="66" charset="0"/>
              </a:rPr>
            </a:br>
            <a:r>
              <a:rPr lang="ru-RU" sz="3600" b="1" dirty="0">
                <a:solidFill>
                  <a:srgbClr val="0070C0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  <a:cs typeface="Mongolian Baiti" pitchFamily="66" charset="0"/>
              </a:rPr>
              <a:t>«Игровые технологии в подготовке к обучению грамоте детей </a:t>
            </a:r>
            <a:br>
              <a:rPr lang="ru-RU" sz="3600" b="1" dirty="0">
                <a:solidFill>
                  <a:srgbClr val="0070C0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  <a:cs typeface="Mongolian Baiti" pitchFamily="66" charset="0"/>
              </a:rPr>
            </a:br>
            <a:r>
              <a:rPr lang="ru-RU" sz="3600" b="1" dirty="0">
                <a:solidFill>
                  <a:srgbClr val="0070C0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  <a:cs typeface="Mongolian Baiti" pitchFamily="66" charset="0"/>
              </a:rPr>
              <a:t>с недостатками речи»</a:t>
            </a:r>
            <a:br>
              <a:rPr lang="ru-RU" sz="3600" b="1" dirty="0">
                <a:solidFill>
                  <a:srgbClr val="0070C0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  <a:cs typeface="Mongolian Baiti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  <a:cs typeface="Mongolian Baiti" pitchFamily="66" charset="0"/>
              </a:rPr>
              <a:t> </a:t>
            </a:r>
            <a:endParaRPr lang="ru-RU" b="1" dirty="0">
              <a:solidFill>
                <a:srgbClr val="0070C0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  <a:cs typeface="Mongolian Baiti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457" y="4005943"/>
            <a:ext cx="2894784" cy="28172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09663" y="2106891"/>
            <a:ext cx="52346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003300"/>
              </a:solidFill>
              <a:latin typeface="Book Antiqua" pitchFamily="18" charset="0"/>
            </a:endParaRPr>
          </a:p>
          <a:p>
            <a:pPr algn="ctr"/>
            <a:endParaRPr lang="ru-RU" sz="3200" dirty="0" smtClean="0">
              <a:solidFill>
                <a:srgbClr val="003300"/>
              </a:solidFill>
              <a:latin typeface="Book Antiqua" pitchFamily="18" charset="0"/>
            </a:endParaRPr>
          </a:p>
          <a:p>
            <a:pPr algn="ctr"/>
            <a:endParaRPr lang="ru-RU" sz="3200" dirty="0" smtClean="0">
              <a:solidFill>
                <a:srgbClr val="003300"/>
              </a:solidFill>
              <a:latin typeface="Book Antiqua" pitchFamily="18" charset="0"/>
            </a:endParaRPr>
          </a:p>
          <a:p>
            <a:pPr algn="ctr"/>
            <a:endParaRPr lang="ru-RU" sz="3200" dirty="0" smtClean="0">
              <a:solidFill>
                <a:srgbClr val="003300"/>
              </a:solidFill>
              <a:latin typeface="Book Antiqua" pitchFamily="18" charset="0"/>
            </a:endParaRPr>
          </a:p>
          <a:p>
            <a:pPr algn="ctr"/>
            <a:r>
              <a:rPr lang="ru-RU" sz="3200" dirty="0" smtClean="0">
                <a:solidFill>
                  <a:srgbClr val="003300"/>
                </a:solidFill>
                <a:latin typeface="Book Antiqua" pitchFamily="18" charset="0"/>
              </a:rPr>
              <a:t> </a:t>
            </a:r>
            <a:endParaRPr lang="ru-RU" sz="2000" b="1" i="1" dirty="0" smtClean="0">
              <a:latin typeface="Book Antiqu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0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45958" y="1690688"/>
            <a:ext cx="10607842" cy="44862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3600" dirty="0">
                <a:solidFill>
                  <a:srgbClr val="002060"/>
                </a:solidFill>
                <a:cs typeface="Angsana New" panose="02020603050405020304" pitchFamily="18" charset="-34"/>
              </a:rPr>
              <a:t>Игра помогает организовать деятельность ребёнка, обогащает его новыми сведениями, активизирует мыслительную деятельность, внимание, а главное, стимулирует речь. Игру можно применять в различных вариантах, обновляя речевой материал и включая в неё дидактический материал для формирования основ грамоты.</a:t>
            </a:r>
          </a:p>
        </p:txBody>
      </p:sp>
    </p:spTree>
    <p:extLst>
      <p:ext uri="{BB962C8B-B14F-4D97-AF65-F5344CB8AC3E}">
        <p14:creationId xmlns:p14="http://schemas.microsoft.com/office/powerpoint/2010/main" val="10232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84163" y="380011"/>
            <a:ext cx="8648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Использование  игрушек   на занятиях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8" name="Рисунок 7" descr="1871227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3321" y="777240"/>
            <a:ext cx="3559119" cy="4739640"/>
          </a:xfrm>
          <a:prstGeom prst="rect">
            <a:avLst/>
          </a:prstGeom>
        </p:spPr>
      </p:pic>
      <p:pic>
        <p:nvPicPr>
          <p:cNvPr id="9" name="Рисунок 8" descr="56b4f74a22353152b2e5f99c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005" y="1173477"/>
            <a:ext cx="4784106" cy="5151123"/>
          </a:xfrm>
          <a:prstGeom prst="rect">
            <a:avLst/>
          </a:prstGeom>
        </p:spPr>
      </p:pic>
      <p:pic>
        <p:nvPicPr>
          <p:cNvPr id="10" name="Рисунок 9" descr="Toys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65" y="1036320"/>
            <a:ext cx="3564255" cy="440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7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0659" y="1323439"/>
            <a:ext cx="10175099" cy="5249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181888" y="0"/>
            <a:ext cx="74458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Назови слова,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в которых спрятался звук </a:t>
            </a:r>
            <a:r>
              <a:rPr lang="en-US" sz="4000" b="1" dirty="0" smtClean="0">
                <a:solidFill>
                  <a:srgbClr val="FFFF00"/>
                </a:solidFill>
              </a:rPr>
              <a:t>[</a:t>
            </a:r>
            <a:r>
              <a:rPr lang="ru-RU" sz="4000" b="1" dirty="0">
                <a:solidFill>
                  <a:srgbClr val="FFFF00"/>
                </a:solidFill>
              </a:rPr>
              <a:t>а</a:t>
            </a:r>
            <a:r>
              <a:rPr lang="en-US" sz="4000" b="1" dirty="0" smtClean="0">
                <a:solidFill>
                  <a:srgbClr val="FFFF00"/>
                </a:solidFill>
              </a:rPr>
              <a:t>]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0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7676" y="1486856"/>
            <a:ext cx="8551817" cy="520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428688" y="0"/>
            <a:ext cx="856080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</a:rPr>
              <a:t>Назови слова, </a:t>
            </a:r>
            <a:endParaRPr lang="ru-RU" sz="4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в </a:t>
            </a:r>
            <a:r>
              <a:rPr lang="ru-RU" sz="4000" b="1" dirty="0">
                <a:solidFill>
                  <a:srgbClr val="FFFF00"/>
                </a:solidFill>
              </a:rPr>
              <a:t>которых </a:t>
            </a:r>
            <a:r>
              <a:rPr lang="ru-RU" sz="4000" b="1" dirty="0" smtClean="0">
                <a:solidFill>
                  <a:srgbClr val="FFFF00"/>
                </a:solidFill>
              </a:rPr>
              <a:t>спрятались звуки </a:t>
            </a:r>
            <a:r>
              <a:rPr lang="en-US" sz="4000" b="1" dirty="0" smtClean="0">
                <a:solidFill>
                  <a:srgbClr val="FFFF00"/>
                </a:solidFill>
              </a:rPr>
              <a:t>[</a:t>
            </a:r>
            <a:r>
              <a:rPr lang="ru-RU" sz="4000" b="1" dirty="0" smtClean="0">
                <a:solidFill>
                  <a:srgbClr val="FFFF00"/>
                </a:solidFill>
              </a:rPr>
              <a:t>м</a:t>
            </a:r>
            <a:r>
              <a:rPr lang="en-US" sz="4000" b="1" dirty="0" smtClean="0">
                <a:solidFill>
                  <a:srgbClr val="FFFF00"/>
                </a:solidFill>
              </a:rPr>
              <a:t>]</a:t>
            </a:r>
            <a:r>
              <a:rPr lang="ru-RU" sz="4000" b="1" dirty="0" smtClean="0">
                <a:solidFill>
                  <a:srgbClr val="FFFF00"/>
                </a:solidFill>
              </a:rPr>
              <a:t> и </a:t>
            </a:r>
            <a:r>
              <a:rPr lang="en-US" sz="4000" b="1" dirty="0" smtClean="0">
                <a:solidFill>
                  <a:srgbClr val="FFFF00"/>
                </a:solidFill>
              </a:rPr>
              <a:t>[</a:t>
            </a:r>
            <a:r>
              <a:rPr lang="ru-RU" sz="4000" b="1" dirty="0" smtClean="0">
                <a:solidFill>
                  <a:srgbClr val="FFFF00"/>
                </a:solidFill>
              </a:rPr>
              <a:t>м</a:t>
            </a:r>
            <a:r>
              <a:rPr lang="en-US" sz="4000" b="1" dirty="0" smtClean="0">
                <a:solidFill>
                  <a:srgbClr val="FFFF00"/>
                </a:solidFill>
              </a:rPr>
              <a:t>’]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3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1105" y="-902368"/>
            <a:ext cx="12613105" cy="89033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5821" y="465843"/>
            <a:ext cx="10395753" cy="52250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Microsoft YaHei UI Light" panose="020B0502040204020203" pitchFamily="34" charset="-122"/>
              </a:rPr>
              <a:t>Игра «Какое слово нарисовал художник?»</a:t>
            </a:r>
            <a:br>
              <a:rPr lang="ru-RU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Microsoft YaHei UI Light" panose="020B0502040204020203" pitchFamily="34" charset="-122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Microsoft YaHei UI Light" panose="020B0502040204020203" pitchFamily="34" charset="-122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Microsoft YaHei UI Light" panose="020B0502040204020203" pitchFamily="34" charset="-122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Microsoft YaHei UI Light" panose="020B0502040204020203" pitchFamily="34" charset="-122"/>
              </a:rPr>
              <a:t>Цель: упражнять детей в выделении первого звука </a:t>
            </a:r>
            <a:br>
              <a:rPr lang="ru-RU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Microsoft YaHei UI Light" panose="020B0502040204020203" pitchFamily="34" charset="-122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Microsoft YaHei UI Light" panose="020B0502040204020203" pitchFamily="34" charset="-122"/>
              </a:rPr>
              <a:t>в словах и составлении из них новых слов.</a:t>
            </a:r>
            <a:endParaRPr lang="ru-RU" sz="3600" b="1" dirty="0">
              <a:solidFill>
                <a:srgbClr val="002060"/>
              </a:solidFill>
              <a:latin typeface="Calibri" panose="020F0502020204030204" pitchFamily="34" charset="0"/>
              <a:ea typeface="Microsoft YaHei UI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32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5987" y="-312821"/>
            <a:ext cx="12830503" cy="86747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94" y="113211"/>
            <a:ext cx="4263456" cy="3014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516" y="3294388"/>
            <a:ext cx="4457327" cy="3151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1"/>
          <a:stretch/>
        </p:blipFill>
        <p:spPr>
          <a:xfrm>
            <a:off x="1042494" y="3263314"/>
            <a:ext cx="4263455" cy="3182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8516" y="113211"/>
            <a:ext cx="4402998" cy="3099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993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6568" y="-938463"/>
            <a:ext cx="12548936" cy="89394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0422" y="134004"/>
            <a:ext cx="5218889" cy="105755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Пальчиковые игры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022" y="1325563"/>
            <a:ext cx="11266714" cy="1087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Пальчиковые игры – это инсценировка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каких-либо рифмованных историй, сказок при помощи пальцев</a:t>
            </a:r>
            <a:endParaRPr lang="ru-RU" sz="2400" b="1" dirty="0">
              <a:solidFill>
                <a:srgbClr val="FFFF00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209625"/>
              </p:ext>
            </p:extLst>
          </p:nvPr>
        </p:nvGraphicFramePr>
        <p:xfrm>
          <a:off x="278537" y="2362200"/>
          <a:ext cx="5608456" cy="4221480"/>
        </p:xfrm>
        <a:graphic>
          <a:graphicData uri="http://schemas.openxmlformats.org/drawingml/2006/table">
            <a:tbl>
              <a:tblPr/>
              <a:tblGrid>
                <a:gridCol w="26352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732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solidFill>
                            <a:srgbClr val="FF0000"/>
                          </a:solidFill>
                          <a:effectLst/>
                        </a:rPr>
                        <a:t>Лягушки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u-RU" dirty="0" smtClean="0">
                        <a:effectLst/>
                      </a:endParaRPr>
                    </a:p>
                    <a:p>
                      <a:endParaRPr lang="ru-RU" dirty="0" smtClean="0">
                        <a:effectLst/>
                      </a:endParaRPr>
                    </a:p>
                    <a:p>
                      <a:endParaRPr lang="ru-RU" dirty="0" smtClean="0">
                        <a:effectLst/>
                      </a:endParaRPr>
                    </a:p>
                    <a:p>
                      <a:endParaRPr lang="ru-RU" dirty="0" smtClean="0">
                        <a:effectLst/>
                      </a:endParaRPr>
                    </a:p>
                    <a:p>
                      <a:r>
                        <a:rPr lang="ru-RU" dirty="0" smtClean="0">
                          <a:effectLst/>
                        </a:rPr>
                        <a:t>Две </a:t>
                      </a:r>
                      <a:r>
                        <a:rPr lang="ru-RU" dirty="0">
                          <a:effectLst/>
                        </a:rPr>
                        <a:t>весёлые лягушки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effectLst/>
                        </a:rPr>
                        <a:t>Дети сжимают руки в кулаки и кладут их на стол пальцами вниз.</a:t>
                      </a:r>
                      <a:endParaRPr lang="ru-RU" dirty="0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Ни минуты не сидят.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>
                          <a:effectLst/>
                        </a:rPr>
                        <a:t>Резко распрямляют пальцы (руки как бы подпрыгивают над столом).</a:t>
                      </a:r>
                      <a:endParaRPr lang="ru-RU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Ловко прыгают подружки.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>
                          <a:effectLst/>
                        </a:rPr>
                        <a:t>Кладут ладони на стол.</a:t>
                      </a:r>
                      <a:endParaRPr lang="ru-RU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Только брызги вверх летят.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effectLst/>
                        </a:rPr>
                        <a:t>Затем тут же резко сжимают кулаки и опять кладут их на стол.</a:t>
                      </a:r>
                      <a:endParaRPr lang="ru-RU" dirty="0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025" name="Picture 1" descr="Лягуш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504" y="2488355"/>
            <a:ext cx="1914525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808034"/>
              </p:ext>
            </p:extLst>
          </p:nvPr>
        </p:nvGraphicFramePr>
        <p:xfrm>
          <a:off x="6555250" y="2857687"/>
          <a:ext cx="5573486" cy="3550920"/>
        </p:xfrm>
        <a:graphic>
          <a:graphicData uri="http://schemas.openxmlformats.org/drawingml/2006/table">
            <a:tbl>
              <a:tblPr/>
              <a:tblGrid>
                <a:gridCol w="27867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867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11636">
                <a:tc>
                  <a:txBody>
                    <a:bodyPr/>
                    <a:lstStyle/>
                    <a:p>
                      <a:endParaRPr lang="ru-RU" dirty="0" smtClean="0">
                        <a:effectLst/>
                      </a:endParaRPr>
                    </a:p>
                    <a:p>
                      <a:r>
                        <a:rPr lang="ru-RU" dirty="0" smtClean="0">
                          <a:effectLst/>
                        </a:rPr>
                        <a:t>Дружно </a:t>
                      </a:r>
                      <a:r>
                        <a:rPr lang="ru-RU" dirty="0">
                          <a:effectLst/>
                        </a:rPr>
                        <a:t>пальчики считаем 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>
                          <a:effectLst/>
                        </a:rPr>
                        <a:t>Сжимают и разжимают пальцы.</a:t>
                      </a:r>
                      <a:endParaRPr lang="ru-RU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1636">
                <a:tc>
                  <a:txBody>
                    <a:bodyPr/>
                    <a:lstStyle/>
                    <a:p>
                      <a:endParaRPr lang="ru-RU" dirty="0" smtClean="0">
                        <a:effectLst/>
                      </a:endParaRPr>
                    </a:p>
                    <a:p>
                      <a:r>
                        <a:rPr lang="ru-RU" dirty="0" smtClean="0">
                          <a:effectLst/>
                        </a:rPr>
                        <a:t>Насекомых </a:t>
                      </a:r>
                      <a:r>
                        <a:rPr lang="ru-RU" dirty="0">
                          <a:effectLst/>
                        </a:rPr>
                        <a:t>называем</a:t>
                      </a:r>
                      <a:r>
                        <a:rPr lang="ru-RU" dirty="0" smtClean="0">
                          <a:effectLst/>
                        </a:rPr>
                        <a:t>.</a:t>
                      </a:r>
                      <a:endParaRPr lang="ru-RU" dirty="0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0159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Бабочка</a:t>
                      </a:r>
                      <a:r>
                        <a:rPr lang="ru-RU" dirty="0">
                          <a:effectLst/>
                        </a:rPr>
                        <a:t>, кузнечик, муха,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>
                          <a:effectLst/>
                        </a:rPr>
                        <a:t>Поочерёдно сгибают пальцы в кулачок, начиная с большого.</a:t>
                      </a:r>
                      <a:endParaRPr lang="ru-RU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3113"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Это жук с зелёным брюхом.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3113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Это кто же тут звенит?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Вращают мизинцем.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3113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Ой, сюда комар летит!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3113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Прячьтесь!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effectLst/>
                        </a:rPr>
                        <a:t>Прячут руки за спину.</a:t>
                      </a:r>
                      <a:endParaRPr lang="ru-RU" dirty="0">
                        <a:effectLst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746493" y="341872"/>
            <a:ext cx="2195866" cy="1597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8831885" y="2488355"/>
            <a:ext cx="1334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Насекомые</a:t>
            </a:r>
          </a:p>
        </p:txBody>
      </p:sp>
    </p:spTree>
    <p:extLst>
      <p:ext uri="{BB962C8B-B14F-4D97-AF65-F5344CB8AC3E}">
        <p14:creationId xmlns:p14="http://schemas.microsoft.com/office/powerpoint/2010/main" val="22894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511" y="1063285"/>
            <a:ext cx="10420350" cy="4139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Игра «Символическое изображение букв </a:t>
            </a:r>
            <a:br>
              <a:rPr lang="ru-RU" sz="3600" dirty="0" smtClean="0">
                <a:solidFill>
                  <a:schemeClr val="tx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</a:br>
            <a:r>
              <a:rPr lang="ru-RU" sz="3600" dirty="0" smtClean="0">
                <a:solidFill>
                  <a:schemeClr val="tx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из пластилина, из счетных палочек, </a:t>
            </a:r>
            <a:br>
              <a:rPr lang="ru-RU" sz="3600" dirty="0" smtClean="0">
                <a:solidFill>
                  <a:schemeClr val="tx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</a:br>
            <a:r>
              <a:rPr lang="ru-RU" sz="3600" dirty="0" smtClean="0">
                <a:solidFill>
                  <a:schemeClr val="tx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из пуговиц»</a:t>
            </a:r>
            <a:br>
              <a:rPr lang="ru-RU" sz="3600" dirty="0" smtClean="0">
                <a:solidFill>
                  <a:schemeClr val="tx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</a:br>
            <a:r>
              <a:rPr lang="ru-RU" sz="2400" dirty="0" smtClean="0">
                <a:solidFill>
                  <a:schemeClr val="tx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Цель: развивать мелкую моторику рук.</a:t>
            </a:r>
            <a:endParaRPr lang="ru-RU" sz="2400" dirty="0">
              <a:solidFill>
                <a:schemeClr val="tx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86" y="2403285"/>
            <a:ext cx="4328178" cy="4359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4640" y="1768804"/>
            <a:ext cx="3701000" cy="2454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6686" y="4393002"/>
            <a:ext cx="3281968" cy="2464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827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217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Angsana New</vt:lpstr>
      <vt:lpstr>Arial</vt:lpstr>
      <vt:lpstr>Arial Black</vt:lpstr>
      <vt:lpstr>Book Antiqua</vt:lpstr>
      <vt:lpstr>Calibri</vt:lpstr>
      <vt:lpstr>Calibri Light</vt:lpstr>
      <vt:lpstr>Microsoft YaHei UI Light</vt:lpstr>
      <vt:lpstr>Mongolian Baiti</vt:lpstr>
      <vt:lpstr>Times New Roman</vt:lpstr>
      <vt:lpstr>Тема Office</vt:lpstr>
      <vt:lpstr> «Игровые технологии в подготовке к обучению грамоте детей  с недостатками речи»  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«Какое слово нарисовал художник?»  Цель: упражнять детей в выделении первого звука  в словах и составлении из них новых слов.</vt:lpstr>
      <vt:lpstr>Презентация PowerPoint</vt:lpstr>
      <vt:lpstr>Пальчиковые игры</vt:lpstr>
      <vt:lpstr>Игра «Символическое изображение букв  из пластилина, из счетных палочек,  из пуговиц» Цель: развивать мелкую моторику рук.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как средство обучения грамоте</dc:title>
  <dc:creator>Максим</dc:creator>
  <cp:lastModifiedBy>Admin</cp:lastModifiedBy>
  <cp:revision>112</cp:revision>
  <dcterms:created xsi:type="dcterms:W3CDTF">2017-02-04T09:15:35Z</dcterms:created>
  <dcterms:modified xsi:type="dcterms:W3CDTF">2021-11-20T16:20:48Z</dcterms:modified>
</cp:coreProperties>
</file>