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59" r:id="rId5"/>
    <p:sldId id="261" r:id="rId6"/>
    <p:sldId id="262" r:id="rId7"/>
    <p:sldId id="265" r:id="rId8"/>
    <p:sldId id="268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7707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0378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1441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3920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258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14038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31861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6912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5537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1207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7365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31C63EF-4F3B-4B5E-8DD9-A98DBDA3A1F9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27.10.2018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24E0566-6907-434A-A358-24F9D2103B5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2071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332656"/>
            <a:ext cx="8147248" cy="1656184"/>
          </a:xfrm>
        </p:spPr>
        <p:txBody>
          <a:bodyPr/>
          <a:lstStyle/>
          <a:p>
            <a:r>
              <a:rPr lang="ru-RU" dirty="0" smtClean="0"/>
              <a:t>Сформулируйте тему урока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267913"/>
            <a:ext cx="4572000" cy="39149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Известный немецкий математик </a:t>
            </a: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Р.КУРАНТ</a:t>
            </a: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(1883-1972) писал, что на протяжении двух с лишним тысячелетий умение решать уравнения «…входило необходимой составной частью в интеллектуальный инвентарь каждого образованного человека».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44910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16632"/>
            <a:ext cx="8136904" cy="1296144"/>
          </a:xfrm>
        </p:spPr>
        <p:txBody>
          <a:bodyPr/>
          <a:lstStyle/>
          <a:p>
            <a:r>
              <a:rPr lang="ru-RU" dirty="0" smtClean="0"/>
              <a:t>Итог урока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solidFill>
                  <a:schemeClr val="tx1"/>
                </a:solidFill>
              </a:rPr>
              <a:t>Продолжи фразы: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Теперь я точно знаю…</a:t>
            </a:r>
          </a:p>
          <a:p>
            <a:r>
              <a:rPr lang="ru-RU" dirty="0">
                <a:solidFill>
                  <a:schemeClr val="tx1"/>
                </a:solidFill>
              </a:rPr>
              <a:t>Я понял…</a:t>
            </a:r>
          </a:p>
          <a:p>
            <a:r>
              <a:rPr lang="ru-RU" dirty="0">
                <a:solidFill>
                  <a:schemeClr val="tx1"/>
                </a:solidFill>
              </a:rPr>
              <a:t>Я научился…</a:t>
            </a:r>
          </a:p>
          <a:p>
            <a:r>
              <a:rPr lang="ru-RU" dirty="0">
                <a:solidFill>
                  <a:schemeClr val="tx1"/>
                </a:solidFill>
              </a:rPr>
              <a:t>Мое мнение…</a:t>
            </a:r>
          </a:p>
          <a:p>
            <a:r>
              <a:rPr lang="ru-RU" dirty="0">
                <a:solidFill>
                  <a:schemeClr val="tx1"/>
                </a:solidFill>
              </a:rPr>
              <a:t>Я попробую… </a:t>
            </a:r>
          </a:p>
          <a:p>
            <a:r>
              <a:rPr lang="ru-RU" dirty="0">
                <a:solidFill>
                  <a:schemeClr val="tx1"/>
                </a:solidFill>
              </a:rPr>
              <a:t>Урок  </a:t>
            </a:r>
            <a:r>
              <a:rPr lang="ru-RU" dirty="0" smtClean="0">
                <a:solidFill>
                  <a:schemeClr val="tx1"/>
                </a:solidFill>
              </a:rPr>
              <a:t>дал  </a:t>
            </a:r>
            <a:r>
              <a:rPr lang="ru-RU" dirty="0">
                <a:solidFill>
                  <a:schemeClr val="tx1"/>
                </a:solidFill>
              </a:rPr>
              <a:t>мне  для  жизни…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Поставьте итоговую отметку в лист самоконтроля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Сдайте тетради на проверку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78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484784"/>
            <a:ext cx="799288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7780" cmpd="sng">
                  <a:solidFill>
                    <a:srgbClr val="6076B4">
                      <a:tint val="3000"/>
                    </a:srgb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Линейное уравнение с одной переменной</a:t>
            </a:r>
          </a:p>
        </p:txBody>
      </p:sp>
    </p:spTree>
    <p:extLst>
      <p:ext uri="{BB962C8B-B14F-4D97-AF65-F5344CB8AC3E}">
        <p14:creationId xmlns="" xmlns:p14="http://schemas.microsoft.com/office/powerpoint/2010/main" val="343220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115328" cy="1385910"/>
          </a:xfrm>
        </p:spPr>
        <p:txBody>
          <a:bodyPr/>
          <a:lstStyle/>
          <a:p>
            <a:r>
              <a:rPr lang="ru-RU" sz="4800" dirty="0" smtClean="0"/>
              <a:t>Математический диктант</a:t>
            </a:r>
            <a:endParaRPr lang="ru-RU" sz="48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Запишите окончание предложения: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уравнение вида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где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переменная,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некоторые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называют ... 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если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≠ 0, то линейное уравнение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имеет ... 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если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0 и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≠ 0, то линейное уравнение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корней ... 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если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0 и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0, то линейное уравнение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имеет ... 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Запишите какое-либо значение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при котором корнем уравнения</a:t>
            </a:r>
          </a:p>
          <a:p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−18 является: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отрицательное число; 2) положительное число.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Запишите какое-либо линейное уравнение с одной переменной: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корнем которого является число −3;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не имеющее корней.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При каком значении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уравнение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−8 не имеет корней?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075240" cy="1267544"/>
          </a:xfrm>
        </p:spPr>
        <p:txBody>
          <a:bodyPr/>
          <a:lstStyle/>
          <a:p>
            <a:r>
              <a:rPr lang="ru-RU" dirty="0" smtClean="0"/>
              <a:t>Реши уравнения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№35(3),№38(3), №46(2)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1486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003232" cy="1483568"/>
          </a:xfrm>
        </p:spPr>
        <p:txBody>
          <a:bodyPr/>
          <a:lstStyle/>
          <a:p>
            <a:r>
              <a:rPr lang="ru-RU" dirty="0" smtClean="0"/>
              <a:t>Исследование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1группа. №43(1)  2 группа№51(4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</a:rPr>
              <a:t>Являются ли эти уравнения  </a:t>
            </a:r>
            <a:r>
              <a:rPr lang="ru-RU" sz="1800" dirty="0" smtClean="0">
                <a:solidFill>
                  <a:schemeClr val="tx1"/>
                </a:solidFill>
              </a:rPr>
              <a:t>линейными</a:t>
            </a:r>
            <a:r>
              <a:rPr lang="ru-RU" sz="1800" dirty="0">
                <a:solidFill>
                  <a:schemeClr val="tx1"/>
                </a:solidFill>
              </a:rPr>
              <a:t>? Как решить их ? </a:t>
            </a:r>
            <a:endParaRPr lang="ru-RU" sz="1800" dirty="0" smtClean="0">
              <a:solidFill>
                <a:schemeClr val="tx1"/>
              </a:solidFill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</a:rPr>
              <a:t>Проанализируйте запись каждого уравнения. О каких правилах и свойствах можно говорить? </a:t>
            </a:r>
            <a:endParaRPr lang="ru-RU" sz="1800" dirty="0" smtClean="0">
              <a:solidFill>
                <a:schemeClr val="tx1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800" dirty="0">
                <a:solidFill>
                  <a:schemeClr val="tx1"/>
                </a:solidFill>
              </a:rPr>
              <a:t>Справочный материал </a:t>
            </a:r>
            <a:r>
              <a:rPr lang="ru-RU" sz="1800" dirty="0" err="1">
                <a:solidFill>
                  <a:schemeClr val="tx1"/>
                </a:solidFill>
              </a:rPr>
              <a:t>стр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238,240 учебника</a:t>
            </a:r>
            <a:endParaRPr lang="ru-RU" sz="1800" dirty="0">
              <a:solidFill>
                <a:schemeClr val="tx1"/>
              </a:solidFill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6565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003232" cy="1339552"/>
          </a:xfrm>
        </p:spPr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Рабочая </a:t>
            </a:r>
            <a:r>
              <a:rPr lang="ru-RU" dirty="0">
                <a:solidFill>
                  <a:schemeClr val="tx1"/>
                </a:solidFill>
              </a:rPr>
              <a:t>тетрадь №1</a:t>
            </a: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r>
              <a:rPr lang="ru-RU" dirty="0">
                <a:solidFill>
                  <a:schemeClr val="tx1"/>
                </a:solidFill>
              </a:rPr>
              <a:t>1 группа: </a:t>
            </a:r>
            <a:r>
              <a:rPr lang="ru-RU" dirty="0" err="1">
                <a:solidFill>
                  <a:schemeClr val="tx1"/>
                </a:solidFill>
              </a:rPr>
              <a:t>стр</a:t>
            </a:r>
            <a:r>
              <a:rPr lang="ru-RU" dirty="0">
                <a:solidFill>
                  <a:schemeClr val="tx1"/>
                </a:solidFill>
              </a:rPr>
              <a:t> 8 №3(1),4(1),№6(3),7(1),8(1)</a:t>
            </a:r>
          </a:p>
          <a:p>
            <a:r>
              <a:rPr lang="ru-RU" dirty="0">
                <a:solidFill>
                  <a:schemeClr val="tx1"/>
                </a:solidFill>
              </a:rPr>
              <a:t>2 группа:№4(2),5(1),6(4),7(2),8(2)</a:t>
            </a:r>
          </a:p>
          <a:p>
            <a:r>
              <a:rPr lang="ru-RU" dirty="0">
                <a:solidFill>
                  <a:schemeClr val="tx1"/>
                </a:solidFill>
              </a:rPr>
              <a:t>3 группа:№5(2),8(5,6),10</a:t>
            </a:r>
          </a:p>
        </p:txBody>
      </p:sp>
    </p:spTree>
    <p:extLst>
      <p:ext uri="{BB962C8B-B14F-4D97-AF65-F5344CB8AC3E}">
        <p14:creationId xmlns="" xmlns:p14="http://schemas.microsoft.com/office/powerpoint/2010/main" val="3619097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здоровьем дорожим,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Выполняем все режим.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Физкультуре хоть минутку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Каждый день мы посвятим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5417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6" descr="Крупное конфетти"/>
          <p:cNvSpPr>
            <a:spLocks/>
          </p:cNvSpPr>
          <p:nvPr/>
        </p:nvSpPr>
        <p:spPr bwMode="auto">
          <a:xfrm>
            <a:off x="1403350" y="6524625"/>
            <a:ext cx="5616575" cy="647700"/>
          </a:xfrm>
          <a:custGeom>
            <a:avLst/>
            <a:gdLst>
              <a:gd name="T0" fmla="*/ 2147483647 w 5050"/>
              <a:gd name="T1" fmla="*/ 2147483647 h 567"/>
              <a:gd name="T2" fmla="*/ 2147483647 w 5050"/>
              <a:gd name="T3" fmla="*/ 2147483647 h 567"/>
              <a:gd name="T4" fmla="*/ 2147483647 w 5050"/>
              <a:gd name="T5" fmla="*/ 2147483647 h 567"/>
              <a:gd name="T6" fmla="*/ 2147483647 w 5050"/>
              <a:gd name="T7" fmla="*/ 2147483647 h 567"/>
              <a:gd name="T8" fmla="*/ 2147483647 w 5050"/>
              <a:gd name="T9" fmla="*/ 2147483647 h 567"/>
              <a:gd name="T10" fmla="*/ 2147483647 w 5050"/>
              <a:gd name="T11" fmla="*/ 2147483647 h 567"/>
              <a:gd name="T12" fmla="*/ 2147483647 w 5050"/>
              <a:gd name="T13" fmla="*/ 2147483647 h 567"/>
              <a:gd name="T14" fmla="*/ 2147483647 w 5050"/>
              <a:gd name="T15" fmla="*/ 2147483647 h 567"/>
              <a:gd name="T16" fmla="*/ 2147483647 w 5050"/>
              <a:gd name="T17" fmla="*/ 2147483647 h 567"/>
              <a:gd name="T18" fmla="*/ 2147483647 w 5050"/>
              <a:gd name="T19" fmla="*/ 2147483647 h 567"/>
              <a:gd name="T20" fmla="*/ 2147483647 w 5050"/>
              <a:gd name="T21" fmla="*/ 2147483647 h 567"/>
              <a:gd name="T22" fmla="*/ 2147483647 w 5050"/>
              <a:gd name="T23" fmla="*/ 0 h 567"/>
              <a:gd name="T24" fmla="*/ 2147483647 w 5050"/>
              <a:gd name="T25" fmla="*/ 2147483647 h 567"/>
              <a:gd name="T26" fmla="*/ 2147483647 w 5050"/>
              <a:gd name="T27" fmla="*/ 2147483647 h 567"/>
              <a:gd name="T28" fmla="*/ 2147483647 w 5050"/>
              <a:gd name="T29" fmla="*/ 2147483647 h 567"/>
              <a:gd name="T30" fmla="*/ 2147483647 w 5050"/>
              <a:gd name="T31" fmla="*/ 2147483647 h 567"/>
              <a:gd name="T32" fmla="*/ 2147483647 w 5050"/>
              <a:gd name="T33" fmla="*/ 2147483647 h 567"/>
              <a:gd name="T34" fmla="*/ 2147483647 w 5050"/>
              <a:gd name="T35" fmla="*/ 2147483647 h 567"/>
              <a:gd name="T36" fmla="*/ 2147483647 w 5050"/>
              <a:gd name="T37" fmla="*/ 2147483647 h 567"/>
              <a:gd name="T38" fmla="*/ 2147483647 w 5050"/>
              <a:gd name="T39" fmla="*/ 0 h 567"/>
              <a:gd name="T40" fmla="*/ 2147483647 w 5050"/>
              <a:gd name="T41" fmla="*/ 2147483647 h 567"/>
              <a:gd name="T42" fmla="*/ 2147483647 w 5050"/>
              <a:gd name="T43" fmla="*/ 2147483647 h 567"/>
              <a:gd name="T44" fmla="*/ 2147483647 w 5050"/>
              <a:gd name="T45" fmla="*/ 2147483647 h 567"/>
              <a:gd name="T46" fmla="*/ 2147483647 w 5050"/>
              <a:gd name="T47" fmla="*/ 2147483647 h 567"/>
              <a:gd name="T48" fmla="*/ 2147483647 w 5050"/>
              <a:gd name="T49" fmla="*/ 2147483647 h 567"/>
              <a:gd name="T50" fmla="*/ 2147483647 w 5050"/>
              <a:gd name="T51" fmla="*/ 2147483647 h 567"/>
              <a:gd name="T52" fmla="*/ 2147483647 w 5050"/>
              <a:gd name="T53" fmla="*/ 2147483647 h 567"/>
              <a:gd name="T54" fmla="*/ 2147483647 w 5050"/>
              <a:gd name="T55" fmla="*/ 2147483647 h 567"/>
              <a:gd name="T56" fmla="*/ 2147483647 w 5050"/>
              <a:gd name="T57" fmla="*/ 2147483647 h 567"/>
              <a:gd name="T58" fmla="*/ 2147483647 w 5050"/>
              <a:gd name="T59" fmla="*/ 2147483647 h 567"/>
              <a:gd name="T60" fmla="*/ 2147483647 w 5050"/>
              <a:gd name="T61" fmla="*/ 2147483647 h 567"/>
              <a:gd name="T62" fmla="*/ 2147483647 w 5050"/>
              <a:gd name="T63" fmla="*/ 2147483647 h 567"/>
              <a:gd name="T64" fmla="*/ 2147483647 w 5050"/>
              <a:gd name="T65" fmla="*/ 2147483647 h 567"/>
              <a:gd name="T66" fmla="*/ 2147483647 w 5050"/>
              <a:gd name="T67" fmla="*/ 2147483647 h 567"/>
              <a:gd name="T68" fmla="*/ 2147483647 w 5050"/>
              <a:gd name="T69" fmla="*/ 2147483647 h 567"/>
              <a:gd name="T70" fmla="*/ 2147483647 w 5050"/>
              <a:gd name="T71" fmla="*/ 2147483647 h 567"/>
              <a:gd name="T72" fmla="*/ 2147483647 w 5050"/>
              <a:gd name="T73" fmla="*/ 2147483647 h 567"/>
              <a:gd name="T74" fmla="*/ 2147483647 w 5050"/>
              <a:gd name="T75" fmla="*/ 2147483647 h 567"/>
              <a:gd name="T76" fmla="*/ 2147483647 w 5050"/>
              <a:gd name="T77" fmla="*/ 2147483647 h 567"/>
              <a:gd name="T78" fmla="*/ 2147483647 w 5050"/>
              <a:gd name="T79" fmla="*/ 2147483647 h 56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050"/>
              <a:gd name="T121" fmla="*/ 0 h 567"/>
              <a:gd name="T122" fmla="*/ 5050 w 5050"/>
              <a:gd name="T123" fmla="*/ 567 h 56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050" h="567">
                <a:moveTo>
                  <a:pt x="86" y="329"/>
                </a:moveTo>
                <a:cubicBezTo>
                  <a:pt x="110" y="306"/>
                  <a:pt x="127" y="275"/>
                  <a:pt x="152" y="255"/>
                </a:cubicBezTo>
                <a:cubicBezTo>
                  <a:pt x="167" y="243"/>
                  <a:pt x="186" y="234"/>
                  <a:pt x="201" y="222"/>
                </a:cubicBezTo>
                <a:cubicBezTo>
                  <a:pt x="234" y="195"/>
                  <a:pt x="248" y="176"/>
                  <a:pt x="292" y="165"/>
                </a:cubicBezTo>
                <a:cubicBezTo>
                  <a:pt x="300" y="159"/>
                  <a:pt x="308" y="153"/>
                  <a:pt x="317" y="148"/>
                </a:cubicBezTo>
                <a:cubicBezTo>
                  <a:pt x="325" y="144"/>
                  <a:pt x="334" y="144"/>
                  <a:pt x="341" y="140"/>
                </a:cubicBezTo>
                <a:cubicBezTo>
                  <a:pt x="429" y="88"/>
                  <a:pt x="287" y="160"/>
                  <a:pt x="374" y="107"/>
                </a:cubicBezTo>
                <a:cubicBezTo>
                  <a:pt x="415" y="82"/>
                  <a:pt x="474" y="86"/>
                  <a:pt x="522" y="74"/>
                </a:cubicBezTo>
                <a:cubicBezTo>
                  <a:pt x="547" y="58"/>
                  <a:pt x="569" y="51"/>
                  <a:pt x="596" y="41"/>
                </a:cubicBezTo>
                <a:cubicBezTo>
                  <a:pt x="848" y="49"/>
                  <a:pt x="906" y="58"/>
                  <a:pt x="1156" y="50"/>
                </a:cubicBezTo>
                <a:cubicBezTo>
                  <a:pt x="1233" y="33"/>
                  <a:pt x="1307" y="24"/>
                  <a:pt x="1386" y="17"/>
                </a:cubicBezTo>
                <a:cubicBezTo>
                  <a:pt x="1563" y="28"/>
                  <a:pt x="1463" y="22"/>
                  <a:pt x="1576" y="0"/>
                </a:cubicBezTo>
                <a:cubicBezTo>
                  <a:pt x="1719" y="3"/>
                  <a:pt x="1861" y="3"/>
                  <a:pt x="2004" y="8"/>
                </a:cubicBezTo>
                <a:cubicBezTo>
                  <a:pt x="2045" y="10"/>
                  <a:pt x="2043" y="63"/>
                  <a:pt x="2086" y="66"/>
                </a:cubicBezTo>
                <a:cubicBezTo>
                  <a:pt x="2163" y="71"/>
                  <a:pt x="2239" y="71"/>
                  <a:pt x="2316" y="74"/>
                </a:cubicBezTo>
                <a:cubicBezTo>
                  <a:pt x="2363" y="83"/>
                  <a:pt x="2364" y="96"/>
                  <a:pt x="2407" y="107"/>
                </a:cubicBezTo>
                <a:cubicBezTo>
                  <a:pt x="2437" y="104"/>
                  <a:pt x="2467" y="103"/>
                  <a:pt x="2497" y="99"/>
                </a:cubicBezTo>
                <a:cubicBezTo>
                  <a:pt x="2531" y="94"/>
                  <a:pt x="2562" y="68"/>
                  <a:pt x="2596" y="66"/>
                </a:cubicBezTo>
                <a:cubicBezTo>
                  <a:pt x="2829" y="53"/>
                  <a:pt x="2695" y="60"/>
                  <a:pt x="2999" y="50"/>
                </a:cubicBezTo>
                <a:cubicBezTo>
                  <a:pt x="3079" y="36"/>
                  <a:pt x="3121" y="9"/>
                  <a:pt x="3205" y="0"/>
                </a:cubicBezTo>
                <a:cubicBezTo>
                  <a:pt x="3316" y="14"/>
                  <a:pt x="3439" y="4"/>
                  <a:pt x="3550" y="8"/>
                </a:cubicBezTo>
                <a:cubicBezTo>
                  <a:pt x="3616" y="26"/>
                  <a:pt x="3680" y="66"/>
                  <a:pt x="3748" y="74"/>
                </a:cubicBezTo>
                <a:cubicBezTo>
                  <a:pt x="3784" y="78"/>
                  <a:pt x="3819" y="79"/>
                  <a:pt x="3855" y="82"/>
                </a:cubicBezTo>
                <a:cubicBezTo>
                  <a:pt x="3887" y="104"/>
                  <a:pt x="3920" y="106"/>
                  <a:pt x="3954" y="124"/>
                </a:cubicBezTo>
                <a:cubicBezTo>
                  <a:pt x="4057" y="113"/>
                  <a:pt x="4156" y="120"/>
                  <a:pt x="4258" y="132"/>
                </a:cubicBezTo>
                <a:cubicBezTo>
                  <a:pt x="4285" y="141"/>
                  <a:pt x="4315" y="151"/>
                  <a:pt x="4340" y="165"/>
                </a:cubicBezTo>
                <a:cubicBezTo>
                  <a:pt x="4357" y="175"/>
                  <a:pt x="4370" y="197"/>
                  <a:pt x="4390" y="198"/>
                </a:cubicBezTo>
                <a:cubicBezTo>
                  <a:pt x="4603" y="211"/>
                  <a:pt x="4477" y="205"/>
                  <a:pt x="4768" y="214"/>
                </a:cubicBezTo>
                <a:cubicBezTo>
                  <a:pt x="4774" y="220"/>
                  <a:pt x="4781" y="224"/>
                  <a:pt x="4785" y="231"/>
                </a:cubicBezTo>
                <a:cubicBezTo>
                  <a:pt x="4793" y="246"/>
                  <a:pt x="4784" y="276"/>
                  <a:pt x="4801" y="280"/>
                </a:cubicBezTo>
                <a:cubicBezTo>
                  <a:pt x="4901" y="304"/>
                  <a:pt x="4823" y="288"/>
                  <a:pt x="5040" y="296"/>
                </a:cubicBezTo>
                <a:cubicBezTo>
                  <a:pt x="5050" y="327"/>
                  <a:pt x="5033" y="337"/>
                  <a:pt x="4999" y="338"/>
                </a:cubicBezTo>
                <a:cubicBezTo>
                  <a:pt x="4873" y="343"/>
                  <a:pt x="4746" y="343"/>
                  <a:pt x="4620" y="346"/>
                </a:cubicBezTo>
                <a:cubicBezTo>
                  <a:pt x="4399" y="567"/>
                  <a:pt x="3947" y="184"/>
                  <a:pt x="3732" y="412"/>
                </a:cubicBezTo>
                <a:cubicBezTo>
                  <a:pt x="3690" y="401"/>
                  <a:pt x="3650" y="387"/>
                  <a:pt x="3608" y="379"/>
                </a:cubicBezTo>
                <a:cubicBezTo>
                  <a:pt x="3402" y="382"/>
                  <a:pt x="3197" y="395"/>
                  <a:pt x="2991" y="387"/>
                </a:cubicBezTo>
                <a:cubicBezTo>
                  <a:pt x="2973" y="386"/>
                  <a:pt x="2919" y="339"/>
                  <a:pt x="2892" y="329"/>
                </a:cubicBezTo>
                <a:cubicBezTo>
                  <a:pt x="2144" y="338"/>
                  <a:pt x="2031" y="345"/>
                  <a:pt x="1246" y="338"/>
                </a:cubicBezTo>
                <a:cubicBezTo>
                  <a:pt x="951" y="319"/>
                  <a:pt x="654" y="338"/>
                  <a:pt x="358" y="329"/>
                </a:cubicBezTo>
                <a:cubicBezTo>
                  <a:pt x="0" y="344"/>
                  <a:pt x="234" y="329"/>
                  <a:pt x="86" y="329"/>
                </a:cubicBezTo>
                <a:close/>
              </a:path>
            </a:pathLst>
          </a:custGeom>
          <a:pattFill prst="lgConfetti">
            <a:fgClr>
              <a:srgbClr val="808000"/>
            </a:fgClr>
            <a:bgClr>
              <a:srgbClr val="663300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19" name="Picture 6" descr="3521324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 rot="-265832">
            <a:off x="1979613" y="620713"/>
            <a:ext cx="59753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1476375" y="25654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9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615173">
            <a:off x="2771775" y="25654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484438" y="1268413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5651500" y="42926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4284663" y="76517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367849">
            <a:off x="6156325" y="2205038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15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030317">
            <a:off x="6516688" y="3573463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195513" y="393382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468313" y="260350"/>
            <a:ext cx="2879725" cy="865188"/>
          </a:xfrm>
          <a:prstGeom prst="cloudCallout">
            <a:avLst>
              <a:gd name="adj1" fmla="val -34343"/>
              <a:gd name="adj2" fmla="val 41194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-252413" y="188913"/>
            <a:ext cx="2232026" cy="792162"/>
          </a:xfrm>
          <a:prstGeom prst="cloudCallout">
            <a:avLst>
              <a:gd name="adj1" fmla="val -17356"/>
              <a:gd name="adj2" fmla="val 14931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067" name="Picture 19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734379">
            <a:off x="5835650" y="101282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1" name="Picture 2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6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24" descr="Ёжик1"/>
          <p:cNvPicPr>
            <a:picLocks noChangeAspect="1" noChangeArrowheads="1"/>
          </p:cNvPicPr>
          <p:nvPr/>
        </p:nvPicPr>
        <p:blipFill>
          <a:blip r:embed="rId6">
            <a:lum bright="-6000"/>
          </a:blip>
          <a:srcRect/>
          <a:stretch>
            <a:fillRect/>
          </a:stretch>
        </p:blipFill>
        <p:spPr bwMode="auto">
          <a:xfrm rot="429975">
            <a:off x="9206334" y="5444466"/>
            <a:ext cx="1457325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223036">
            <a:off x="4716463" y="1989138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7465 0.881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14549 0.65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06702 0.69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-0.04259 L 0.40139 0.2893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11621 C 0.0717 -0.11621 0.12778 -0.04144 0.12778 0.05046 C 0.12778 0.14236 0.0717 0.21713 0.00278 0.21713 C -0.06615 0.21713 -0.12222 0.14236 -0.12222 0.05046 C -0.12222 -0.04144 -0.06615 -0.11621 0.00278 -0.11621 Z " pathEditMode="relative" rAng="0" ptsTypes="fffff">
                                      <p:cBhvr>
                                        <p:cTn id="20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99219 -0.05232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1.12222 -0.03658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5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8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0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1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0"/>
                            </p:stCondLst>
                            <p:childTnLst>
                              <p:par>
                                <p:cTn id="58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0"/>
                            </p:stCondLst>
                            <p:childTnLst>
                              <p:par>
                                <p:cTn id="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54427 0.01019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0"/>
                            </p:stCondLst>
                            <p:childTnLst>
                              <p:par>
                                <p:cTn id="6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0"/>
                            </p:stCondLst>
                            <p:childTnLst>
                              <p:par>
                                <p:cTn id="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00399 0.4717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000"/>
                            </p:stCondLst>
                            <p:childTnLst>
                              <p:par>
                                <p:cTn id="7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82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2 0.03148 C -0.07761 -0.11111 -0.07188 -0.33611 0.03489 -0.4699 C 0.14184 -0.60301 0.31041 -0.5949 0.41076 -0.45231 C 0.51076 -0.30926 0.50503 -0.08495 0.39826 0.04861 C 0.29097 0.18218 0.12239 0.17454 0.02222 0.03148 Z " pathEditMode="relative" rAng="13617341" ptsTypes="fffff">
                                      <p:cBhvr>
                                        <p:cTn id="83" dur="3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242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000"/>
                            </p:stCondLst>
                            <p:childTnLst>
                              <p:par>
                                <p:cTn id="8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1"/>
                </p:tgtEl>
              </p:cMediaNode>
            </p:audio>
          </p:childTnLst>
        </p:cTn>
      </p:par>
    </p:tnLst>
    <p:bldLst>
      <p:bldP spid="2065" grpId="0" animBg="1"/>
      <p:bldP spid="2065" grpId="1" animBg="1"/>
      <p:bldP spid="2066" grpId="0" animBg="1"/>
      <p:bldP spid="206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75240" cy="1411560"/>
          </a:xfrm>
        </p:spPr>
        <p:txBody>
          <a:bodyPr/>
          <a:lstStyle/>
          <a:p>
            <a:r>
              <a:rPr lang="ru-RU" dirty="0" smtClean="0"/>
              <a:t>На дом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1)обязательное </a:t>
            </a:r>
            <a:r>
              <a:rPr lang="ru-RU" dirty="0">
                <a:solidFill>
                  <a:schemeClr val="tx1"/>
                </a:solidFill>
              </a:rPr>
              <a:t>п.2, №40(3); №44(1); №130г</a:t>
            </a:r>
          </a:p>
          <a:p>
            <a:r>
              <a:rPr lang="ru-RU" dirty="0">
                <a:solidFill>
                  <a:schemeClr val="tx1"/>
                </a:solidFill>
              </a:rPr>
              <a:t>2) задания , №51(3) №56по желанию, кто хочет  знать больше.</a:t>
            </a:r>
          </a:p>
        </p:txBody>
      </p:sp>
    </p:spTree>
    <p:extLst>
      <p:ext uri="{BB962C8B-B14F-4D97-AF65-F5344CB8AC3E}">
        <p14:creationId xmlns="" xmlns:p14="http://schemas.microsoft.com/office/powerpoint/2010/main" val="338257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321</Words>
  <Application>Microsoft Office PowerPoint</Application>
  <PresentationFormat>Экран (4:3)</PresentationFormat>
  <Paragraphs>49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Сформулируйте тему урока</vt:lpstr>
      <vt:lpstr>Слайд 2</vt:lpstr>
      <vt:lpstr>Математический диктант</vt:lpstr>
      <vt:lpstr>Реши уравнения</vt:lpstr>
      <vt:lpstr>Исследование</vt:lpstr>
      <vt:lpstr>Работа в группах</vt:lpstr>
      <vt:lpstr>Физкультминутка</vt:lpstr>
      <vt:lpstr>Слайд 8</vt:lpstr>
      <vt:lpstr>На дом</vt:lpstr>
      <vt:lpstr>Итог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Сформулируйте тему урока</dc:title>
  <dc:creator>User</dc:creator>
  <cp:lastModifiedBy>Марина Викторовна</cp:lastModifiedBy>
  <cp:revision>11</cp:revision>
  <dcterms:created xsi:type="dcterms:W3CDTF">2018-10-21T09:27:11Z</dcterms:created>
  <dcterms:modified xsi:type="dcterms:W3CDTF">2018-10-27T09:03:49Z</dcterms:modified>
</cp:coreProperties>
</file>