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6" r:id="rId14"/>
    <p:sldId id="267" r:id="rId15"/>
    <p:sldId id="268" r:id="rId16"/>
    <p:sldId id="273" r:id="rId17"/>
    <p:sldId id="274" r:id="rId18"/>
    <p:sldId id="271" r:id="rId19"/>
    <p:sldId id="272" r:id="rId20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90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Сможете ли Вы пойти в поход 13-17 июля?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Ответ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4F81B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674-48BF-BF4A-E0CD32DC791E}"/>
              </c:ext>
            </c:extLst>
          </c:dPt>
          <c:dPt>
            <c:idx val="1"/>
            <c:bubble3D val="0"/>
            <c:spPr>
              <a:solidFill>
                <a:srgbClr val="C0504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674-48BF-BF4A-E0CD32DC791E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10</c:v>
                </c:pt>
                <c:pt idx="1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674-48BF-BF4A-E0CD32DC79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Какой поход Вы бы предпочли?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Пеший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8A-484F-A838-DBCF16DD7376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Водный</c:v>
                </c:pt>
              </c:strCache>
            </c:strRef>
          </c:tx>
          <c:spPr>
            <a:solidFill>
              <a:srgbClr val="C0504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1"/>
                <c:pt idx="0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8A-484F-A838-DBCF16DD7376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Велосипедный</c:v>
                </c:pt>
              </c:strCache>
            </c:strRef>
          </c:tx>
          <c:spPr>
            <a:solidFill>
              <a:srgbClr val="9BBB59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8A-484F-A838-DBCF16DD73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970496"/>
        <c:axId val="36972032"/>
      </c:barChart>
      <c:catAx>
        <c:axId val="36970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6972032"/>
        <c:crosses val="autoZero"/>
        <c:auto val="1"/>
        <c:lblAlgn val="ctr"/>
        <c:lblOffset val="100"/>
        <c:noMultiLvlLbl val="0"/>
      </c:catAx>
      <c:valAx>
        <c:axId val="36972032"/>
        <c:scaling>
          <c:orientation val="minMax"/>
        </c:scaling>
        <c:delete val="0"/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6970496"/>
        <c:crosses val="autoZero"/>
        <c:crossBetween val="between"/>
      </c:valAx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Смогут ли к нам присоединиться члены Вашей семьи?</a:t>
            </a:r>
          </a:p>
        </c:rich>
      </c:tx>
      <c:layout>
        <c:manualLayout>
          <c:xMode val="edge"/>
          <c:yMode val="edge"/>
          <c:x val="9.7196471711893898E-2"/>
          <c:y val="3.5229449487798797E-2"/>
        </c:manualLayout>
      </c:layout>
      <c:overlay val="0"/>
      <c:spPr>
        <a:noFill/>
        <a:ln w="0"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Смогут ли к нам присоединиться члены Вашей семьи?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4F81B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21-42C4-8A5A-3C1710BB53A2}"/>
              </c:ext>
            </c:extLst>
          </c:dPt>
          <c:dPt>
            <c:idx val="1"/>
            <c:bubble3D val="0"/>
            <c:spPr>
              <a:solidFill>
                <a:srgbClr val="C0504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21-42C4-8A5A-3C1710BB53A2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2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21-42C4-8A5A-3C1710BB53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В каких походах раннее Вам удалось побывать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Пешие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0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CD-45BA-880D-698BBD3B8E15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Водные</c:v>
                </c:pt>
              </c:strCache>
            </c:strRef>
          </c:tx>
          <c:spPr>
            <a:solidFill>
              <a:srgbClr val="C0504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1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ECD-45BA-880D-698BBD3B8E15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Велосипедные</c:v>
                </c:pt>
              </c:strCache>
            </c:strRef>
          </c:tx>
          <c:spPr>
            <a:solidFill>
              <a:srgbClr val="9BBB59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2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ECD-45BA-880D-698BBD3B8E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492416"/>
        <c:axId val="38502400"/>
      </c:barChart>
      <c:catAx>
        <c:axId val="38492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D9D9D9"/>
            </a:solidFill>
            <a:round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8502400"/>
        <c:crosses val="autoZero"/>
        <c:auto val="1"/>
        <c:lblAlgn val="ctr"/>
        <c:lblOffset val="100"/>
        <c:noMultiLvlLbl val="0"/>
      </c:catAx>
      <c:valAx>
        <c:axId val="38502400"/>
        <c:scaling>
          <c:orientation val="minMax"/>
        </c:scaling>
        <c:delete val="0"/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8492416"/>
        <c:crosses val="autoZero"/>
        <c:crossBetween val="between"/>
      </c:valAx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Какую помощь Вы можете оказать в походе?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Первая помощь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0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D1C-44EE-BE33-3CE79EE0CFB5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Помощь со снаряжением</c:v>
                </c:pt>
              </c:strCache>
            </c:strRef>
          </c:tx>
          <c:spPr>
            <a:solidFill>
              <a:srgbClr val="C0504D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1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D1C-44EE-BE33-3CE79EE0CFB5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Игры для похода</c:v>
                </c:pt>
              </c:strCache>
            </c:strRef>
          </c:tx>
          <c:spPr>
            <a:solidFill>
              <a:srgbClr val="9BBB59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D1C-44EE-BE33-3CE79EE0CFB5}"/>
            </c:ext>
          </c:extLst>
        </c:ser>
        <c:ser>
          <c:idx val="3"/>
          <c:order val="3"/>
          <c:tx>
            <c:strRef>
              <c:f>label 3</c:f>
              <c:strCache>
                <c:ptCount val="1"/>
                <c:pt idx="0">
                  <c:v>Корреспондент</c:v>
                </c:pt>
              </c:strCache>
            </c:strRef>
          </c:tx>
          <c:spPr>
            <a:solidFill>
              <a:srgbClr val="8064A2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3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D1C-44EE-BE33-3CE79EE0CFB5}"/>
            </c:ext>
          </c:extLst>
        </c:ser>
        <c:ser>
          <c:idx val="4"/>
          <c:order val="4"/>
          <c:tx>
            <c:strRef>
              <c:f>label 4</c:f>
              <c:strCache>
                <c:ptCount val="1"/>
                <c:pt idx="0">
                  <c:v>Хранитель костра</c:v>
                </c:pt>
              </c:strCache>
            </c:strRef>
          </c:tx>
          <c:spPr>
            <a:solidFill>
              <a:srgbClr val="4BACC6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4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1C-44EE-BE33-3CE79EE0CFB5}"/>
            </c:ext>
          </c:extLst>
        </c:ser>
        <c:ser>
          <c:idx val="5"/>
          <c:order val="5"/>
          <c:tx>
            <c:strRef>
              <c:f>label 5</c:f>
              <c:strCache>
                <c:ptCount val="1"/>
                <c:pt idx="0">
                  <c:v>Закупка продуктов и приготовление пищи</c:v>
                </c:pt>
              </c:strCache>
            </c:strRef>
          </c:tx>
          <c:spPr>
            <a:solidFill>
              <a:srgbClr val="F79646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5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D1C-44EE-BE33-3CE79EE0CFB5}"/>
            </c:ext>
          </c:extLst>
        </c:ser>
        <c:ser>
          <c:idx val="6"/>
          <c:order val="6"/>
          <c:tx>
            <c:strRef>
              <c:f>label 6</c:f>
              <c:strCache>
                <c:ptCount val="1"/>
                <c:pt idx="0">
                  <c:v>Ориентирование на местности</c:v>
                </c:pt>
              </c:strCache>
            </c:strRef>
          </c:tx>
          <c:spPr>
            <a:solidFill>
              <a:srgbClr val="2C4D75"/>
            </a:solidFill>
            <a:ln w="0">
              <a:noFill/>
            </a:ln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6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D1C-44EE-BE33-3CE79EE0CF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586624"/>
        <c:axId val="37027840"/>
      </c:barChart>
      <c:catAx>
        <c:axId val="3858662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D9D9D9"/>
            </a:solidFill>
            <a:round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7027840"/>
        <c:crosses val="autoZero"/>
        <c:auto val="1"/>
        <c:lblAlgn val="ctr"/>
        <c:lblOffset val="100"/>
        <c:noMultiLvlLbl val="0"/>
      </c:catAx>
      <c:valAx>
        <c:axId val="37027840"/>
        <c:scaling>
          <c:orientation val="minMax"/>
        </c:scaling>
        <c:delete val="0"/>
        <c:axPos val="l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8586624"/>
        <c:crosses val="autoZero"/>
        <c:crossBetween val="between"/>
      </c:valAx>
      <c:spPr>
        <a:noFill/>
        <a:ln w="0">
          <a:noFill/>
        </a:ln>
      </c:spPr>
    </c:plotArea>
    <c:legend>
      <c:legendPos val="b"/>
      <c:layout>
        <c:manualLayout>
          <c:xMode val="edge"/>
          <c:yMode val="edge"/>
          <c:x val="4.9339402887139103E-2"/>
          <c:y val="0.53828887795275604"/>
          <c:w val="0.92632103018372702"/>
          <c:h val="0.44296112204724403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Есть ли у Вас личный туристический инвентарь?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Есть ли у Вас личный туристический инвентарь?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4F81B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FA5-4A7A-A6FE-D1A4C497F393}"/>
              </c:ext>
            </c:extLst>
          </c:dPt>
          <c:dPt>
            <c:idx val="1"/>
            <c:bubble3D val="0"/>
            <c:spPr>
              <a:solidFill>
                <a:srgbClr val="C0504D"/>
              </a:solidFill>
              <a:ln w="19080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FA5-4A7A-A6FE-D1A4C497F393}"/>
              </c:ext>
            </c:extLst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197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3</c:v>
                </c:pt>
                <c:pt idx="1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FA5-4A7A-A6FE-D1A4C497F3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0"/>
  <c:style val="2"/>
  <c:chart>
    <c:title>
      <c:tx>
        <c:rich>
          <a:bodyPr rot="0"/>
          <a:lstStyle/>
          <a:p>
            <a:pPr>
              <a:defRPr lang="ru-RU" sz="1862" b="0" strike="noStrike" spc="-1">
                <a:solidFill>
                  <a:srgbClr val="FFFFFF"/>
                </a:solidFill>
                <a:latin typeface="Calibri"/>
              </a:defRPr>
            </a:pPr>
            <a:r>
              <a:rPr lang="ru-RU" sz="1862" b="0" strike="noStrike" spc="-1">
                <a:solidFill>
                  <a:srgbClr val="FFFFFF"/>
                </a:solidFill>
                <a:latin typeface="Calibri"/>
              </a:rPr>
              <a:t>С какой целью Вы планируете пойти в поход?</a:t>
            </a:r>
          </a:p>
        </c:rich>
      </c:tx>
      <c:overlay val="0"/>
      <c:spPr>
        <a:noFill/>
        <a:ln w="0">
          <a:noFill/>
        </a:ln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Отдохнуть</c:v>
                </c:pt>
              </c:strCache>
            </c:strRef>
          </c:tx>
          <c:spPr>
            <a:solidFill>
              <a:srgbClr val="4F81BD"/>
            </a:solidFill>
            <a:ln w="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000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0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749-4A5B-84C4-06B6D9B3A288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Узнать новое о родном крае</c:v>
                </c:pt>
              </c:strCache>
            </c:strRef>
          </c:tx>
          <c:spPr>
            <a:solidFill>
              <a:srgbClr val="C0504D"/>
            </a:solidFill>
            <a:ln w="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000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1</c:f>
              <c:numCache>
                <c:formatCode>General</c:formatCode>
                <c:ptCount val="1"/>
                <c:pt idx="0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49-4A5B-84C4-06B6D9B3A288}"/>
            </c:ext>
          </c:extLst>
        </c:ser>
        <c:ser>
          <c:idx val="2"/>
          <c:order val="2"/>
          <c:tx>
            <c:strRef>
              <c:f>label 2</c:f>
              <c:strCache>
                <c:ptCount val="1"/>
                <c:pt idx="0">
                  <c:v>Познакомиться с новым маршрутом</c:v>
                </c:pt>
              </c:strCache>
            </c:strRef>
          </c:tx>
          <c:spPr>
            <a:solidFill>
              <a:srgbClr val="9BBB59"/>
            </a:solidFill>
            <a:ln w="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000" b="0" strike="noStrike" spc="-1">
                    <a:solidFill>
                      <a:srgbClr val="FFFFFF"/>
                    </a:solidFill>
                    <a:latin typeface="Calibri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1"/>
            <c:separator>;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val>
            <c:numRef>
              <c:f>2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749-4A5B-84C4-06B6D9B3A2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7085952"/>
        <c:axId val="37087488"/>
      </c:barChart>
      <c:catAx>
        <c:axId val="370859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 w="9360">
            <a:solidFill>
              <a:srgbClr val="D9D9D9"/>
            </a:solidFill>
            <a:round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7087488"/>
        <c:crosses val="autoZero"/>
        <c:auto val="1"/>
        <c:lblAlgn val="ctr"/>
        <c:lblOffset val="100"/>
        <c:noMultiLvlLbl val="0"/>
      </c:catAx>
      <c:valAx>
        <c:axId val="37087488"/>
        <c:scaling>
          <c:orientation val="minMax"/>
        </c:scaling>
        <c:delete val="0"/>
        <c:axPos val="b"/>
        <c:majorGridlines>
          <c:spPr>
            <a:ln w="9360">
              <a:solidFill>
                <a:srgbClr val="D9D9D9"/>
              </a:solidFill>
              <a:round/>
            </a:ln>
          </c:spPr>
        </c:majorGridlines>
        <c:numFmt formatCode="General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FFFFFF"/>
                </a:solidFill>
                <a:latin typeface="Calibri"/>
              </a:defRPr>
            </a:pPr>
            <a:endParaRPr lang="ru-RU"/>
          </a:p>
        </c:txPr>
        <c:crossAx val="37085952"/>
        <c:crosses val="autoZero"/>
        <c:crossBetween val="between"/>
      </c:valAx>
      <c:spPr>
        <a:noFill/>
        <a:ln w="0">
          <a:noFill/>
        </a:ln>
      </c:spPr>
    </c:plotArea>
    <c:legend>
      <c:legendPos val="b"/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FFFFFF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9360">
      <a:noFill/>
    </a:ln>
  </c:sp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E99B0D2-9AA2-470A-AF81-3658F0EDEA01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368DEA0-F9DD-4B35-906E-C2A9C28E81DB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079BF91-DDAA-42C6-BF2A-622D6FFE58D2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18234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318924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18234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318924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BBD3DAF-D290-4F5C-A859-8E5148D38251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795B27B7-5DC8-40A9-9ACF-7B63447F7E4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080000"/>
            <a:ext cx="4039920" cy="1367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613D1715-D824-48A9-ACF9-A9883443CD5E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1B17793-6320-4790-A082-A363796C2F19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E42B1985-9B5C-4D22-9335-AFBB95C04E2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49F8061-C0C1-4EF6-843F-5C745275C66B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63FE80A-3AC2-4011-87EC-2D20A742678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F42C42E-4F48-4EF1-BB14-D4821AB71391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080000"/>
            <a:ext cx="4039920" cy="1367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1DA4B52-DBCC-4CCA-AA96-600E65F7D8CB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2EA823A5-4CAD-4781-8BDC-77A1E83381F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977AE80-27C0-49D3-B661-D2CD88BAB3CA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AA991F3-C4D9-4131-8294-54921A68447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BA703CD0-41D1-42D7-9F6F-0DB6B5D3B2A3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18234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318924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4572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18234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318924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37BC709E-6B61-4FD5-87B4-33686C463830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60095BFC-2F62-421A-A84F-C094B2B0B06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subTitle"/>
          </p:nvPr>
        </p:nvSpPr>
        <p:spPr>
          <a:xfrm>
            <a:off x="457200" y="1080000"/>
            <a:ext cx="4039920" cy="1367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B4CC38B8-D6D0-4C9A-ABFE-1D0566E2EBE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D2B826C0-9030-4BBA-B892-3F09E617F766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25046168-B4C1-4E52-AA53-9F87446B7A4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B43A3B9A-7FFB-468D-A1C2-57B393C7F19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5AEA5F9-DF0A-47BC-9326-07F4E2DC8DA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4B2F4F18-1BE0-40E8-9DD4-C1F44DEACF9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D1EE903-04E7-49FE-9966-47B83D27D14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38DA78A8-59CD-4930-981C-383BB72BD43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27E1EDE-2C03-4426-BD65-CA3C3F44B37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A6520F02-C5EC-4B1A-9EE5-E617560695B2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CE53DAB8-DAEB-4156-9FC6-C1B7333E82DB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8" name="PlaceHolder 3"/>
          <p:cNvSpPr>
            <a:spLocks noGrp="1"/>
          </p:cNvSpPr>
          <p:nvPr>
            <p:ph/>
          </p:nvPr>
        </p:nvSpPr>
        <p:spPr>
          <a:xfrm>
            <a:off x="18234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9" name="PlaceHolder 4"/>
          <p:cNvSpPr>
            <a:spLocks noGrp="1"/>
          </p:cNvSpPr>
          <p:nvPr>
            <p:ph/>
          </p:nvPr>
        </p:nvSpPr>
        <p:spPr>
          <a:xfrm>
            <a:off x="318924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PlaceHolder 5"/>
          <p:cNvSpPr>
            <a:spLocks noGrp="1"/>
          </p:cNvSpPr>
          <p:nvPr>
            <p:ph/>
          </p:nvPr>
        </p:nvSpPr>
        <p:spPr>
          <a:xfrm>
            <a:off x="4572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1" name="PlaceHolder 6"/>
          <p:cNvSpPr>
            <a:spLocks noGrp="1"/>
          </p:cNvSpPr>
          <p:nvPr>
            <p:ph/>
          </p:nvPr>
        </p:nvSpPr>
        <p:spPr>
          <a:xfrm>
            <a:off x="18234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2" name="PlaceHolder 7"/>
          <p:cNvSpPr>
            <a:spLocks noGrp="1"/>
          </p:cNvSpPr>
          <p:nvPr>
            <p:ph/>
          </p:nvPr>
        </p:nvSpPr>
        <p:spPr>
          <a:xfrm>
            <a:off x="318924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8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lstStyle/>
          <a:p>
            <a:fld id="{0862B465-0731-4F37-BD75-89DE1B7BC31A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7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2A9BE5C-6E96-4D15-9F9D-324B5478227E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subTitle"/>
          </p:nvPr>
        </p:nvSpPr>
        <p:spPr>
          <a:xfrm>
            <a:off x="457200" y="1080000"/>
            <a:ext cx="4039920" cy="1367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901B11E-058E-4FD9-8F6F-3678A265FCC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6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F3338F97-CFC5-47BC-BECB-31A68EC4A283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4036EAD7-E4A4-4DC0-BA0C-3697905C9DA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952A10EB-B54F-46F9-BACE-AE14702D2B9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4A59F74C-31BE-4FB7-BB9B-F6445937A1D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6AE8C42B-341E-4821-B0C1-C799BB5D96D4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3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2986EAF-586A-4A94-B678-24AA5567518D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5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7" name="PlaceHolder 4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DFF6FB4-8914-4111-85D6-28FC6D461FD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9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0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1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D23D10A5-BBC7-4D78-A140-D282B9C4F04F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046C6FF-7F97-4161-B40D-590E3EC595ED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8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9" name="PlaceHolder 5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F37FBFE1-6227-404B-A64C-C481ECAD220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182340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3189240" y="144396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4572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5" name="PlaceHolder 6"/>
          <p:cNvSpPr>
            <a:spLocks noGrp="1"/>
          </p:cNvSpPr>
          <p:nvPr>
            <p:ph/>
          </p:nvPr>
        </p:nvSpPr>
        <p:spPr>
          <a:xfrm>
            <a:off x="182340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6" name="PlaceHolder 7"/>
          <p:cNvSpPr>
            <a:spLocks noGrp="1"/>
          </p:cNvSpPr>
          <p:nvPr>
            <p:ph/>
          </p:nvPr>
        </p:nvSpPr>
        <p:spPr>
          <a:xfrm>
            <a:off x="3189240" y="1778400"/>
            <a:ext cx="130068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27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859A62D9-3F59-49A0-A504-0AFE7C33EA58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C333D9A-0F60-43EE-AEEC-FD6C59A4053C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5F1D0F5-D152-4C62-866D-7A23A70F802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AC611E1-777E-42E1-AD83-686E9936698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639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3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2527560" y="177840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33015D0-4962-45A6-A7BC-570C67AB113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2527560" y="1443960"/>
            <a:ext cx="197136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31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1778400"/>
            <a:ext cx="4039920" cy="30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46000"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747307F-9FA9-4667-869A-16311DF1B26C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1760" y="3123720"/>
            <a:ext cx="7772040" cy="12211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600" b="0" strike="noStrike" spc="-1">
                <a:solidFill>
                  <a:srgbClr val="38354D"/>
                </a:solidFill>
                <a:latin typeface="Calibri"/>
              </a:rPr>
              <a:t>Click to edit Master title style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en-US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8152AAC8-1145-4320-9405-93649BF44FB6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600" b="0" strike="noStrike" spc="-1">
                <a:solidFill>
                  <a:srgbClr val="FFFF00"/>
                </a:solidFill>
                <a:latin typeface="Calibri"/>
              </a:rPr>
              <a:t>Click to edit Master title style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743040" lvl="1" indent="-28584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–"/>
            </a:pPr>
            <a:r>
              <a:rPr lang="en-US" sz="2800" b="0" strike="noStrike" spc="-1">
                <a:solidFill>
                  <a:srgbClr val="FFFFFF"/>
                </a:solidFill>
                <a:latin typeface="Calibri"/>
              </a:rPr>
              <a:t>Second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Third level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600200" lvl="3" indent="-22860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Fourth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4" indent="-22860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»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Fifth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en-US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DAE7659-190D-4DF4-83C8-51858DC34D63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1823400" y="274680"/>
            <a:ext cx="671040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600" b="0" strike="noStrike" spc="-1">
                <a:solidFill>
                  <a:srgbClr val="FFFF00"/>
                </a:solidFill>
                <a:latin typeface="Calibri"/>
              </a:rPr>
              <a:t>Click to edit Master title style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823400" y="1443960"/>
            <a:ext cx="6710400" cy="4275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•"/>
            </a:pPr>
            <a:r>
              <a:rPr lang="en-US" sz="2800" b="0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743040" lvl="1" indent="-28584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  <a:buFont typeface="Arial"/>
              <a:buChar char="–"/>
            </a:pPr>
            <a:r>
              <a:rPr lang="en-US" sz="2800" b="0" strike="noStrike" spc="-1">
                <a:solidFill>
                  <a:srgbClr val="FFFFFF"/>
                </a:solidFill>
                <a:latin typeface="Calibri"/>
              </a:rPr>
              <a:t>Second level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Third level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1600200" lvl="3" indent="-22860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Fourth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4" indent="-22860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»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Fifth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dt" idx="7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en-US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ftr" idx="8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sldNum" idx="9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8AF6DE2-6638-497F-954F-3F1EED637667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en-US" sz="3600" b="0" strike="noStrike" spc="-1">
                <a:solidFill>
                  <a:srgbClr val="FFFF00"/>
                </a:solidFill>
                <a:latin typeface="Calibri"/>
              </a:rPr>
              <a:t>Click to edit Master title style</a:t>
            </a:r>
            <a:endParaRPr lang="en-US" sz="3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57200" y="2073600"/>
            <a:ext cx="4039920" cy="3798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743040" lvl="1" indent="-2858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Second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360"/>
              </a:spcBef>
              <a:buClr>
                <a:srgbClr val="FFFFFF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FFFFFF"/>
                </a:solidFill>
                <a:latin typeface="Calibri"/>
              </a:rPr>
              <a:t>Third level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1600200" lvl="3" indent="-22860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–"/>
            </a:pPr>
            <a:r>
              <a:rPr lang="en-US" sz="1600" b="0" strike="noStrike" spc="-1">
                <a:solidFill>
                  <a:srgbClr val="FFFFFF"/>
                </a:solidFill>
                <a:latin typeface="Calibri"/>
              </a:rPr>
              <a:t>Fourth level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4" indent="-22860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»"/>
            </a:pPr>
            <a:r>
              <a:rPr lang="en-US" sz="1600" b="0" strike="noStrike" spc="-1">
                <a:solidFill>
                  <a:srgbClr val="FFFFFF"/>
                </a:solidFill>
                <a:latin typeface="Calibri"/>
              </a:rPr>
              <a:t>Fifth level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45080" y="144396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en-US" sz="2400" b="1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7" name="PlaceHolder 5"/>
          <p:cNvSpPr>
            <a:spLocks noGrp="1"/>
          </p:cNvSpPr>
          <p:nvPr>
            <p:ph type="body"/>
          </p:nvPr>
        </p:nvSpPr>
        <p:spPr>
          <a:xfrm>
            <a:off x="4645080" y="2073600"/>
            <a:ext cx="4041360" cy="3798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en-US" sz="2400" b="0" strike="noStrike" spc="-1">
                <a:solidFill>
                  <a:srgbClr val="FFFFFF"/>
                </a:solidFill>
                <a:latin typeface="Calibri"/>
              </a:rPr>
              <a:t>Click to edit Master text styles</a:t>
            </a:r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  <a:p>
            <a:pPr marL="743040" lvl="1" indent="-285840">
              <a:lnSpc>
                <a:spcPct val="100000"/>
              </a:lnSpc>
              <a:spcBef>
                <a:spcPts val="400"/>
              </a:spcBef>
              <a:buClr>
                <a:srgbClr val="FFFFFF"/>
              </a:buClr>
              <a:buFont typeface="Arial"/>
              <a:buChar char="–"/>
            </a:pPr>
            <a:r>
              <a:rPr lang="en-US" sz="2000" b="0" strike="noStrike" spc="-1">
                <a:solidFill>
                  <a:srgbClr val="FFFFFF"/>
                </a:solidFill>
                <a:latin typeface="Calibri"/>
              </a:rPr>
              <a:t>Second level</a:t>
            </a:r>
            <a:endParaRPr lang="en-US" sz="2000" b="0" strike="noStrike" spc="-1">
              <a:solidFill>
                <a:srgbClr val="000000"/>
              </a:solidFill>
              <a:latin typeface="Calibri"/>
            </a:endParaRPr>
          </a:p>
          <a:p>
            <a:pPr marL="1143000" lvl="2" indent="-228600">
              <a:lnSpc>
                <a:spcPct val="100000"/>
              </a:lnSpc>
              <a:spcBef>
                <a:spcPts val="360"/>
              </a:spcBef>
              <a:buClr>
                <a:srgbClr val="FFFFFF"/>
              </a:buClr>
              <a:buFont typeface="Arial"/>
              <a:buChar char="•"/>
            </a:pPr>
            <a:r>
              <a:rPr lang="en-US" sz="1800" b="0" strike="noStrike" spc="-1">
                <a:solidFill>
                  <a:srgbClr val="FFFFFF"/>
                </a:solidFill>
                <a:latin typeface="Calibri"/>
              </a:rPr>
              <a:t>Third level</a:t>
            </a: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  <a:p>
            <a:pPr marL="1600200" lvl="3" indent="-22860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–"/>
            </a:pPr>
            <a:r>
              <a:rPr lang="en-US" sz="1600" b="0" strike="noStrike" spc="-1">
                <a:solidFill>
                  <a:srgbClr val="FFFFFF"/>
                </a:solidFill>
                <a:latin typeface="Calibri"/>
              </a:rPr>
              <a:t>Fourth level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  <a:p>
            <a:pPr marL="2057400" lvl="4" indent="-22860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»"/>
            </a:pPr>
            <a:r>
              <a:rPr lang="en-US" sz="1600" b="0" strike="noStrike" spc="-1">
                <a:solidFill>
                  <a:srgbClr val="FFFFFF"/>
                </a:solidFill>
                <a:latin typeface="Calibri"/>
              </a:rPr>
              <a:t>Fifth level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8" name="PlaceHolder 6"/>
          <p:cNvSpPr>
            <a:spLocks noGrp="1"/>
          </p:cNvSpPr>
          <p:nvPr>
            <p:ph type="dt" idx="10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en-US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129" name="PlaceHolder 7"/>
          <p:cNvSpPr>
            <a:spLocks noGrp="1"/>
          </p:cNvSpPr>
          <p:nvPr>
            <p:ph type="ftr" idx="11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30" name="PlaceHolder 8"/>
          <p:cNvSpPr>
            <a:spLocks noGrp="1"/>
          </p:cNvSpPr>
          <p:nvPr>
            <p:ph type="sldNum" idx="12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en-US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DE4D3AB-8233-4794-B257-3706AFACE377}" type="slidenum">
              <a:rPr lang="en-US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7.xml"/><Relationship Id="rId5" Type="http://schemas.openxmlformats.org/officeDocument/2006/relationships/hyperlink" Target="http://&#1083;&#1080;&#1087;&#1086;&#1074;&#1080;&#1094;&#1072;.&#1088;&#1092;/" TargetMode="Externa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227700" y="3068960"/>
            <a:ext cx="4056268" cy="1944216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600" b="1" strike="noStrike" spc="-1" dirty="0" smtClean="0">
                <a:solidFill>
                  <a:srgbClr val="38354D"/>
                </a:solidFill>
                <a:latin typeface="Calibri"/>
              </a:rPr>
              <a:t>Проект школьного</a:t>
            </a:r>
            <a:br>
              <a:rPr lang="ru-RU" sz="3600" b="1" strike="noStrike" spc="-1" dirty="0" smtClean="0">
                <a:solidFill>
                  <a:srgbClr val="38354D"/>
                </a:solidFill>
                <a:latin typeface="Calibri"/>
              </a:rPr>
            </a:br>
            <a:r>
              <a:rPr lang="ru-RU" sz="3600" b="1" strike="noStrike" spc="-1" dirty="0" smtClean="0">
                <a:solidFill>
                  <a:srgbClr val="38354D"/>
                </a:solidFill>
                <a:latin typeface="Calibri"/>
              </a:rPr>
              <a:t>байдарочного </a:t>
            </a:r>
            <a:br>
              <a:rPr lang="ru-RU" sz="3600" b="1" strike="noStrike" spc="-1" dirty="0" smtClean="0">
                <a:solidFill>
                  <a:srgbClr val="38354D"/>
                </a:solidFill>
                <a:latin typeface="Calibri"/>
              </a:rPr>
            </a:br>
            <a:r>
              <a:rPr lang="ru-RU" sz="3600" b="1" strike="noStrike" spc="-1" dirty="0" smtClean="0">
                <a:solidFill>
                  <a:srgbClr val="38354D"/>
                </a:solidFill>
                <a:latin typeface="Calibri"/>
              </a:rPr>
              <a:t>похода</a:t>
            </a:r>
            <a:endParaRPr lang="en-U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subTitle"/>
          </p:nvPr>
        </p:nvSpPr>
        <p:spPr>
          <a:xfrm>
            <a:off x="187784" y="5229200"/>
            <a:ext cx="6400440" cy="599272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5000"/>
          </a:bodyPr>
          <a:lstStyle/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Туризм для новичков</a:t>
            </a:r>
            <a:endParaRPr lang="ru-RU" sz="2800" b="0" strike="noStrike" spc="-1" dirty="0" smtClean="0">
              <a:latin typeface="Arial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  <a:tabLst>
                <a:tab pos="0" algn="l"/>
              </a:tabLst>
            </a:pPr>
            <a:endParaRPr lang="ru-RU" sz="2800" b="0" strike="noStrike" spc="-1" dirty="0">
              <a:latin typeface="Arial"/>
            </a:endParaRPr>
          </a:p>
        </p:txBody>
      </p:sp>
      <p:sp>
        <p:nvSpPr>
          <p:cNvPr id="170" name="TextBox 4"/>
          <p:cNvSpPr/>
          <p:nvPr/>
        </p:nvSpPr>
        <p:spPr>
          <a:xfrm>
            <a:off x="179512" y="5661248"/>
            <a:ext cx="8964488" cy="119887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Капитонова Анжела Николаевна</a:t>
            </a:r>
            <a:r>
              <a:rPr lang="ru-RU" spc="-1" dirty="0">
                <a:solidFill>
                  <a:srgbClr val="000000"/>
                </a:solidFill>
                <a:latin typeface="Calibri"/>
              </a:rPr>
              <a:t>, </a:t>
            </a:r>
            <a:r>
              <a:rPr lang="ru-RU" spc="-1" dirty="0" err="1">
                <a:solidFill>
                  <a:srgbClr val="000000"/>
                </a:solidFill>
                <a:latin typeface="Calibri"/>
              </a:rPr>
              <a:t>Силкина</a:t>
            </a:r>
            <a:r>
              <a:rPr lang="ru-RU" spc="-1" dirty="0">
                <a:solidFill>
                  <a:srgbClr val="000000"/>
                </a:solidFill>
                <a:latin typeface="Calibri"/>
              </a:rPr>
              <a:t> Ольга </a:t>
            </a:r>
            <a:r>
              <a:rPr lang="ru-RU" spc="-1" dirty="0" smtClean="0">
                <a:solidFill>
                  <a:srgbClr val="000000"/>
                </a:solidFill>
                <a:latin typeface="Calibri"/>
              </a:rPr>
              <a:t>Анатольевна,</a:t>
            </a:r>
            <a:br>
              <a:rPr lang="ru-RU" spc="-1" dirty="0" smtClean="0">
                <a:solidFill>
                  <a:srgbClr val="000000"/>
                </a:solidFill>
                <a:latin typeface="Calibri"/>
              </a:rPr>
            </a:br>
            <a:r>
              <a:rPr lang="ru-RU" spc="-1" dirty="0" err="1" smtClean="0">
                <a:solidFill>
                  <a:srgbClr val="000000"/>
                </a:solidFill>
                <a:latin typeface="Calibri"/>
              </a:rPr>
              <a:t>Гомзов</a:t>
            </a:r>
            <a:r>
              <a:rPr lang="ru-RU" spc="-1" dirty="0" smtClean="0">
                <a:solidFill>
                  <a:srgbClr val="000000"/>
                </a:solidFill>
                <a:latin typeface="Calibri"/>
              </a:rPr>
              <a:t> Николай Викторович</a:t>
            </a:r>
            <a:endParaRPr lang="ru-RU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МАОУ «Лицей №14 имени Заслуженного учителя Российской Федерации </a:t>
            </a:r>
            <a:r>
              <a:rPr lang="ru-RU" sz="1800" b="0" strike="noStrike" spc="-1" dirty="0" err="1" smtClean="0">
                <a:solidFill>
                  <a:srgbClr val="000000"/>
                </a:solidFill>
                <a:latin typeface="Calibri"/>
              </a:rPr>
              <a:t>А.М.Кузьмина</a:t>
            </a:r>
            <a:r>
              <a:rPr lang="ru-RU" sz="1800" b="0" strike="noStrike" spc="-1" dirty="0" smtClean="0">
                <a:solidFill>
                  <a:srgbClr val="000000"/>
                </a:solidFill>
                <a:latin typeface="Calibri"/>
              </a:rPr>
              <a:t>» город </a:t>
            </a:r>
            <a:r>
              <a:rPr lang="ru-RU" sz="1800" b="0" strike="noStrike" spc="-1" dirty="0">
                <a:solidFill>
                  <a:srgbClr val="000000"/>
                </a:solidFill>
                <a:latin typeface="Calibri"/>
              </a:rPr>
              <a:t>Тамбов</a:t>
            </a:r>
            <a:endParaRPr lang="ru-RU" sz="1800" b="0" strike="noStrike" spc="-1" dirty="0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355976" y="179025"/>
            <a:ext cx="4248472" cy="736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3400" b="0" strike="noStrike" spc="-1" dirty="0" err="1">
                <a:solidFill>
                  <a:srgbClr val="FFFF00"/>
                </a:solidFill>
                <a:latin typeface="Calibri"/>
              </a:rPr>
              <a:t>Снаряжение</a:t>
            </a:r>
            <a:endParaRPr lang="en-US" sz="3400" b="0" strike="noStrike" spc="-1" dirty="0">
              <a:solidFill>
                <a:srgbClr val="FFFF00"/>
              </a:solidFill>
              <a:latin typeface="Calibri"/>
            </a:endParaRPr>
          </a:p>
        </p:txBody>
      </p:sp>
      <p:graphicFrame>
        <p:nvGraphicFramePr>
          <p:cNvPr id="209" name="Объект 1"/>
          <p:cNvGraphicFramePr/>
          <p:nvPr>
            <p:extLst>
              <p:ext uri="{D42A27DB-BD31-4B8C-83A1-F6EECF244321}">
                <p14:modId xmlns:p14="http://schemas.microsoft.com/office/powerpoint/2010/main" val="3596625140"/>
              </p:ext>
            </p:extLst>
          </p:nvPr>
        </p:nvGraphicFramePr>
        <p:xfrm>
          <a:off x="4499992" y="900524"/>
          <a:ext cx="4097520" cy="5032233"/>
        </p:xfrm>
        <a:graphic>
          <a:graphicData uri="http://schemas.openxmlformats.org/drawingml/2006/table">
            <a:tbl>
              <a:tblPr firstRow="1" bandRow="1"/>
              <a:tblGrid>
                <a:gridCol w="12837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038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56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042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28131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en-US" sz="900" b="1" strike="noStrike" spc="-1" dirty="0" err="1">
                          <a:solidFill>
                            <a:srgbClr val="FFFFFF"/>
                          </a:solidFill>
                          <a:latin typeface="Calibri"/>
                        </a:rPr>
                        <a:t>Групповое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en-US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Личное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en-US" sz="900" b="1" strike="noStrike" spc="-1" dirty="0" err="1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К</a:t>
                      </a:r>
                      <a:r>
                        <a:rPr lang="en-US" sz="900" b="1" strike="noStrike" spc="-1" dirty="0" err="1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оличество</a:t>
                      </a:r>
                      <a:endParaRPr lang="ru-RU" sz="900" b="1" strike="noStrike" spc="-1" dirty="0">
                        <a:solidFill>
                          <a:srgbClr val="FFFFFF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Н</a:t>
                      </a:r>
                      <a:r>
                        <a:rPr lang="en-US" sz="900" b="1" strike="noStrike" spc="-1" dirty="0" err="1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аименование</a:t>
                      </a:r>
                      <a:endParaRPr lang="ru-RU" sz="900" b="1" strike="noStrike" spc="-1" dirty="0">
                        <a:solidFill>
                          <a:srgbClr val="FFFFFF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К</a:t>
                      </a:r>
                      <a:r>
                        <a:rPr lang="en-US" sz="900" b="1" strike="noStrike" spc="-1" dirty="0" err="1">
                          <a:solidFill>
                            <a:srgbClr val="FFFFFF"/>
                          </a:solidFill>
                          <a:latin typeface="Calibri"/>
                          <a:ea typeface="+mn-ea"/>
                          <a:cs typeface="+mn-cs"/>
                        </a:rPr>
                        <a:t>оличество</a:t>
                      </a:r>
                      <a:endParaRPr lang="ru-RU" sz="900" b="1" strike="noStrike" spc="-1" dirty="0">
                        <a:solidFill>
                          <a:srgbClr val="FFFFFF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Медицинская аптечка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Средство связи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Ремонтный набор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Рюкзак, спальный мешок, коврик, </a:t>
                      </a:r>
                      <a:r>
                        <a:rPr lang="ru-RU" sz="900" b="0" strike="noStrike" spc="-1" dirty="0" err="1">
                          <a:solidFill>
                            <a:srgbClr val="000000"/>
                          </a:solidFill>
                          <a:latin typeface="Calibri"/>
                        </a:rPr>
                        <a:t>сидушка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46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Палатка 3-местные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Одежда запасная, обувь, головной убор, перчатки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35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Байдарка (2-3 мест) /весла/ верёвка 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Чашка, ложка, кружка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846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Тент 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Гигиенические принадлежности, личная аптечка, спреи от комаров и клещей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2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Топор/пила/ лопата в чехлах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1/1/1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 err="1">
                          <a:solidFill>
                            <a:srgbClr val="000000"/>
                          </a:solidFill>
                          <a:latin typeface="Calibri"/>
                        </a:rPr>
                        <a:t>Гермоупаковки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8467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котлы, половник, спички, костровые принадлежности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3/1/2/1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Нож, фонарь, часы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Спасательные жилеты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Фото, </a:t>
                      </a:r>
                      <a:r>
                        <a:rPr lang="ru-RU" sz="900" b="0" strike="noStrike" spc="-1" dirty="0" err="1">
                          <a:solidFill>
                            <a:srgbClr val="000000"/>
                          </a:solidFill>
                          <a:latin typeface="Calibri"/>
                        </a:rPr>
                        <a:t>видеоаппарат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2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Карты местности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>
                          <a:solidFill>
                            <a:srgbClr val="000000"/>
                          </a:solidFill>
                          <a:latin typeface="Calibri"/>
                        </a:rPr>
                        <a:t>Документы</a:t>
                      </a:r>
                      <a:endParaRPr lang="ru-RU" sz="900" b="0" strike="noStrike" spc="-1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9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3-5</a:t>
                      </a:r>
                      <a:endParaRPr lang="ru-RU" sz="900" b="0" strike="noStrike" spc="-1" dirty="0">
                        <a:latin typeface="Arial"/>
                      </a:endParaRPr>
                    </a:p>
                  </a:txBody>
                  <a:tcPr marL="32040" marR="320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10" name="Объект 8"/>
          <p:cNvGraphicFramePr/>
          <p:nvPr>
            <p:extLst>
              <p:ext uri="{D42A27DB-BD31-4B8C-83A1-F6EECF244321}">
                <p14:modId xmlns:p14="http://schemas.microsoft.com/office/powerpoint/2010/main" val="3570820695"/>
              </p:ext>
            </p:extLst>
          </p:nvPr>
        </p:nvGraphicFramePr>
        <p:xfrm>
          <a:off x="179512" y="1268760"/>
          <a:ext cx="4041360" cy="1775184"/>
        </p:xfrm>
        <a:graphic>
          <a:graphicData uri="http://schemas.openxmlformats.org/drawingml/2006/table">
            <a:tbl>
              <a:tblPr firstRow="1" firstCol="1" bandRow="1"/>
              <a:tblGrid>
                <a:gridCol w="2042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57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41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38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Наименование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На 1 человека</a:t>
                      </a:r>
                      <a:endParaRPr lang="ru-RU" sz="11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в кг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300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На группу </a:t>
                      </a:r>
                      <a:endParaRPr lang="ru-RU" sz="1100" b="0" strike="noStrike" spc="-1" dirty="0">
                        <a:latin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в </a:t>
                      </a:r>
                      <a:r>
                        <a:rPr lang="ru-RU" sz="1100" b="1" u="none" strike="noStrike" spc="-1" dirty="0">
                          <a:solidFill>
                            <a:srgbClr val="FFFFFF"/>
                          </a:solidFill>
                          <a:uFillTx/>
                          <a:latin typeface="Calibri"/>
                        </a:rPr>
                        <a:t>6</a:t>
                      </a: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 чел.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7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Продукты (всего / в день)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900 г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3600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Групповое снаряжение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15 кг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>
                          <a:solidFill>
                            <a:srgbClr val="FFFFFF"/>
                          </a:solidFill>
                          <a:latin typeface="Calibri"/>
                        </a:rPr>
                        <a:t>Личное снаряжение</a:t>
                      </a:r>
                      <a:endParaRPr lang="ru-RU" sz="1100" b="0" strike="noStrike" spc="-1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5 кг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875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1" strike="noStrike" spc="-1" dirty="0">
                          <a:solidFill>
                            <a:srgbClr val="FFFFFF"/>
                          </a:solidFill>
                          <a:latin typeface="Calibri"/>
                        </a:rPr>
                        <a:t>Всего: 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20 кг 900 г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D8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1"/>
                        </a:spcBef>
                        <a:buNone/>
                      </a:pPr>
                      <a:r>
                        <a:rPr lang="ru-RU" sz="1100" b="0" strike="noStrike" spc="-1" dirty="0">
                          <a:solidFill>
                            <a:srgbClr val="000000"/>
                          </a:solidFill>
                          <a:latin typeface="Calibri"/>
                        </a:rPr>
                        <a:t>123, 600</a:t>
                      </a:r>
                      <a:endParaRPr lang="ru-RU" sz="1100" b="0" strike="noStrike" spc="-1" dirty="0">
                        <a:latin typeface="Arial"/>
                      </a:endParaRPr>
                    </a:p>
                  </a:txBody>
                  <a:tcPr marL="39240" marR="3924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9ECF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1" name="Rectangle 2"/>
          <p:cNvSpPr/>
          <p:nvPr/>
        </p:nvSpPr>
        <p:spPr>
          <a:xfrm>
            <a:off x="172320" y="3369042"/>
            <a:ext cx="4248472" cy="15696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numCol="1" spcCol="0" anchor="ctr">
            <a:spAutoFit/>
          </a:bodyPr>
          <a:lstStyle/>
          <a:p>
            <a:pPr algn="just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1" spc="-1" dirty="0">
                <a:solidFill>
                  <a:srgbClr val="FFFFFF"/>
                </a:solidFill>
                <a:latin typeface="Calibri"/>
              </a:rPr>
              <a:t>Весовые характеристики груза, </a:t>
            </a:r>
          </a:p>
          <a:p>
            <a:pPr algn="just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b="1" spc="-1" dirty="0">
                <a:solidFill>
                  <a:srgbClr val="FFFFFF"/>
                </a:solidFill>
                <a:latin typeface="Calibri"/>
              </a:rPr>
              <a:t>взятого на маршрут:</a:t>
            </a:r>
          </a:p>
          <a:p>
            <a:pPr algn="just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spc="-1" dirty="0">
                <a:solidFill>
                  <a:srgbClr val="FFFFFF"/>
                </a:solidFill>
                <a:latin typeface="Calibri"/>
              </a:rPr>
              <a:t>Максимальная нагрузка на одного юношу </a:t>
            </a:r>
            <a:r>
              <a:rPr lang="ru-RU" sz="1600" spc="-1" dirty="0" smtClean="0">
                <a:solidFill>
                  <a:srgbClr val="FFFFFF"/>
                </a:solidFill>
                <a:latin typeface="Calibri"/>
              </a:rPr>
              <a:t/>
            </a:r>
            <a:br>
              <a:rPr lang="ru-RU" sz="1600" spc="-1" dirty="0" smtClean="0">
                <a:solidFill>
                  <a:srgbClr val="FFFFFF"/>
                </a:solidFill>
                <a:latin typeface="Calibri"/>
              </a:rPr>
            </a:br>
            <a:r>
              <a:rPr lang="ru-RU" sz="1600" spc="-1" dirty="0" smtClean="0">
                <a:solidFill>
                  <a:srgbClr val="FFFFFF"/>
                </a:solidFill>
                <a:latin typeface="Calibri"/>
              </a:rPr>
              <a:t>25 </a:t>
            </a:r>
            <a:r>
              <a:rPr lang="ru-RU" sz="1600" spc="-1" dirty="0">
                <a:solidFill>
                  <a:srgbClr val="FFFFFF"/>
                </a:solidFill>
                <a:latin typeface="Calibri"/>
              </a:rPr>
              <a:t>кг</a:t>
            </a:r>
          </a:p>
          <a:p>
            <a:pPr algn="just">
              <a:lnSpc>
                <a:spcPct val="100000"/>
              </a:lnSpc>
              <a:buNone/>
              <a:tabLst>
                <a:tab pos="0" algn="l"/>
              </a:tabLst>
            </a:pPr>
            <a:r>
              <a:rPr lang="ru-RU" sz="1600" spc="-1" dirty="0">
                <a:solidFill>
                  <a:srgbClr val="FFFFFF"/>
                </a:solidFill>
                <a:latin typeface="Calibri"/>
              </a:rPr>
              <a:t>Максимальная нагрузка на одну  женщину 18,4 кг</a:t>
            </a:r>
          </a:p>
        </p:txBody>
      </p:sp>
      <p:sp>
        <p:nvSpPr>
          <p:cNvPr id="212" name="Title 2"/>
          <p:cNvSpPr txBox="1"/>
          <p:nvPr/>
        </p:nvSpPr>
        <p:spPr>
          <a:xfrm>
            <a:off x="33138" y="180000"/>
            <a:ext cx="4610870" cy="736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en-US" sz="3400" b="0" strike="noStrike" spc="-1" dirty="0" err="1">
                <a:solidFill>
                  <a:srgbClr val="FFFF00"/>
                </a:solidFill>
                <a:latin typeface="Calibri"/>
              </a:rPr>
              <a:t>Специальное</a:t>
            </a:r>
            <a:r>
              <a:rPr lang="ru-RU" sz="3400" b="0" strike="noStrike" spc="-1" dirty="0">
                <a:solidFill>
                  <a:srgbClr val="FFFF00"/>
                </a:solidFill>
                <a:latin typeface="Calibri"/>
              </a:rPr>
              <a:t> </a:t>
            </a:r>
            <a:r>
              <a:rPr lang="en-US" sz="3400" b="0" strike="noStrike" spc="-1" dirty="0" err="1">
                <a:solidFill>
                  <a:srgbClr val="FFFF00"/>
                </a:solidFill>
                <a:latin typeface="Calibri"/>
              </a:rPr>
              <a:t>снаряжение</a:t>
            </a:r>
            <a:endParaRPr lang="en-US" sz="3400" b="0" strike="noStrike" spc="-1" dirty="0">
              <a:solidFill>
                <a:srgbClr val="FFFF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400" spc="-1" dirty="0">
                <a:solidFill>
                  <a:srgbClr val="FFFF00"/>
                </a:solidFill>
                <a:latin typeface="Calibri"/>
              </a:rPr>
              <a:t>Смета на группу из 9 человек на 3 дня</a:t>
            </a:r>
            <a:r>
              <a:rPr sz="1600" dirty="0"/>
              <a:t/>
            </a:r>
            <a:br>
              <a:rPr sz="1600" dirty="0"/>
            </a:b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4" name="PlaceHolder 2"/>
          <p:cNvSpPr>
            <a:spLocks noGrp="1"/>
          </p:cNvSpPr>
          <p:nvPr>
            <p:ph/>
          </p:nvPr>
        </p:nvSpPr>
        <p:spPr>
          <a:xfrm>
            <a:off x="457200" y="144396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PlaceHolder 4"/>
          <p:cNvSpPr>
            <a:spLocks noGrp="1"/>
          </p:cNvSpPr>
          <p:nvPr>
            <p:ph/>
          </p:nvPr>
        </p:nvSpPr>
        <p:spPr>
          <a:xfrm>
            <a:off x="4645080" y="144396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3408800949"/>
              </p:ext>
            </p:extLst>
          </p:nvPr>
        </p:nvGraphicFramePr>
        <p:xfrm>
          <a:off x="1619672" y="1502009"/>
          <a:ext cx="5769968" cy="3818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4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849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29404">
                <a:tc>
                  <a:txBody>
                    <a:bodyPr/>
                    <a:lstStyle/>
                    <a:p>
                      <a:endParaRPr lang="ru-RU" sz="2500" dirty="0"/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2500"/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33491">
                <a:tc>
                  <a:txBody>
                    <a:bodyPr/>
                    <a:lstStyle/>
                    <a:p>
                      <a:r>
                        <a:rPr lang="ru-RU" sz="2500" dirty="0"/>
                        <a:t>Транспорт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/>
                        <a:t>3000 рублей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696996">
                <a:tc>
                  <a:txBody>
                    <a:bodyPr/>
                    <a:lstStyle/>
                    <a:p>
                      <a:r>
                        <a:rPr lang="ru-RU" sz="2500" dirty="0"/>
                        <a:t>Оборудование,</a:t>
                      </a:r>
                      <a:r>
                        <a:rPr lang="ru-RU" sz="2500" baseline="0" dirty="0"/>
                        <a:t> заброс на место и выгрузка с забором</a:t>
                      </a:r>
                      <a:endParaRPr lang="ru-RU" sz="2500" dirty="0"/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/>
                        <a:t>20000 рублей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29404">
                <a:tc>
                  <a:txBody>
                    <a:bodyPr/>
                    <a:lstStyle/>
                    <a:p>
                      <a:r>
                        <a:rPr lang="ru-RU" sz="2500" dirty="0"/>
                        <a:t>Продукты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/>
                        <a:t>8500 рублей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9404">
                <a:tc>
                  <a:txBody>
                    <a:bodyPr/>
                    <a:lstStyle/>
                    <a:p>
                      <a:r>
                        <a:rPr lang="ru-RU" sz="2500" dirty="0"/>
                        <a:t>ИТОГО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500" dirty="0"/>
                        <a:t>31500 рублей</a:t>
                      </a:r>
                    </a:p>
                  </a:txBody>
                  <a:tcPr marL="130538" marR="130538" marT="65269" marB="6526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/>
          </p:nvPr>
        </p:nvSpPr>
        <p:spPr>
          <a:xfrm>
            <a:off x="1835696" y="1340768"/>
            <a:ext cx="6710400" cy="4032448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500"/>
          </a:bodyPr>
          <a:lstStyle/>
          <a:p>
            <a:pPr indent="457200"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Наш путь из Тамбова на базу активного отдыха «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Липовица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», которая находится в деревне Даниловка Знаменского района Тамбовской области, составил 27 км. На базе мы взяли в аренду туристический инвентарь, пересели на внедорожники и поехали 8 км через поле в деревню Большие 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Пады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 к месту старта. Загрузили байдарки, встали на воду. Пройдя 12 км, мы встали на ночёвку, разбили лагерь на правом берегу по течению реки 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Цны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, на левом берегу реки - деревня Кузьмино-Гать. Купались, ходили за ягодами, пели песни под гитару, играли в различные игры. Можно посетить Никольский храм, набрать целебной родниковой воды из Барского источника.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</a:pP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2051720" y="116632"/>
            <a:ext cx="6634720" cy="792088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r>
              <a:rPr lang="ru-RU" sz="3400" spc="-1" dirty="0">
                <a:solidFill>
                  <a:srgbClr val="FFFF00"/>
                </a:solidFill>
                <a:latin typeface="Calibri"/>
              </a:rPr>
              <a:t>Техническое описание</a:t>
            </a:r>
            <a:endParaRPr lang="ru-RU" sz="1600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1720" y="90872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pc="-1" dirty="0">
                <a:solidFill>
                  <a:srgbClr val="FFFFFF"/>
                </a:solidFill>
                <a:latin typeface="Calibri"/>
              </a:rPr>
              <a:t>1 день</a:t>
            </a:r>
            <a:endParaRPr lang="en-US" spc="-1" dirty="0">
              <a:solidFill>
                <a:srgbClr val="000000"/>
              </a:solidFill>
              <a:latin typeface="Calibri"/>
            </a:endParaRP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722C1A33-D1E4-4CA3-8D54-1B841B0D4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318326"/>
            <a:ext cx="6876256" cy="515719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E31A37C2-6F17-40D2-8C5F-94ACF1E6B9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5856" y="1318326"/>
            <a:ext cx="3867894" cy="51571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4F364BA-1041-4338-A68B-B4D415F38E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696" y="1291323"/>
            <a:ext cx="6948264" cy="5211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idx="4294967295"/>
          </p:nvPr>
        </p:nvSpPr>
        <p:spPr>
          <a:xfrm>
            <a:off x="1835696" y="1340768"/>
            <a:ext cx="6710400" cy="5038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500"/>
          </a:bodyPr>
          <a:lstStyle/>
          <a:p>
            <a:pPr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000" b="1" strike="noStrike" spc="-1" dirty="0">
                <a:solidFill>
                  <a:srgbClr val="FFFFFF"/>
                </a:solidFill>
                <a:latin typeface="Calibri"/>
              </a:rPr>
              <a:t>2 день</a:t>
            </a:r>
            <a:endParaRPr lang="ru-RU" sz="2000" spc="-1" dirty="0">
              <a:solidFill>
                <a:srgbClr val="000000"/>
              </a:solidFill>
              <a:latin typeface="Calibri"/>
            </a:endParaRPr>
          </a:p>
          <a:p>
            <a:pPr indent="457200"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Продолжили наш путь, он составил 21 км. Маршрут проходил в пригороде  Котовска, через 4 км сделали остановку у первого автомобильного моста, чтобы пополнить запасы питьевой воды.  Можно сходить в парк, посмотреть достопримечательности. Далее, пройдя 2 км, остановились в селе 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Бокино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, искупались, отдохнули. Можно посетить церковь Николая Чудотворца. Местом для второй ночёвки нами была выбрана левая сторона реки в километре от железнодорожного моста на Котовск, в районе посёлка 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Трегуляй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. Берег крутой, но оборудован спуском. Мы разбили лагерь, искупались, посетили святой источник, расположенный на территории </a:t>
            </a:r>
            <a:r>
              <a:rPr lang="ru-RU" sz="2000" b="0" strike="noStrike" spc="-1" dirty="0" err="1">
                <a:solidFill>
                  <a:srgbClr val="FFFFFF"/>
                </a:solidFill>
                <a:latin typeface="Calibri"/>
              </a:rPr>
              <a:t>Трегуляйского</a:t>
            </a: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 монастыря. Когда мы вернулись с экскурсии, в наш лагерь пришли туристы с другой стоянки. Мы познакомились и пригласили их на ужин, пообщались, узнали много интересного, поймали утку.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2051720" y="274680"/>
            <a:ext cx="663472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r>
              <a:rPr lang="ru-RU" sz="3400" spc="-1" dirty="0">
                <a:solidFill>
                  <a:srgbClr val="FFFF00"/>
                </a:solidFill>
                <a:latin typeface="Calibri"/>
              </a:rPr>
              <a:t>Техническое описание</a:t>
            </a:r>
            <a:endParaRPr lang="ru-RU" sz="1600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14EBB29-410A-47FA-8FFD-92BD78686F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736986"/>
            <a:ext cx="6634720" cy="497449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D8F8B7D-C973-4BC6-BFF3-F9317E2D35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2989" y="1736986"/>
            <a:ext cx="3717284" cy="495637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0292A8F-CA46-445B-BE4E-0EEA3598AA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989" y="1739203"/>
            <a:ext cx="3717284" cy="495637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AECAA042-4CA0-478A-8F86-FF5713D3F7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4271" y="1739203"/>
            <a:ext cx="6634720" cy="497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9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idx="4294967295"/>
          </p:nvPr>
        </p:nvSpPr>
        <p:spPr>
          <a:xfrm>
            <a:off x="1835696" y="1340768"/>
            <a:ext cx="6710400" cy="5038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3500"/>
          </a:bodyPr>
          <a:lstStyle/>
          <a:p>
            <a:pPr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000" b="1" strike="noStrike" spc="-1" dirty="0">
                <a:solidFill>
                  <a:srgbClr val="FFFFFF"/>
                </a:solidFill>
                <a:latin typeface="Calibri"/>
              </a:rPr>
              <a:t>3 день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720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000" b="0" strike="noStrike" spc="-1" dirty="0">
                <a:solidFill>
                  <a:srgbClr val="FFFFFF"/>
                </a:solidFill>
                <a:latin typeface="Calibri"/>
              </a:rPr>
              <a:t>До финиша оставалось 7 км. Всю ночь шёл дождь. Утром  позавтракали, загрузили байдарки, позвонили, чтобы за нами приехал автобус и машина с прицепом за туристическим оборудованием. До Тамбова спокойным темпом дошли за 1ч 30 мин, разгрузились и через 20 минут были в Тамбове.</a:t>
            </a:r>
            <a:endParaRPr lang="en-US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2051720" y="274680"/>
            <a:ext cx="663472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r>
              <a:rPr lang="ru-RU" sz="3400" spc="-1" dirty="0">
                <a:solidFill>
                  <a:srgbClr val="FFFF00"/>
                </a:solidFill>
                <a:latin typeface="Calibri"/>
              </a:rPr>
              <a:t>Техническое описание</a:t>
            </a:r>
            <a:endParaRPr lang="ru-RU" sz="1600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EED948D-89C0-4519-AE09-AE3EA55A23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863" b="7073"/>
          <a:stretch/>
        </p:blipFill>
        <p:spPr>
          <a:xfrm>
            <a:off x="2345857" y="3320168"/>
            <a:ext cx="4962447" cy="324036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4814783-3485-4AEB-B1B8-E438C1C3D2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0195" y="1708036"/>
            <a:ext cx="7255115" cy="48524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5277078-B25A-42A2-A749-CC11D4EF9D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1880" y="1708036"/>
            <a:ext cx="3651869" cy="486915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F8CE7E3A-F1E6-4CCD-8A93-40062B780C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5696" y="1708035"/>
            <a:ext cx="6485642" cy="4864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2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400" b="1" strike="noStrike" spc="-1" dirty="0">
                <a:solidFill>
                  <a:srgbClr val="FFFF00"/>
                </a:solidFill>
                <a:latin typeface="Calibri"/>
              </a:rPr>
              <a:t>Уникальность, безопасность, экономичность, эргономичность</a:t>
            </a:r>
            <a:r>
              <a:rPr sz="3400" dirty="0"/>
              <a:t/>
            </a:r>
            <a:br>
              <a:rPr sz="3400" dirty="0"/>
            </a:br>
            <a:endParaRPr lang="en-US" sz="3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3" name="PlaceHolder 3"/>
          <p:cNvSpPr>
            <a:spLocks noGrp="1"/>
          </p:cNvSpPr>
          <p:nvPr>
            <p:ph/>
          </p:nvPr>
        </p:nvSpPr>
        <p:spPr>
          <a:xfrm>
            <a:off x="4644008" y="1196752"/>
            <a:ext cx="4039920" cy="4590448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78000" lnSpcReduction="20000"/>
          </a:bodyPr>
          <a:lstStyle/>
          <a:p>
            <a:pPr>
              <a:lnSpc>
                <a:spcPct val="120000"/>
              </a:lnSpc>
              <a:spcBef>
                <a:spcPts val="479"/>
              </a:spcBef>
              <a:buClr>
                <a:srgbClr val="FFFFFF"/>
              </a:buClr>
            </a:pP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1. Маршрут пролегает через населенные пункты (поселки, малые города и деревни), что позволяет увидеть и посетить их достопримечательности, и в то же время насладится уникальной природой края.</a:t>
            </a:r>
            <a:r>
              <a:rPr sz="2400" dirty="0"/>
              <a:t/>
            </a:r>
            <a:br>
              <a:rPr sz="2400" dirty="0"/>
            </a:b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2. Экологически чистое нешумное место с большим количеством зелени.</a:t>
            </a:r>
            <a:r>
              <a:rPr sz="2400" dirty="0"/>
              <a:t/>
            </a:r>
            <a:br>
              <a:rPr sz="2400" dirty="0"/>
            </a:b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3. Близость к Тамбову, где находится вся инфраструктура.</a:t>
            </a:r>
            <a:r>
              <a:rPr sz="2400" dirty="0"/>
              <a:t/>
            </a:r>
            <a:br>
              <a:rPr sz="2400" dirty="0"/>
            </a:b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4. Река спокойная, на пути нет плотин, завалов, порогов, гидроузлов, сливов, бочек и т.д.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3257906" cy="47007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400" strike="noStrike" spc="-1" dirty="0">
                <a:solidFill>
                  <a:srgbClr val="FFFF00"/>
                </a:solidFill>
                <a:latin typeface="Calibri"/>
              </a:rPr>
              <a:t>Заключение</a:t>
            </a:r>
            <a:endParaRPr lang="en-US" sz="340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8" name="PlaceHolder 3"/>
          <p:cNvSpPr>
            <a:spLocks noGrp="1"/>
          </p:cNvSpPr>
          <p:nvPr>
            <p:ph/>
          </p:nvPr>
        </p:nvSpPr>
        <p:spPr>
          <a:xfrm>
            <a:off x="457200" y="1196752"/>
            <a:ext cx="8291264" cy="4675208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89500" lnSpcReduction="10000"/>
          </a:bodyPr>
          <a:lstStyle/>
          <a:p>
            <a:pPr indent="457200" algn="just">
              <a:lnSpc>
                <a:spcPct val="110000"/>
              </a:lnSpc>
              <a:spcBef>
                <a:spcPts val="479"/>
              </a:spcBef>
              <a:buClr>
                <a:srgbClr val="FFFFFF"/>
              </a:buClr>
            </a:pP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В результате, рассмотрев многие водные маршруты Тамбовской области, выбрав и совершив данный поход</a:t>
            </a:r>
            <a:r>
              <a:rPr lang="ru-RU" sz="2400" b="0" strike="noStrike" spc="-1" dirty="0" smtClean="0">
                <a:solidFill>
                  <a:srgbClr val="FFFFFF"/>
                </a:solidFill>
                <a:latin typeface="Calibri"/>
              </a:rPr>
              <a:t>, </a:t>
            </a: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рекомендуем его другим командам, семьям с детьми, с бабушками и дедушками, так как он оказался простым, доступным и близким.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7200" algn="just">
              <a:lnSpc>
                <a:spcPct val="110000"/>
              </a:lnSpc>
              <a:spcBef>
                <a:spcPts val="479"/>
              </a:spcBef>
              <a:buClr>
                <a:srgbClr val="FFFFFF"/>
              </a:buClr>
            </a:pP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Домой вы вернетесь  свежими и отдохнувшими, долго будем с теплотой вспоминать гостеприимную Тамбовскую землю и показывать замечательные фотографии своим друзьям.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7200" algn="just">
              <a:lnSpc>
                <a:spcPct val="110000"/>
              </a:lnSpc>
              <a:spcBef>
                <a:spcPts val="479"/>
              </a:spcBef>
              <a:buClr>
                <a:srgbClr val="FFFFFF"/>
              </a:buClr>
            </a:pP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Данный маршрут обладает достаточно большими  рекреационными возможностями, которые пока слабо развиты, но имеют большой туристический потенциал для развития.</a:t>
            </a:r>
          </a:p>
          <a:p>
            <a:pPr indent="457200">
              <a:lnSpc>
                <a:spcPct val="110000"/>
              </a:lnSpc>
              <a:spcBef>
                <a:spcPts val="479"/>
              </a:spcBef>
              <a:buNone/>
            </a:pPr>
            <a:r>
              <a:rPr sz="2400" dirty="0"/>
              <a:t/>
            </a:r>
            <a:br>
              <a:rPr sz="2400" dirty="0"/>
            </a:br>
            <a:r>
              <a:rPr sz="2400" dirty="0"/>
              <a:t/>
            </a:r>
            <a:br>
              <a:rPr sz="2400" dirty="0"/>
            </a:b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601560" y="-27384"/>
            <a:ext cx="8229240" cy="610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4000"/>
          </a:bodyPr>
          <a:lstStyle/>
          <a:p>
            <a:pPr>
              <a:lnSpc>
                <a:spcPct val="100000"/>
              </a:lnSpc>
              <a:buNone/>
            </a:pPr>
            <a:r>
              <a:rPr lang="ru-RU" sz="3600" b="0" strike="noStrike" spc="-1" dirty="0">
                <a:solidFill>
                  <a:srgbClr val="FFFF00"/>
                </a:solidFill>
                <a:latin typeface="Calibri"/>
              </a:rPr>
              <a:t>Актуальность</a:t>
            </a:r>
            <a:endParaRPr lang="en-U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323528" y="620688"/>
            <a:ext cx="8568952" cy="5256584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58000" lnSpcReduction="20000"/>
          </a:bodyPr>
          <a:lstStyle/>
          <a:p>
            <a:pPr indent="450000" algn="just">
              <a:lnSpc>
                <a:spcPct val="12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Водный туризм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– одно из востребованных в современном мире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направлений туризма. </a:t>
            </a:r>
            <a:r>
              <a:rPr lang="ru-RU" sz="2800" spc="-1" dirty="0" smtClean="0">
                <a:solidFill>
                  <a:srgbClr val="FFFFFF"/>
                </a:solidFill>
                <a:latin typeface="Calibri"/>
              </a:rPr>
              <a:t>Для его развития необходимо, чтобы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старшее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поколение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передавало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накопленный опыт и знания, а подрастающее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пополняло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имеющийся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жизненный багаж,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и вместе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 двигались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вперёд.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 algn="just">
              <a:lnSpc>
                <a:spcPct val="12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Воспитательные, оздоровительные, нравственные задачи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здесь гармонично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сочетаются с приобщением детей к систематическим занятиям туризмом, физкультурой, спортом.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 algn="just">
              <a:lnSpc>
                <a:spcPct val="12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Совместные путешествия взрослых и детей – это не только отдых, но и инструмент воспитания.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 algn="just">
              <a:lnSpc>
                <a:spcPct val="12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Водный туризм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способствует пробуждению духа коллективизма, формированию у участников выдержки, самостоятельности, выносливости, умения справляться с трудностями, сплочению, укреплению авторитета взрослого,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развитию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коммуникаций между поколениями на бытовом уровне, позволяет сформировать жизненный опыт у нескольких поколений людей, способствует продлению активного долголетия, организации интересного и полезного досуга. </a:t>
            </a:r>
          </a:p>
          <a:p>
            <a:pPr indent="450000" algn="just">
              <a:lnSpc>
                <a:spcPct val="12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В предлагаемом нами походе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есть возможность реализоваться тем, кто ранее был активным, но в силу возрастных обстоятельств уже мало востребован обществом. Благодаря этому проекту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старшее поколение почувствует </a:t>
            </a:r>
            <a:r>
              <a:rPr lang="ru-RU" sz="2800" b="0" strike="noStrike" spc="-1" dirty="0">
                <a:solidFill>
                  <a:srgbClr val="FFFFFF"/>
                </a:solidFill>
                <a:latin typeface="Calibri"/>
              </a:rPr>
              <a:t>свою </a:t>
            </a:r>
            <a:r>
              <a:rPr lang="ru-RU" sz="2800" b="0" strike="noStrike" spc="-1" dirty="0" smtClean="0">
                <a:solidFill>
                  <a:srgbClr val="FFFFFF"/>
                </a:solidFill>
                <a:latin typeface="Calibri"/>
              </a:rPr>
              <a:t>нужность, а младшее приобретет бесценный опыт. </a:t>
            </a:r>
            <a:endParaRPr lang="en-US" sz="2800" b="0" strike="noStrike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/>
          </p:nvPr>
        </p:nvSpPr>
        <p:spPr>
          <a:xfrm>
            <a:off x="1331640" y="1412776"/>
            <a:ext cx="6710400" cy="4275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b="1" spc="-1" dirty="0">
                <a:solidFill>
                  <a:srgbClr val="FFFFFF"/>
                </a:solidFill>
                <a:latin typeface="Calibri"/>
              </a:rPr>
              <a:t>Цель: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 Предоставление простого водного маршрута в Тамбовском 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районе Тамбовской области, доступного для новичков.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b="1" spc="-1" dirty="0">
                <a:solidFill>
                  <a:srgbClr val="FFFFFF"/>
                </a:solidFill>
                <a:latin typeface="Calibri"/>
              </a:rPr>
              <a:t>Задачи: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 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spc="-1" dirty="0">
                <a:solidFill>
                  <a:srgbClr val="FFFFFF"/>
                </a:solidFill>
                <a:latin typeface="Calibri"/>
              </a:rPr>
              <a:t>1) 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Рассмотрение 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популярных маршрутов по Тамбовской области.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2)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 Выбор 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и открытие своего нового маршрута, подходящего 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по уровню подготовки, сложности, протяжённости и продолжительности, полного обеспечения группы туристическим инвентарём, трансфером, материальными ресурсами.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1979712" y="332656"/>
            <a:ext cx="8229240" cy="610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4000"/>
          </a:bodyPr>
          <a:lstStyle/>
          <a:p>
            <a:r>
              <a:rPr lang="ru-RU" sz="3600" spc="-1" dirty="0">
                <a:solidFill>
                  <a:srgbClr val="FFFF00"/>
                </a:solidFill>
                <a:latin typeface="Calibri"/>
              </a:rPr>
              <a:t>Цель и задачи</a:t>
            </a:r>
            <a:endParaRPr lang="en-US" sz="3600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/>
          </p:nvPr>
        </p:nvSpPr>
        <p:spPr>
          <a:xfrm>
            <a:off x="989552" y="943216"/>
            <a:ext cx="7779240" cy="5038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450000" algn="just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b="1" strike="noStrike" spc="-1" dirty="0" smtClean="0">
                <a:solidFill>
                  <a:srgbClr val="FFFFFF"/>
                </a:solidFill>
                <a:latin typeface="Calibri"/>
              </a:rPr>
              <a:t>Гипотеза: </a:t>
            </a:r>
            <a:r>
              <a:rPr lang="ru-RU" sz="2400" b="0" strike="noStrike" spc="-1" dirty="0" smtClean="0">
                <a:solidFill>
                  <a:srgbClr val="FFFFFF"/>
                </a:solidFill>
                <a:latin typeface="Calibri"/>
              </a:rPr>
              <a:t>среди </a:t>
            </a: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разных маршрутов Тамбовской области </a:t>
            </a:r>
            <a:r>
              <a:rPr lang="ru-RU" sz="2400" b="0" strike="noStrike" spc="-1" dirty="0" smtClean="0">
                <a:solidFill>
                  <a:srgbClr val="FFFFFF"/>
                </a:solidFill>
                <a:latin typeface="Calibri"/>
              </a:rPr>
              <a:t>найдется </a:t>
            </a: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самый оптимальный без завалов и обносов, который  будет находиться недалеко от города Тамбов, позволит хорошо отдохнуть, насладиться природой, познакомиться с достопримечательностями родного края.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b="1" strike="noStrike" spc="-1" dirty="0">
                <a:solidFill>
                  <a:srgbClr val="FFFFFF"/>
                </a:solidFill>
                <a:latin typeface="Calibri"/>
              </a:rPr>
              <a:t>Объект исследования: </a:t>
            </a: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маршруты для туристических походов Тамбовской области. 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r>
              <a:rPr lang="ru-RU" sz="2400" b="1" strike="noStrike" spc="-1" dirty="0">
                <a:solidFill>
                  <a:srgbClr val="FFFFFF"/>
                </a:solidFill>
                <a:latin typeface="Calibri"/>
              </a:rPr>
              <a:t>Предмет:</a:t>
            </a:r>
            <a:r>
              <a:rPr lang="ru-RU" sz="2400" b="0" strike="noStrike" spc="-1" dirty="0">
                <a:solidFill>
                  <a:srgbClr val="FFFFFF"/>
                </a:solidFill>
                <a:latin typeface="Calibri"/>
              </a:rPr>
              <a:t> оптимальность выбора маршрута.</a:t>
            </a: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indent="450000">
              <a:lnSpc>
                <a:spcPct val="100000"/>
              </a:lnSpc>
              <a:spcBef>
                <a:spcPts val="561"/>
              </a:spcBef>
              <a:buClr>
                <a:srgbClr val="FFFFFF"/>
              </a:buClr>
            </a:pPr>
            <a:endParaRPr lang="ru-RU" sz="2000" b="0" strike="noStrike" spc="-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539552" y="332656"/>
            <a:ext cx="8229240" cy="610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4000"/>
          </a:bodyPr>
          <a:lstStyle/>
          <a:p>
            <a:r>
              <a:rPr lang="ru-RU" sz="3600" spc="-1" dirty="0">
                <a:solidFill>
                  <a:srgbClr val="FFFF00"/>
                </a:solidFill>
                <a:latin typeface="Calibri"/>
              </a:rPr>
              <a:t>Гипотеза исследования</a:t>
            </a:r>
            <a:endParaRPr lang="en-US" sz="3600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/>
          </p:nvPr>
        </p:nvSpPr>
        <p:spPr>
          <a:xfrm>
            <a:off x="1835696" y="1412776"/>
            <a:ext cx="6710400" cy="5038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5500"/>
          </a:bodyPr>
          <a:lstStyle/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Составили и провели опрос среди потенциальных участников похода.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Изучили водные маршруты Тамбовской области.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Выбрали наиболее простой и безопасный маршрут.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Ознакомились с достопримечательностями.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Составили список инвентаря и </a:t>
            </a:r>
            <a:r>
              <a:rPr lang="ru-RU" sz="2300" spc="-1" dirty="0" smtClean="0">
                <a:solidFill>
                  <a:schemeClr val="bg1"/>
                </a:solidFill>
                <a:latin typeface="Calibri"/>
              </a:rPr>
              <a:t>оборудования.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Составили смету.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 indent="266700">
              <a:lnSpc>
                <a:spcPct val="110000"/>
              </a:lnSpc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</a:pPr>
            <a:r>
              <a:rPr lang="ru-RU" sz="2300" spc="-1" dirty="0">
                <a:solidFill>
                  <a:schemeClr val="bg1"/>
                </a:solidFill>
                <a:latin typeface="Calibri"/>
              </a:rPr>
              <a:t>Составили расписание, распределили обязанности, провели инструктаж по ТБ.</a:t>
            </a:r>
            <a:endParaRPr lang="en-US" sz="2300" spc="-1" dirty="0">
              <a:solidFill>
                <a:schemeClr val="bg1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buNone/>
            </a:pPr>
            <a:endParaRPr lang="en-US" sz="2800" b="0" strike="noStrike" spc="-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2051720" y="116632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r>
              <a:rPr lang="ru-RU" sz="3400" spc="-1" dirty="0">
                <a:solidFill>
                  <a:srgbClr val="FFFF00"/>
                </a:solidFill>
                <a:latin typeface="Calibri"/>
              </a:rPr>
              <a:t>Подготовка в походу</a:t>
            </a:r>
            <a:endParaRPr lang="en-US" sz="3400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01560" y="374760"/>
            <a:ext cx="8229240" cy="6105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4000"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600" b="0" strike="noStrike" spc="-1" dirty="0" smtClean="0">
                <a:solidFill>
                  <a:srgbClr val="FFFF00"/>
                </a:solidFill>
                <a:latin typeface="Calibri"/>
              </a:rPr>
              <a:t>Соцопрос по выбору похода</a:t>
            </a:r>
            <a:endParaRPr lang="en-US" sz="3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77" name="Диаграмма 5"/>
          <p:cNvGraphicFramePr/>
          <p:nvPr/>
        </p:nvGraphicFramePr>
        <p:xfrm>
          <a:off x="1523880" y="1397160"/>
          <a:ext cx="609552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8" name="Диаграмма 9"/>
          <p:cNvGraphicFramePr/>
          <p:nvPr/>
        </p:nvGraphicFramePr>
        <p:xfrm>
          <a:off x="1668600" y="1374120"/>
          <a:ext cx="609552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9" name="Диаграмма 14"/>
          <p:cNvGraphicFramePr/>
          <p:nvPr/>
        </p:nvGraphicFramePr>
        <p:xfrm>
          <a:off x="1356840" y="1138320"/>
          <a:ext cx="6407280" cy="432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0" name="Диаграмма 17"/>
          <p:cNvGraphicFramePr/>
          <p:nvPr/>
        </p:nvGraphicFramePr>
        <p:xfrm>
          <a:off x="1523880" y="1397160"/>
          <a:ext cx="609552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1" name="Диаграмма 25"/>
          <p:cNvGraphicFramePr/>
          <p:nvPr/>
        </p:nvGraphicFramePr>
        <p:xfrm>
          <a:off x="1551960" y="1138320"/>
          <a:ext cx="6095520" cy="4979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2" name="Диаграмма 29"/>
          <p:cNvGraphicFramePr/>
          <p:nvPr/>
        </p:nvGraphicFramePr>
        <p:xfrm>
          <a:off x="1523880" y="1397160"/>
          <a:ext cx="609552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83" name="Диаграмма 32"/>
          <p:cNvGraphicFramePr/>
          <p:nvPr/>
        </p:nvGraphicFramePr>
        <p:xfrm>
          <a:off x="1523880" y="1397160"/>
          <a:ext cx="6095520" cy="406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9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3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51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5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 dirty="0" smtClean="0">
                <a:solidFill>
                  <a:srgbClr val="FFFF00"/>
                </a:solidFill>
                <a:latin typeface="Calibri"/>
              </a:rPr>
              <a:t>Анализ имеющихся маршрутов  и </a:t>
            </a:r>
            <a:br>
              <a:rPr lang="ru-RU" sz="2800" b="1" strike="noStrike" spc="-1" dirty="0" smtClean="0">
                <a:solidFill>
                  <a:srgbClr val="FFFF00"/>
                </a:solidFill>
                <a:latin typeface="Calibri"/>
              </a:rPr>
            </a:br>
            <a:r>
              <a:rPr lang="ru-RU" sz="2800" b="1" strike="noStrike" spc="-1" dirty="0" smtClean="0">
                <a:solidFill>
                  <a:srgbClr val="FFFF00"/>
                </a:solidFill>
                <a:latin typeface="Calibri"/>
              </a:rPr>
              <a:t>выбор оптимального</a:t>
            </a:r>
            <a:endParaRPr lang="en-US" sz="2800" b="1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528480" y="1417680"/>
            <a:ext cx="403992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1. По реке Ворона: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/>
          </p:nvPr>
        </p:nvSpPr>
        <p:spPr>
          <a:xfrm>
            <a:off x="457200" y="2083680"/>
            <a:ext cx="4039920" cy="3798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500"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 err="1">
                <a:solidFill>
                  <a:srgbClr val="FFFFFF"/>
                </a:solidFill>
                <a:latin typeface="Calibri"/>
              </a:rPr>
              <a:t>Инжавино</a:t>
            </a: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 – Уварово – 82 км (от Тамбова до </a:t>
            </a:r>
            <a:r>
              <a:rPr lang="ru-RU" sz="1600" b="0" strike="noStrike" spc="-1" dirty="0" err="1">
                <a:solidFill>
                  <a:srgbClr val="FFFFFF"/>
                </a:solidFill>
                <a:latin typeface="Calibri"/>
              </a:rPr>
              <a:t>Инжавино</a:t>
            </a: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 – 125 км).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Спокойное течение реки Вороны, живописные берега, обилие песчаных пляжей, чистая вода, хорошая рыбалка привлекают туристов. Этот маршрут рекомендован любителям палаточных походов, ягодникам, грибникам, чистоплотным любителям семейных пикников. </a:t>
            </a:r>
            <a:endParaRPr lang="en-US" sz="16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/>
          </p:nvPr>
        </p:nvSpPr>
        <p:spPr>
          <a:xfrm>
            <a:off x="4645080" y="144396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2. По реке Цна:</a:t>
            </a:r>
            <a:endParaRPr lang="en-US" sz="2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8" name="PlaceHolder 5"/>
          <p:cNvSpPr>
            <a:spLocks noGrp="1"/>
          </p:cNvSpPr>
          <p:nvPr>
            <p:ph/>
          </p:nvPr>
        </p:nvSpPr>
        <p:spPr>
          <a:xfrm>
            <a:off x="4645080" y="2073600"/>
            <a:ext cx="4041360" cy="3798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rmAutofit fontScale="98000"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Тамбов – Моршанск – 145 км.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От Тамбова до Моршанска 4 плотины со шлюзами. Первая из них – в 40 км от Тамбова. За ней река делает длинную петлю. У д. Троицкая Дубрава – второй шлюз (обнос по левому берегу). Третья плотина – за д. Мамонтово, четвертая – в Моршанске (обнос по правому берегу). </a:t>
            </a:r>
            <a:endParaRPr lang="en-US" sz="16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89" name="Text Placeholder 4"/>
          <p:cNvSpPr/>
          <p:nvPr/>
        </p:nvSpPr>
        <p:spPr>
          <a:xfrm>
            <a:off x="528480" y="1425960"/>
            <a:ext cx="403992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3. По реке Цна: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90" name="Content Placeholder 5"/>
          <p:cNvSpPr/>
          <p:nvPr/>
        </p:nvSpPr>
        <p:spPr>
          <a:xfrm>
            <a:off x="457200" y="2091600"/>
            <a:ext cx="4039920" cy="379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94500"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Моршанск – Сасово – 190 км</a:t>
            </a:r>
            <a:endParaRPr lang="ru-RU" sz="1600" b="0" strike="noStrike" spc="-1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Перед д. Серпово – пятая плотина. У д. Ченитова – плотина, обнос неудобен, лучше шлюзоваться. Перед последней плотиной река образует водохранилище длиной около 6 км и шириной около 0,5 км (обнос с левой стороны у здания ГЭС). Поход по Цне обычно заканчивают в Сасово. Байдарки удобно разбирать на левом берегу перед ж/д мостом. От реки до вокзала около 1 км.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91" name="Text Placeholder 6"/>
          <p:cNvSpPr/>
          <p:nvPr/>
        </p:nvSpPr>
        <p:spPr>
          <a:xfrm>
            <a:off x="4645080" y="1443960"/>
            <a:ext cx="404136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4. По реке Савала: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92" name="Content Placeholder 7"/>
          <p:cNvSpPr/>
          <p:nvPr/>
        </p:nvSpPr>
        <p:spPr>
          <a:xfrm>
            <a:off x="4640040" y="2047680"/>
            <a:ext cx="4041360" cy="379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97500"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г. Жердевка – с. Троицкое – 70 км</a:t>
            </a:r>
            <a:endParaRPr lang="ru-RU" sz="1600" b="0" strike="noStrike" spc="-1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Савала — река в Тамбовской и Воронежской губернии. Поход рассчитан на 6-8 дней. Лучшее время — июнь. Позже речка сильно зарастает, а в некоторых местах может полностью уйти в камыши.</a:t>
            </a:r>
            <a:endParaRPr lang="ru-RU" sz="1600" b="0" strike="noStrike" spc="-1">
              <a:latin typeface="Arial"/>
            </a:endParaRPr>
          </a:p>
        </p:txBody>
      </p:sp>
      <p:sp>
        <p:nvSpPr>
          <p:cNvPr id="193" name="Text Placeholder 4"/>
          <p:cNvSpPr/>
          <p:nvPr/>
        </p:nvSpPr>
        <p:spPr>
          <a:xfrm>
            <a:off x="535320" y="1426320"/>
            <a:ext cx="403992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 dirty="0">
                <a:solidFill>
                  <a:srgbClr val="FFFFFF"/>
                </a:solidFill>
                <a:latin typeface="Calibri"/>
              </a:rPr>
              <a:t>5. По реке Воронеж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94" name="Content Placeholder 5"/>
          <p:cNvSpPr/>
          <p:nvPr/>
        </p:nvSpPr>
        <p:spPr>
          <a:xfrm>
            <a:off x="451800" y="2082960"/>
            <a:ext cx="4039920" cy="379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rmAutofit fontScale="98500"/>
          </a:bodyPr>
          <a:lstStyle/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с. Устье – с. Ильино – 135 км </a:t>
            </a:r>
            <a:endParaRPr lang="ru-RU" sz="1600" b="0" strike="noStrike" spc="-1" dirty="0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От г. Тамбова до села Устье – 79 км</a:t>
            </a:r>
            <a:endParaRPr lang="ru-RU" sz="1600" b="0" strike="noStrike" spc="-1" dirty="0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Река Воронеж – это третья река области, подходящая для байдарочных походов. </a:t>
            </a:r>
            <a:endParaRPr lang="ru-RU" sz="1600" b="0" strike="noStrike" spc="-1" dirty="0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479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</a:rPr>
              <a:t>Препятствия на маршруте: прижимы, быстрины, торчащие из воды брёвна и палки, завалы, арматуры, бетон, камни на месте старых мостов, затопленные мосты с завалами.</a:t>
            </a:r>
            <a:endParaRPr lang="ru-RU" sz="1600" b="0" strike="noStrike" spc="-1" dirty="0">
              <a:latin typeface="Arial"/>
            </a:endParaRPr>
          </a:p>
        </p:txBody>
      </p:sp>
      <p:sp>
        <p:nvSpPr>
          <p:cNvPr id="195" name="Text Placeholder 6"/>
          <p:cNvSpPr/>
          <p:nvPr/>
        </p:nvSpPr>
        <p:spPr>
          <a:xfrm>
            <a:off x="4651200" y="1443960"/>
            <a:ext cx="4041360" cy="639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b">
            <a:normAutofit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800" b="1" strike="noStrike" spc="-1">
                <a:solidFill>
                  <a:srgbClr val="FFFFFF"/>
                </a:solidFill>
                <a:latin typeface="Calibri"/>
              </a:rPr>
              <a:t>6. По реке Кёрша: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96" name="Content Placeholder 7"/>
          <p:cNvSpPr/>
          <p:nvPr/>
        </p:nvSpPr>
        <p:spPr>
          <a:xfrm>
            <a:off x="4637160" y="2019960"/>
            <a:ext cx="4515840" cy="3798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с. Пахотный угол – г. Моршанск – 110 км</a:t>
            </a:r>
            <a:endParaRPr lang="ru-RU" sz="1600" b="0" strike="noStrike" spc="-1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От Тамбова до с. Пахотный угол – 71 км</a:t>
            </a:r>
            <a:endParaRPr lang="ru-RU" sz="1600" b="0" strike="noStrike" spc="-1">
              <a:latin typeface="Arial"/>
            </a:endParaRPr>
          </a:p>
          <a:p>
            <a:pPr marL="343080" indent="-343080">
              <a:lnSpc>
                <a:spcPct val="100000"/>
              </a:lnSpc>
              <a:spcBef>
                <a:spcPts val="320"/>
              </a:spcBef>
              <a:buClr>
                <a:srgbClr val="FFFFFF"/>
              </a:buClr>
              <a:buFont typeface="Arial"/>
              <a:buChar char="•"/>
            </a:pPr>
            <a:r>
              <a:rPr lang="ru-RU" sz="1600" b="0" strike="noStrike" spc="-1">
                <a:solidFill>
                  <a:srgbClr val="FFFFFF"/>
                </a:solidFill>
                <a:latin typeface="Calibri"/>
              </a:rPr>
              <a:t>Опасные участки: в зависимости от подъема воды в районе д. Федоровка образуется порог, который проходится со страховкой. При прохождении порога образуется быстрина, через 100 м крутой поворот, затем сужение реки, здесь, необходимо быть особенно внимательным, чтобы не допустить переворота плавательного средства. При низком уровне воды на поверхность выступают камни, ж/б плиты и прочий техногенный мусор. Байдарки проводятся по воде с помощью траверса.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5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500"/>
                                        <p:tgtEl>
                                          <p:spTgt spid="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17" dur="500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0" dur="500"/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23" dur="500"/>
                                        <p:tgtEl>
                                          <p:spTgt spid="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34" dur="500"/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8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40" dur="500"/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43" dur="500"/>
                                        <p:tgtEl>
                                          <p:spTgt spid="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7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0" dur="500"/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5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5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60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4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69" dur="500"/>
                                        <p:tgtEl>
                                          <p:spTgt spid="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71" dur="500"/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74" dur="500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repl">
                                        <p:cTn id="77" dur="500"/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1" dur="500"/>
                                        <p:tgtEl>
                                          <p:spTgt spid="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4" dur="500"/>
                                        <p:tgtEl>
                                          <p:spTgt spid="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87" dur="500"/>
                                        <p:tgtEl>
                                          <p:spTgt spid="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/>
          </p:nvPr>
        </p:nvSpPr>
        <p:spPr>
          <a:xfrm>
            <a:off x="1835696" y="1816451"/>
            <a:ext cx="6710400" cy="503892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450000" algn="just">
              <a:spcBef>
                <a:spcPts val="561"/>
              </a:spcBef>
              <a:buClr>
                <a:srgbClr val="FFFFFF"/>
              </a:buClr>
            </a:pPr>
            <a:r>
              <a:rPr lang="ru-RU" sz="2400" spc="-1" dirty="0">
                <a:solidFill>
                  <a:srgbClr val="FFFFFF"/>
                </a:solidFill>
                <a:latin typeface="Calibri"/>
              </a:rPr>
              <a:t>Мы выбрали маршрут от  деревни Большие </a:t>
            </a:r>
            <a:r>
              <a:rPr lang="ru-RU" sz="2400" spc="-1" dirty="0" err="1">
                <a:solidFill>
                  <a:srgbClr val="FFFFFF"/>
                </a:solidFill>
                <a:latin typeface="Calibri"/>
              </a:rPr>
              <a:t>Пады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 до Тамбова по следующим причинам: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 marL="361950" indent="450000" algn="just"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место 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старта находится близко от Тамбова;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 marL="361950" indent="450000" algn="just"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ru-RU" sz="2400" spc="-1" dirty="0">
                <a:solidFill>
                  <a:srgbClr val="FFFFFF"/>
                </a:solidFill>
                <a:latin typeface="Calibri"/>
              </a:rPr>
              <a:t>по пути к месту старта можно взять всё туристическое оборудование на прокат;</a:t>
            </a:r>
            <a:endParaRPr lang="en-US" sz="2400" spc="-1" dirty="0">
              <a:solidFill>
                <a:srgbClr val="FFFFFF"/>
              </a:solidFill>
              <a:latin typeface="Calibri"/>
            </a:endParaRPr>
          </a:p>
          <a:p>
            <a:pPr marL="361950" indent="450000" algn="just"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ru-RU" sz="2400" spc="-1" dirty="0">
                <a:solidFill>
                  <a:srgbClr val="FFFFFF"/>
                </a:solidFill>
                <a:latin typeface="Calibri"/>
              </a:rPr>
              <a:t>минимальные сложности на 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маршруте;</a:t>
            </a:r>
          </a:p>
          <a:p>
            <a:pPr marL="361950" indent="450000" algn="just">
              <a:spcBef>
                <a:spcPts val="561"/>
              </a:spcBef>
              <a:buClr>
                <a:srgbClr val="FFFFFF"/>
              </a:buClr>
              <a:buFont typeface="+mj-lt"/>
              <a:buAutoNum type="arabicPeriod"/>
              <a:tabLst>
                <a:tab pos="0" algn="l"/>
              </a:tabLst>
            </a:pPr>
            <a:r>
              <a:rPr lang="ru-RU" sz="2400" spc="-1" dirty="0">
                <a:solidFill>
                  <a:srgbClr val="FFFFFF"/>
                </a:solidFill>
                <a:latin typeface="Calibri"/>
              </a:rPr>
              <a:t>к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расивая природа и</a:t>
            </a:r>
            <a:r>
              <a:rPr lang="ru-RU" sz="2400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2400" spc="-1" dirty="0" smtClean="0">
                <a:solidFill>
                  <a:srgbClr val="FFFFFF"/>
                </a:solidFill>
                <a:latin typeface="Calibri"/>
              </a:rPr>
              <a:t>привлекательные достопримечательности.</a:t>
            </a:r>
            <a:endParaRPr lang="en-US" sz="2000" spc="-1" dirty="0">
              <a:solidFill>
                <a:srgbClr val="FFFFFF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561"/>
              </a:spcBef>
              <a:buNone/>
            </a:pP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561"/>
              </a:spcBef>
              <a:buNone/>
            </a:pPr>
            <a:endParaRPr lang="en-US" sz="24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1"/>
          <p:cNvSpPr txBox="1">
            <a:spLocks/>
          </p:cNvSpPr>
          <p:nvPr/>
        </p:nvSpPr>
        <p:spPr>
          <a:xfrm>
            <a:off x="1583096" y="548680"/>
            <a:ext cx="6861088" cy="854608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97500"/>
          </a:bodyPr>
          <a:lstStyle/>
          <a:p>
            <a:pPr algn="ctr"/>
            <a:r>
              <a:rPr lang="ru-RU" sz="3400" spc="-1" dirty="0" smtClean="0">
                <a:solidFill>
                  <a:srgbClr val="FFFF00"/>
                </a:solidFill>
                <a:latin typeface="Calibri"/>
              </a:rPr>
              <a:t>Наш выбор</a:t>
            </a:r>
            <a:endParaRPr lang="ru-RU" sz="3400" spc="-1" dirty="0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 idx="4294967295"/>
          </p:nvPr>
        </p:nvSpPr>
        <p:spPr>
          <a:xfrm>
            <a:off x="395536" y="0"/>
            <a:ext cx="8229240" cy="736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400" strike="noStrike" spc="-1" dirty="0">
                <a:solidFill>
                  <a:srgbClr val="FFFF00"/>
                </a:solidFill>
                <a:latin typeface="Calibri"/>
              </a:rPr>
              <a:t>Сведения о районе</a:t>
            </a:r>
            <a:endParaRPr lang="en-US" sz="340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 idx="4294967295"/>
          </p:nvPr>
        </p:nvSpPr>
        <p:spPr>
          <a:xfrm>
            <a:off x="518885" y="2407410"/>
            <a:ext cx="2035880" cy="445526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1000"/>
          </a:bodyPr>
          <a:lstStyle/>
          <a:p>
            <a:pPr>
              <a:lnSpc>
                <a:spcPct val="100000"/>
              </a:lnSpc>
              <a:spcBef>
                <a:spcPts val="479"/>
              </a:spcBef>
              <a:buNone/>
              <a:tabLst>
                <a:tab pos="0" algn="l"/>
              </a:tabLst>
            </a:pPr>
            <a:r>
              <a:rPr lang="ru-RU" sz="2400" b="0" strike="noStrike" spc="-1" dirty="0">
                <a:solidFill>
                  <a:schemeClr val="bg1"/>
                </a:solidFill>
                <a:latin typeface="Calibri"/>
              </a:rPr>
              <a:t>Кузьмино-Гать</a:t>
            </a:r>
            <a:endParaRPr lang="en-US" sz="2400" b="0" strike="noStrike" spc="-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 idx="4294967295"/>
          </p:nvPr>
        </p:nvSpPr>
        <p:spPr>
          <a:xfrm>
            <a:off x="6351601" y="2180410"/>
            <a:ext cx="4041360" cy="6393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r>
              <a:rPr lang="ru-RU" sz="2400" b="0" strike="noStrike" spc="-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ru-RU" sz="2400" b="0" strike="noStrike" spc="-1" dirty="0" err="1">
                <a:solidFill>
                  <a:schemeClr val="bg1"/>
                </a:solidFill>
                <a:latin typeface="Calibri"/>
              </a:rPr>
              <a:t>Бокино</a:t>
            </a:r>
            <a:endParaRPr lang="en-US" sz="2400" b="0" strike="noStrike" spc="-1" dirty="0">
              <a:solidFill>
                <a:schemeClr val="bg1"/>
              </a:solidFill>
              <a:latin typeface="Calibri"/>
            </a:endParaRPr>
          </a:p>
        </p:txBody>
      </p:sp>
      <p:pic>
        <p:nvPicPr>
          <p:cNvPr id="7" name="Объект 6" descr="https://api.top68.ru/attachments/8de23a67863cd2914dcca0a96779ddb8fcfd0504/store/crop/0/56/1080/607/1080/607/0/dd8107f07dbbacb20fabe6b35ca562e1167686b4f6056a3c6b561df93a7e/DSC_5190.jpg"/>
          <p:cNvPicPr>
            <a:picLocks noGrp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779" y="2924944"/>
            <a:ext cx="3240360" cy="2642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7" descr="https://api.top68.ru/attachments/48c69c217672b757116eed5e8567aad38fc72e3a/store/crop/0/0/1080/720/1080/720/0/34e4f68adcdff3b11493a06e7deee0b38b1489d8f591b809503ab35919fe/DSC_0089.jpg"/>
          <p:cNvPicPr>
            <a:picLocks noGrp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5" y="3068959"/>
            <a:ext cx="3380599" cy="245558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tambov-palomnik.ru/wp-content/uploads/2019/11/1519488386_hram-svyatoy-istochnik-svyatitelya-pitirima-tambovskogo-poselok-trigulyay-tambovskiy-rayon-tambovskaya-oblast-1024x68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454136"/>
            <a:ext cx="3744417" cy="244827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PlaceHolder 2"/>
          <p:cNvSpPr txBox="1">
            <a:spLocks/>
          </p:cNvSpPr>
          <p:nvPr/>
        </p:nvSpPr>
        <p:spPr>
          <a:xfrm>
            <a:off x="2988329" y="2420888"/>
            <a:ext cx="3023325" cy="398882"/>
          </a:xfrm>
          <a:prstGeom prst="rect">
            <a:avLst/>
          </a:prstGeom>
          <a:noFill/>
          <a:ln w="0">
            <a:noFill/>
          </a:ln>
        </p:spPr>
        <p:txBody>
          <a:bodyPr anchor="b">
            <a:normAutofit fontScale="91000" lnSpcReduction="20000"/>
          </a:bodyPr>
          <a:lstStyle/>
          <a:p>
            <a:pPr algn="ctr">
              <a:spcBef>
                <a:spcPts val="479"/>
              </a:spcBef>
              <a:tabLst>
                <a:tab pos="0" algn="l"/>
              </a:tabLst>
            </a:pPr>
            <a:r>
              <a:rPr lang="ru-RU" sz="2800" spc="-1" dirty="0" err="1">
                <a:solidFill>
                  <a:schemeClr val="bg1"/>
                </a:solidFill>
                <a:latin typeface="Calibri"/>
              </a:rPr>
              <a:t>Трегуляй</a:t>
            </a:r>
            <a:endParaRPr lang="en-US" sz="2800" spc="-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5449" y="1497558"/>
            <a:ext cx="86476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pc="-1" dirty="0">
                <a:solidFill>
                  <a:schemeClr val="bg1"/>
                </a:solidFill>
                <a:latin typeface="Calibri"/>
              </a:rPr>
              <a:t>От Тамбова до Даниловки – 30 км на микроавтобусе, взяли инвентарь, пересели  на внедорожники. От Даниловки до деревни Большие </a:t>
            </a:r>
            <a:r>
              <a:rPr lang="ru-RU" spc="-1" dirty="0" err="1">
                <a:solidFill>
                  <a:schemeClr val="bg1"/>
                </a:solidFill>
                <a:latin typeface="Calibri"/>
              </a:rPr>
              <a:t>Пады</a:t>
            </a:r>
            <a:r>
              <a:rPr lang="ru-RU" spc="-1" dirty="0">
                <a:solidFill>
                  <a:schemeClr val="bg1"/>
                </a:solidFill>
                <a:latin typeface="Calibri"/>
              </a:rPr>
              <a:t> – 8 км. Остальной путь по реке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78920" y="620688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Парк активного отдыха «</a:t>
            </a:r>
            <a:r>
              <a:rPr lang="ru-RU" sz="1600" b="1" cap="all" dirty="0">
                <a:solidFill>
                  <a:schemeClr val="bg1"/>
                </a:solidFill>
              </a:rPr>
              <a:t>ЛИПОВИЦА</a:t>
            </a:r>
            <a:r>
              <a:rPr lang="ru-RU" sz="1600" b="1" cap="all" dirty="0" smtClean="0">
                <a:solidFill>
                  <a:schemeClr val="bg1"/>
                </a:solidFill>
              </a:rPr>
              <a:t>» </a:t>
            </a:r>
            <a:endParaRPr lang="ru-RU" sz="1600" b="1" cap="all" dirty="0">
              <a:solidFill>
                <a:schemeClr val="bg1"/>
              </a:solidFill>
            </a:endParaRP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Адрес: Тамбовская область, Знаменский район, </a:t>
            </a:r>
          </a:p>
          <a:p>
            <a:pPr algn="ctr"/>
            <a:r>
              <a:rPr lang="ru-RU" sz="1600" dirty="0">
                <a:solidFill>
                  <a:schemeClr val="bg1"/>
                </a:solidFill>
              </a:rPr>
              <a:t>д. Даниловка ул. Богданова д.29 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en-US" sz="1600" u="sng" spc="-1" dirty="0">
                <a:solidFill>
                  <a:srgbClr val="0000FF"/>
                </a:solidFill>
                <a:latin typeface="Calibri"/>
                <a:hlinkClick r:id="rId5"/>
              </a:rPr>
              <a:t>http://</a:t>
            </a:r>
            <a:r>
              <a:rPr lang="ru-RU" sz="1600" u="sng" spc="-1" dirty="0" err="1">
                <a:solidFill>
                  <a:srgbClr val="0000FF"/>
                </a:solidFill>
                <a:latin typeface="Calibri"/>
                <a:hlinkClick r:id="rId5"/>
              </a:rPr>
              <a:t>липовица.рф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1088</TotalTime>
  <Words>1516</Words>
  <Application>Microsoft Office PowerPoint</Application>
  <PresentationFormat>Экран (4:3)</PresentationFormat>
  <Paragraphs>161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Office Theme</vt:lpstr>
      <vt:lpstr>Office Theme</vt:lpstr>
      <vt:lpstr>Office Theme</vt:lpstr>
      <vt:lpstr>Office Theme</vt:lpstr>
      <vt:lpstr>Проект школьного байдарочного  похода</vt:lpstr>
      <vt:lpstr>Актуальность</vt:lpstr>
      <vt:lpstr>Презентация PowerPoint</vt:lpstr>
      <vt:lpstr>Презентация PowerPoint</vt:lpstr>
      <vt:lpstr>Презентация PowerPoint</vt:lpstr>
      <vt:lpstr>Соцопрос по выбору похода</vt:lpstr>
      <vt:lpstr>Анализ имеющихся маршрутов  и  выбор оптимального</vt:lpstr>
      <vt:lpstr>Презентация PowerPoint</vt:lpstr>
      <vt:lpstr>Сведения о районе</vt:lpstr>
      <vt:lpstr>Снаряжение</vt:lpstr>
      <vt:lpstr>Смета на группу из 9 человек на 3 дня </vt:lpstr>
      <vt:lpstr>Презентация PowerPoint</vt:lpstr>
      <vt:lpstr>Презентация PowerPoint</vt:lpstr>
      <vt:lpstr>Презентация PowerPoint</vt:lpstr>
      <vt:lpstr>Уникальность, безопасность, экономичность, эргономичность </vt:lpstr>
      <vt:lpstr>Заключение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User</cp:lastModifiedBy>
  <cp:revision>74</cp:revision>
  <dcterms:created xsi:type="dcterms:W3CDTF">2013-08-21T19:17:07Z</dcterms:created>
  <dcterms:modified xsi:type="dcterms:W3CDTF">2023-06-07T11:33:00Z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18</vt:i4>
  </property>
</Properties>
</file>