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57" r:id="rId6"/>
    <p:sldId id="259" r:id="rId7"/>
    <p:sldId id="260" r:id="rId8"/>
    <p:sldId id="264" r:id="rId9"/>
    <p:sldId id="258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1447800"/>
            <a:ext cx="7772400" cy="1447799"/>
          </a:xfrm>
        </p:spPr>
        <p:txBody>
          <a:bodyPr>
            <a:normAutofit fontScale="90000"/>
          </a:bodyPr>
          <a:lstStyle/>
          <a:p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Времена года</a:t>
            </a:r>
            <a:endParaRPr lang="ru-RU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47800" y="2895600"/>
            <a:ext cx="6400800" cy="1143000"/>
          </a:xfrm>
        </p:spPr>
        <p:txBody>
          <a:bodyPr>
            <a:normAutofit/>
          </a:bodyPr>
          <a:lstStyle/>
          <a:p>
            <a:r>
              <a:rPr lang="ru-RU" sz="54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54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Зимушка-зима</a:t>
            </a: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22860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казенное дошкольное образовательное учреждение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«Детский сад комбинированного вида № 22»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города Аши Челябинской области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81600" y="5257800"/>
            <a:ext cx="34748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Выполнила воспитатель</a:t>
            </a:r>
          </a:p>
          <a:p>
            <a:r>
              <a:rPr lang="ru-RU" dirty="0" smtClean="0"/>
              <a:t>МКДОУ № 22 г. Аши</a:t>
            </a:r>
          </a:p>
          <a:p>
            <a:r>
              <a:rPr lang="ru-RU" dirty="0" smtClean="0"/>
              <a:t>Степаненко Ольга Владимировна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9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Пословицы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Вьюги да метели под февраль полетели.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Февраль – месяц лютый, спрашивает, как обутый.	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Февраль силен метелью, а март капелью.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Загадки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5059363"/>
          </a:xfrm>
        </p:spPr>
        <p:txBody>
          <a:bodyPr/>
          <a:lstStyle/>
          <a:p>
            <a:pPr marL="0">
              <a:spcBef>
                <a:spcPts val="60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Угадайте, что за птица:</a:t>
            </a:r>
          </a:p>
          <a:p>
            <a:pPr marL="0">
              <a:spcBef>
                <a:spcPts val="60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Злых морозов не боится,</a:t>
            </a:r>
          </a:p>
          <a:p>
            <a:pPr marL="0">
              <a:spcBef>
                <a:spcPts val="60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ярко – желтых перьях грудка,</a:t>
            </a:r>
          </a:p>
          <a:p>
            <a:pPr marL="0">
              <a:spcBef>
                <a:spcPts val="60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сама она – малютка?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50593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холодною зимой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Грустно воет под луной.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Лес испуганно примолк: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чаще рыщет серый … (волк)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HP Pavilion dv6\Pictures\448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3657600"/>
            <a:ext cx="2259330" cy="304800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</p:pic>
      <p:pic>
        <p:nvPicPr>
          <p:cNvPr id="4102" name="Picture 6" descr="C:\Users\HP Pavilion dv6\Pictures\volf2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10200" y="3886200"/>
            <a:ext cx="3333750" cy="2500313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Декабрь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Завершая длинный  год, сам декабрь к нам идет!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Он несет снега, метели и в игрушках ярких ели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Стало голодно в лесу: посмотрите на лису!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 лисы идет охота – не поймать ей зайца что-то!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Чтобы не было беды, заяц путает следы.	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Лес заснул под царством льда, наступили холода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8" name="Содержимое 17" descr="7cd69d9644a7e19a7a535604989b1f2e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419600" y="1676400"/>
            <a:ext cx="4572000" cy="4343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Пословицы</a:t>
            </a:r>
            <a:endParaRPr lang="ru-RU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>
              <a:buFont typeface="Vrinda" pitchFamily="34" charset="0"/>
              <a:buChar char="*"/>
            </a:pPr>
            <a:r>
              <a:rPr lang="ru-RU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Декабрь год кончает, зиму начинает</a:t>
            </a:r>
          </a:p>
          <a:p>
            <a:pPr lvl="0">
              <a:buFont typeface="Vrinda" pitchFamily="34" charset="0"/>
              <a:buChar char="*"/>
            </a:pPr>
            <a:r>
              <a:rPr lang="ru-RU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Декабрь мостит, декабрь гвоздит, декабрь приколачивает</a:t>
            </a:r>
          </a:p>
          <a:p>
            <a:pPr lvl="0">
              <a:buFont typeface="Vrinda" pitchFamily="34" charset="0"/>
              <a:buChar char="*"/>
            </a:pPr>
            <a:r>
              <a:rPr lang="ru-RU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Декабрь глаз снегами тешит, да ухо морозом рвет</a:t>
            </a:r>
          </a:p>
          <a:p>
            <a:pPr lvl="0">
              <a:buFont typeface="Vrinda" pitchFamily="34" charset="0"/>
              <a:buChar char="*"/>
            </a:pPr>
            <a:r>
              <a:rPr lang="ru-RU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Солнце в декабре светит, но не греет</a:t>
            </a:r>
          </a:p>
          <a:p>
            <a:pPr lvl="0">
              <a:buFont typeface="Vrinda" pitchFamily="34" charset="0"/>
              <a:buChar char="*"/>
            </a:pPr>
            <a:r>
              <a:rPr lang="ru-RU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Декабрь – шапка зимы</a:t>
            </a:r>
          </a:p>
          <a:p>
            <a:pPr lvl="0">
              <a:buFont typeface="Vrinda" pitchFamily="34" charset="0"/>
              <a:buChar char="*"/>
            </a:pPr>
            <a:r>
              <a:rPr lang="ru-RU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Год декабрем кончается, а зима зачинается</a:t>
            </a:r>
          </a:p>
          <a:p>
            <a:pPr lvl="0">
              <a:buFont typeface="Vrinda" pitchFamily="34" charset="0"/>
              <a:buChar char="*"/>
            </a:pPr>
            <a:r>
              <a:rPr lang="ru-RU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Не велик мороз, да краснеет нос</a:t>
            </a:r>
          </a:p>
          <a:p>
            <a:pPr lvl="0">
              <a:buFont typeface="Vrinda" pitchFamily="34" charset="0"/>
              <a:buChar char="*"/>
            </a:pPr>
            <a:r>
              <a:rPr lang="ru-RU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Декабрь – «</a:t>
            </a:r>
            <a:r>
              <a:rPr lang="ru-RU" dirty="0" err="1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стужайло</a:t>
            </a:r>
            <a:r>
              <a:rPr lang="ru-RU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», на всю зиму студит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Загадки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marL="0">
              <a:spcBef>
                <a:spcPts val="60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Назовите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ребятки, месяц в этой вот загадке:</a:t>
            </a:r>
          </a:p>
          <a:p>
            <a:pPr marL="0">
              <a:spcBef>
                <a:spcPts val="60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Дни его всех дней короче, всех ночей длиннее ночи</a:t>
            </a:r>
          </a:p>
          <a:p>
            <a:pPr marL="0">
              <a:spcBef>
                <a:spcPts val="60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поля и на луга до весны легли снега</a:t>
            </a:r>
          </a:p>
          <a:p>
            <a:pPr marL="0">
              <a:spcBef>
                <a:spcPts val="60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Только месяц наш пройдет, мы встречаем Новый Год!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marL="0">
              <a:spcBef>
                <a:spcPts val="60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Наступили холода, обернулась в лед вода</a:t>
            </a:r>
          </a:p>
          <a:p>
            <a:pPr marL="0">
              <a:spcBef>
                <a:spcPts val="60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Длинноухий зайка серый обернулся зайкой серым</a:t>
            </a:r>
          </a:p>
          <a:p>
            <a:pPr marL="0">
              <a:spcBef>
                <a:spcPts val="60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Перестал медведь реветь, в спячку впал в бору медведь</a:t>
            </a:r>
          </a:p>
          <a:p>
            <a:pPr marL="0">
              <a:spcBef>
                <a:spcPts val="60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Кто скажет, кто знает, когда это бывает?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868362"/>
          </a:xfrm>
        </p:spPr>
        <p:txBody>
          <a:bodyPr/>
          <a:lstStyle/>
          <a:p>
            <a:r>
              <a:rPr lang="ru-RU" b="1" dirty="0" smtClean="0">
                <a:ln w="17780" cmpd="sng">
                  <a:solidFill>
                    <a:schemeClr val="accent1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Январь</a:t>
            </a:r>
            <a:endParaRPr lang="ru-RU" b="1" dirty="0">
              <a:ln w="17780" cmpd="sng">
                <a:solidFill>
                  <a:schemeClr val="accent1">
                    <a:lumMod val="50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962400" cy="4525963"/>
          </a:xfrm>
        </p:spPr>
        <p:txBody>
          <a:bodyPr>
            <a:normAutofit fontScale="77500" lnSpcReduction="20000"/>
          </a:bodyPr>
          <a:lstStyle/>
          <a:p>
            <a:pPr marL="0">
              <a:spcBef>
                <a:spcPts val="600"/>
              </a:spcBef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Посмотри на календарь: начинается январь!</a:t>
            </a:r>
          </a:p>
          <a:p>
            <a:pPr marL="0">
              <a:spcBef>
                <a:spcPts val="600"/>
              </a:spcBef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теплой шубе он идет, новый год с собой ведет.</a:t>
            </a:r>
          </a:p>
          <a:p>
            <a:pPr marL="0">
              <a:spcBef>
                <a:spcPts val="600"/>
              </a:spcBef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шубке белой заяц скачет, лес его надежно прячет – </a:t>
            </a:r>
          </a:p>
          <a:p>
            <a:pPr marL="0">
              <a:spcBef>
                <a:spcPts val="600"/>
              </a:spcBef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След поземка заметает. По снегам глухарь гуляет.</a:t>
            </a:r>
          </a:p>
          <a:p>
            <a:pPr marL="0">
              <a:spcBef>
                <a:spcPts val="600"/>
              </a:spcBef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мороз трещит и злится, снег метет хвостом лисица.</a:t>
            </a:r>
          </a:p>
          <a:p>
            <a:pPr marL="0">
              <a:spcBef>
                <a:spcPts val="600"/>
              </a:spcBef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Лоси, лисы, кабаны ждут в седом лесу весны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HP Pavilion dv6\Pictures\1261623653_1260757576_rryor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838200"/>
            <a:ext cx="45720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Пословицы</a:t>
            </a:r>
            <a:endParaRPr lang="ru-RU" b="1" dirty="0">
              <a:ln w="17780" cmpd="sng">
                <a:solidFill>
                  <a:schemeClr val="bg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Vrinda" pitchFamily="34" charset="0"/>
              <a:buChar char="*"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Январь – году начало, зиме – середка.</a:t>
            </a:r>
          </a:p>
          <a:p>
            <a:pPr>
              <a:buFont typeface="Vrinda" pitchFamily="34" charset="0"/>
              <a:buChar char="*"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Январь – батюшка: год начинает, зиму величает.</a:t>
            </a:r>
          </a:p>
          <a:p>
            <a:pPr>
              <a:buFont typeface="Vrinda" pitchFamily="34" charset="0"/>
              <a:buChar char="*"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Месяц январь – зимы государь.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Загадки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2400" y="1600200"/>
            <a:ext cx="4343400" cy="4525963"/>
          </a:xfrm>
        </p:spPr>
        <p:txBody>
          <a:bodyPr/>
          <a:lstStyle/>
          <a:p>
            <a:pPr marL="0">
              <a:spcBef>
                <a:spcPts val="60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Носит пышный рыжий мех                   </a:t>
            </a:r>
          </a:p>
          <a:p>
            <a:pPr marL="0">
              <a:spcBef>
                <a:spcPts val="60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в лесу хитрее всех.</a:t>
            </a:r>
          </a:p>
          <a:p>
            <a:pPr marL="0">
              <a:spcBef>
                <a:spcPts val="60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Заметает след хвостом, </a:t>
            </a:r>
          </a:p>
          <a:p>
            <a:pPr marL="0">
              <a:spcBef>
                <a:spcPts val="60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Ждет зайчишку за кустом!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>
              <a:spcBef>
                <a:spcPts val="60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Уши длинные торчком,</a:t>
            </a:r>
          </a:p>
          <a:p>
            <a:pPr marL="0">
              <a:spcBef>
                <a:spcPts val="60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Хвостик кругленький пучком</a:t>
            </a:r>
          </a:p>
          <a:p>
            <a:pPr marL="0">
              <a:spcBef>
                <a:spcPts val="60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белой шубке веселится,</a:t>
            </a:r>
          </a:p>
          <a:p>
            <a:pPr marL="0">
              <a:spcBef>
                <a:spcPts val="60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Волка серого боится!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3074" name="Picture 2" descr="C:\Users\HP Pavilion dv6\Pictures\images (4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3886200"/>
            <a:ext cx="3048000" cy="2129790"/>
          </a:xfrm>
          <a:prstGeom prst="rect">
            <a:avLst/>
          </a:prstGeom>
          <a:noFill/>
        </p:spPr>
      </p:pic>
      <p:pic>
        <p:nvPicPr>
          <p:cNvPr id="3075" name="Picture 3" descr="C:\Users\HP Pavilion dv6\Pictures\images (5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10200" y="4572000"/>
            <a:ext cx="2514600" cy="1819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9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962400" cy="1143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Февраль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>
              <a:spcBef>
                <a:spcPts val="60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снегов накинув шаль, по лесам идет февраль.</a:t>
            </a:r>
          </a:p>
          <a:p>
            <a:pPr marL="0">
              <a:spcBef>
                <a:spcPts val="60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Вьюга злится, вьюга свищет, серый волк по лесу рыщет.</a:t>
            </a:r>
          </a:p>
          <a:p>
            <a:pPr marL="0">
              <a:spcBef>
                <a:spcPts val="60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Толстый тетерев гуляет, ждет, когда же снег растает.</a:t>
            </a:r>
          </a:p>
          <a:p>
            <a:pPr marL="0">
              <a:spcBef>
                <a:spcPts val="60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сороки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растрещались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«Мы б с зимою попрощались!»</a:t>
            </a:r>
          </a:p>
          <a:p>
            <a:pPr marL="0">
              <a:spcBef>
                <a:spcPts val="60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Цвета утренней зари распевают снегири,</a:t>
            </a:r>
          </a:p>
          <a:p>
            <a:pPr marL="0">
              <a:spcBef>
                <a:spcPts val="60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Ищут корм себе синицы, ждут весну лесные птицы!</a:t>
            </a:r>
          </a:p>
          <a:p>
            <a:endParaRPr lang="ru-RU" dirty="0"/>
          </a:p>
        </p:txBody>
      </p:sp>
      <p:pic>
        <p:nvPicPr>
          <p:cNvPr id="5" name="Содержимое 4" descr="images (3)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038600" y="3657600"/>
            <a:ext cx="4869180" cy="3034665"/>
          </a:xfrm>
          <a:ln w="38100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9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HP Pavilion dv6\Pictures\red-berries-sno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533400"/>
            <a:ext cx="5852160" cy="329184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</p:pic>
      <p:pic>
        <p:nvPicPr>
          <p:cNvPr id="2050" name="Picture 2" descr="C:\Users\HP Pavilion dv6\Pictures\14548_origina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3800" y="2743200"/>
            <a:ext cx="5080000" cy="381000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462</Words>
  <PresentationFormat>Экран (4:3)</PresentationFormat>
  <Paragraphs>79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 Времена года</vt:lpstr>
      <vt:lpstr>Декабрь</vt:lpstr>
      <vt:lpstr>Пословицы</vt:lpstr>
      <vt:lpstr>Загадки</vt:lpstr>
      <vt:lpstr>Январь</vt:lpstr>
      <vt:lpstr>Пословицы</vt:lpstr>
      <vt:lpstr>Загадки</vt:lpstr>
      <vt:lpstr>Февраль</vt:lpstr>
      <vt:lpstr>Слайд 9</vt:lpstr>
      <vt:lpstr>Пословицы</vt:lpstr>
      <vt:lpstr>Загадки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 Pavilion dv6</dc:creator>
  <cp:lastModifiedBy>Админ</cp:lastModifiedBy>
  <cp:revision>16</cp:revision>
  <dcterms:created xsi:type="dcterms:W3CDTF">2016-01-23T12:01:08Z</dcterms:created>
  <dcterms:modified xsi:type="dcterms:W3CDTF">2022-03-26T15:46:25Z</dcterms:modified>
</cp:coreProperties>
</file>