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4"/>
  </p:notesMasterIdLst>
  <p:sldIdLst>
    <p:sldId id="256" r:id="rId4"/>
    <p:sldId id="285" r:id="rId5"/>
    <p:sldId id="257" r:id="rId6"/>
    <p:sldId id="258" r:id="rId7"/>
    <p:sldId id="259" r:id="rId8"/>
    <p:sldId id="260" r:id="rId9"/>
    <p:sldId id="301" r:id="rId10"/>
    <p:sldId id="302" r:id="rId11"/>
    <p:sldId id="286" r:id="rId12"/>
    <p:sldId id="303" r:id="rId13"/>
    <p:sldId id="270" r:id="rId14"/>
    <p:sldId id="271" r:id="rId15"/>
    <p:sldId id="272" r:id="rId16"/>
    <p:sldId id="305" r:id="rId17"/>
    <p:sldId id="273" r:id="rId18"/>
    <p:sldId id="274" r:id="rId19"/>
    <p:sldId id="275" r:id="rId20"/>
    <p:sldId id="276" r:id="rId21"/>
    <p:sldId id="277" r:id="rId22"/>
    <p:sldId id="280" r:id="rId23"/>
    <p:sldId id="287" r:id="rId24"/>
    <p:sldId id="288" r:id="rId25"/>
    <p:sldId id="292" r:id="rId26"/>
    <p:sldId id="290" r:id="rId27"/>
    <p:sldId id="291" r:id="rId28"/>
    <p:sldId id="293" r:id="rId29"/>
    <p:sldId id="298" r:id="rId30"/>
    <p:sldId id="299" r:id="rId31"/>
    <p:sldId id="295" r:id="rId32"/>
    <p:sldId id="29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ED414-0CE9-4588-AE95-FD7FA16723FF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4ACDF-46E1-4860-B762-DEF508116A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242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F4ACDF-46E1-4860-B762-DEF508116A17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24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4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A05CB79-E687-451B-A472-A6A231DC29C1}" type="datetimeFigureOut">
              <a:rPr lang="ru-RU">
                <a:solidFill>
                  <a:srgbClr val="1C1C1C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7AE2033-CBFC-473E-936E-D5BE46FBD764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373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0BD21-DC49-461C-AA96-94D7CFE6630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E04F4-0582-4B6D-8A5C-1FF8CFE607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06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3675B-DF5D-470D-BE31-03DFE03F544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AC050-4529-4851-92AF-4017ED1102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085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A2665-BD2A-4F7B-A707-9C3D5E63CE5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E4D5D-69B3-4F89-801A-19D42E2A19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1743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CF2B5-7E95-46E2-9A56-411AE4C1771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11A9C-8D9B-4AEB-B93E-D9205C4B0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192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6AE34-880E-4FEE-8C37-5477D8FF1F3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1BD72-C177-4E88-B7A9-C44D888B78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408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532EC-46F2-4238-9AB4-8DF991E2E5E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5F437-AAAE-4642-A3B4-87CDA71932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8138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D66F0-5C4D-45C2-8C68-D2D701E2487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F31D7-9A77-488C-888C-F6C68F6EB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7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2E44-7B0E-4CFD-803D-CFD369B5C83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BC4E5-5C3E-40BD-8A0C-2F274F86E6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744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616FF-336E-49F8-B08A-F22C64E2BEA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6AC48-57E3-4E01-9F52-EA8834C744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513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86ABD-4BC2-40FB-A7EC-294D8FD1AD8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347B2-A91B-4D85-ADEE-1AF936EE80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45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charset="0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624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24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2A05CB79-E687-451B-A472-A6A231DC29C1}" type="datetimeFigureOut">
              <a:rPr lang="ru-RU">
                <a:solidFill>
                  <a:srgbClr val="1C1C1C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7AE2033-CBFC-473E-936E-D5BE46FBD764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03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0BD21-DC49-461C-AA96-94D7CFE6630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E04F4-0582-4B6D-8A5C-1FF8CFE6074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3486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3675B-DF5D-470D-BE31-03DFE03F5447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AAC050-4529-4851-92AF-4017ED1102F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78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2A2665-BD2A-4F7B-A707-9C3D5E63CE5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E4D5D-69B3-4F89-801A-19D42E2A19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156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CF2B5-7E95-46E2-9A56-411AE4C1771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11A9C-8D9B-4AEB-B93E-D9205C4B0CA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0088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C6AE34-880E-4FEE-8C37-5477D8FF1F3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1BD72-C177-4E88-B7A9-C44D888B78C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1527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532EC-46F2-4238-9AB4-8DF991E2E5E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5F437-AAAE-4642-A3B4-87CDA71932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1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D66F0-5C4D-45C2-8C68-D2D701E2487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F31D7-9A77-488C-888C-F6C68F6EBF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767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12E44-7B0E-4CFD-803D-CFD369B5C83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BC4E5-5C3E-40BD-8A0C-2F274F86E61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917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4616FF-336E-49F8-B08A-F22C64E2BEA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6AC48-57E3-4E01-9F52-EA8834C744C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4336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86ABD-4BC2-40FB-A7EC-294D8FD1AD8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347B2-A91B-4D85-ADEE-1AF936EE80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15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DB1DA9-249B-4529-B262-8302947FD1FD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4D203E-D555-4013-94D4-81EE0E503A0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9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x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kumimoji="1"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DB1DA9-249B-4529-B262-8302947FD1FD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07.03.2019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4D203E-D555-4013-94D4-81EE0E503A0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323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617929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0"/>
            <a:ext cx="7092280" cy="690246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042143"/>
              </p:ext>
            </p:extLst>
          </p:nvPr>
        </p:nvGraphicFramePr>
        <p:xfrm>
          <a:off x="179510" y="548680"/>
          <a:ext cx="8712970" cy="5400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42594"/>
                <a:gridCol w="1742594"/>
                <a:gridCol w="1742594"/>
                <a:gridCol w="1742594"/>
                <a:gridCol w="1742594"/>
              </a:tblGrid>
              <a:tr h="922054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1 группа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2 группа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3 группа</a:t>
                      </a:r>
                      <a:endParaRPr lang="ru-RU" sz="2800" dirty="0">
                        <a:latin typeface="Book Antiqua" panose="020406020503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4 группа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Book Antiqua" panose="02040602050305030304" pitchFamily="18" charset="0"/>
                        </a:rPr>
                        <a:t>5 группа</a:t>
                      </a:r>
                    </a:p>
                  </a:txBody>
                  <a:tcPr anchor="ctr"/>
                </a:tc>
              </a:tr>
              <a:tr h="4478546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Словообразовательные и лексические средства художественной выразительности</a:t>
                      </a:r>
                    </a:p>
                    <a:p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Лексические</a:t>
                      </a:r>
                    </a:p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средства художественной выразительности</a:t>
                      </a:r>
                    </a:p>
                    <a:p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Морфологические средства</a:t>
                      </a:r>
                    </a:p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художественной выразительности</a:t>
                      </a:r>
                    </a:p>
                    <a:p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Синтаксические средства художественной выразительности</a:t>
                      </a:r>
                    </a:p>
                    <a:p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Book Antiqua" panose="02040602050305030304" pitchFamily="18" charset="0"/>
                        </a:rPr>
                        <a:t>Синтаксические средства художественной выразительности</a:t>
                      </a:r>
                    </a:p>
                    <a:p>
                      <a:endParaRPr lang="ru-RU" sz="2000" dirty="0">
                        <a:latin typeface="Book Antiqua" panose="0204060205030503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264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4000" kern="0" dirty="0">
                <a:solidFill>
                  <a:schemeClr val="accent4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Обратите внимание на выделенные слова в данном фрагменте</a:t>
            </a:r>
            <a:endParaRPr lang="ru-RU" sz="4000" kern="0" dirty="0">
              <a:solidFill>
                <a:schemeClr val="accent4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40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«После чаю Николай, Соня и Наташа пошли в диванную, в свой </a:t>
            </a:r>
            <a:r>
              <a:rPr lang="ru-RU" altLang="ru-RU" sz="4000" kern="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любимый </a:t>
            </a:r>
            <a:r>
              <a:rPr lang="ru-RU" altLang="ru-RU" sz="4000" b="1" i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угол</a:t>
            </a:r>
            <a:r>
              <a:rPr lang="ru-RU" altLang="ru-RU" sz="4000" b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altLang="ru-RU" sz="4000" b="1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40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котором всегда начинались их задушевные разговоры</a:t>
            </a:r>
            <a:r>
              <a:rPr lang="ru-RU" altLang="ru-RU" sz="4000" kern="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«</a:t>
            </a:r>
            <a:r>
              <a:rPr lang="ru-RU" altLang="ru-RU" sz="40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Князь Андрей провёл Пьера на свою </a:t>
            </a:r>
            <a:r>
              <a:rPr lang="ru-RU" altLang="ru-RU" sz="4000" b="1" i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половину</a:t>
            </a:r>
            <a:r>
              <a:rPr lang="ru-RU" altLang="ru-RU" sz="4000" b="1" kern="0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lang="ru-RU" altLang="ru-RU" sz="4000" kern="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всегда в полной исправности в доме отца, и сам пошёл в детскую».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575048"/>
          </a:xfrm>
        </p:spPr>
        <p:txBody>
          <a:bodyPr>
            <a:noAutofit/>
          </a:bodyPr>
          <a:lstStyle/>
          <a:p>
            <a:r>
              <a:rPr lang="ru-RU" altLang="ru-RU" sz="3600" b="1" kern="0" dirty="0">
                <a:solidFill>
                  <a:schemeClr val="accent4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По данным толкового словаря слово угол может иметь следующие значения</a:t>
            </a:r>
            <a:endParaRPr lang="ru-RU" sz="3600" b="1" kern="0" dirty="0">
              <a:solidFill>
                <a:schemeClr val="accent4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endParaRPr lang="ru-RU" altLang="ru-RU" sz="3600" b="1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1)Геометрическая </a:t>
            </a:r>
            <a:r>
              <a:rPr lang="ru-RU" altLang="ru-RU" sz="3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фигура, образуемая двумя прямыми, исходящими из одной точки; 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 Угол дивана, кабинета, залы.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01006"/>
          </a:xfrm>
        </p:spPr>
        <p:txBody>
          <a:bodyPr>
            <a:normAutofit fontScale="90000"/>
          </a:bodyPr>
          <a:lstStyle/>
          <a:p>
            <a:r>
              <a:rPr lang="ru-RU" altLang="ru-RU" sz="3600" b="1" kern="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kern="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4000" b="1" kern="0" dirty="0">
                <a:solidFill>
                  <a:schemeClr val="accent4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Слово половина в толковом словаре толкуется так:</a:t>
            </a:r>
            <a:br>
              <a:rPr lang="ru-RU" altLang="ru-RU" sz="4000" b="1" kern="0" dirty="0">
                <a:solidFill>
                  <a:schemeClr val="accent4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sz="4000" b="1" kern="0" dirty="0">
              <a:solidFill>
                <a:schemeClr val="accent4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1)Одна из двух равных частей чего   либо;</a:t>
            </a:r>
          </a:p>
          <a:p>
            <a:pPr marL="0" lv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2)Середина какого  то расстояния; 3)Отдельная часть жилого помещения.  </a:t>
            </a:r>
          </a:p>
          <a:p>
            <a:pPr marL="0" indent="0">
              <a:buNone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altLang="ru-RU" sz="5400" kern="0" dirty="0">
                <a:solidFill>
                  <a:schemeClr val="accent4"/>
                </a:solidFill>
                <a:latin typeface="Tahoma"/>
              </a:rPr>
              <a:t>Метонимия</a:t>
            </a:r>
            <a:endParaRPr lang="ru-RU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16624"/>
          </a:xfrm>
        </p:spPr>
        <p:txBody>
          <a:bodyPr>
            <a:noAutofit/>
          </a:bodyPr>
          <a:lstStyle/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dirty="0">
                <a:latin typeface="Times New Roman"/>
                <a:ea typeface="Calibri"/>
              </a:rPr>
              <a:t>По данным словаря лингвистических терминов, метонимия ‑ это перенос наименования по смежности явлений, их взаимосвязи (пространственной, временной ): 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dirty="0">
                <a:latin typeface="Times New Roman"/>
                <a:ea typeface="Calibri"/>
              </a:rPr>
              <a:t>1) действие ‑ результат действия; </a:t>
            </a:r>
          </a:p>
          <a:p>
            <a:pPr marL="0" lvl="0" indent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None/>
            </a:pPr>
            <a:r>
              <a:rPr lang="ru-RU" altLang="ru-RU" sz="3600" b="1" dirty="0">
                <a:latin typeface="Times New Roman"/>
                <a:ea typeface="Calibri"/>
              </a:rPr>
              <a:t>2) действие ‑ место действия; 3)совокупность лиц или предметов; 4)материал ‑ изделия из этого материала</a:t>
            </a:r>
            <a:endParaRPr lang="ru-RU" sz="3600" b="1" dirty="0"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709465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5253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Times New Roman"/>
                <a:ea typeface="Calibri"/>
              </a:rPr>
              <a:t>«Всё</a:t>
            </a:r>
            <a:r>
              <a:rPr lang="ru-RU" sz="4800" dirty="0">
                <a:latin typeface="Times New Roman"/>
                <a:ea typeface="Calibri"/>
              </a:rPr>
              <a:t>, от салфетки до серебра, фаянса, хрусталя, носило на себе тот особенный отпечаток новизны, который бывает в хозяйстве молодых супругов». 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Фарфор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pavilionmag.ru/files/image/voynaimir/villarivoynaimir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7" y="1844824"/>
            <a:ext cx="8730853" cy="3946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Серебро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cs3.livemaster.ru/zhurnalfoto/f/f/f/150227195729.jpe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00808"/>
            <a:ext cx="7542213" cy="4616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Бронза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Объект 3" descr="https://im0-tub-ru.yandex.net/i?id=0f425f25c93cca9d3aa7360bf1637dda&amp;n=13&amp;exp=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124744"/>
            <a:ext cx="8750300" cy="554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Хрусталь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http://archidom.ru/images/tb/2841/judeco011215_001-14489929469335_w679h1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124744"/>
            <a:ext cx="8856663" cy="547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1080119"/>
          </a:xfrm>
        </p:spPr>
        <p:txBody>
          <a:bodyPr/>
          <a:lstStyle/>
          <a:p>
            <a:r>
              <a:rPr lang="ru-RU" altLang="ru-RU" sz="6000" kern="0" dirty="0">
                <a:solidFill>
                  <a:srgbClr val="333399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052736"/>
            <a:ext cx="8640960" cy="5400600"/>
          </a:xfrm>
        </p:spPr>
        <p:txBody>
          <a:bodyPr>
            <a:normAutofit/>
          </a:bodyPr>
          <a:lstStyle/>
          <a:p>
            <a:pPr marL="342900" lvl="0" indent="-342900" algn="l" fontAlgn="base">
              <a:spcAft>
                <a:spcPct val="0"/>
              </a:spcAft>
              <a:buClr>
                <a:srgbClr val="3333CC"/>
              </a:buClr>
              <a:buSzPct val="60000"/>
            </a:pPr>
            <a:r>
              <a:rPr lang="ru-RU" altLang="ru-RU" sz="6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6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«Языковые </a:t>
            </a:r>
            <a:r>
              <a:rPr lang="ru-RU" altLang="ru-RU" sz="6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средства     описания </a:t>
            </a:r>
            <a:r>
              <a:rPr lang="ru-RU" altLang="ru-RU" sz="6000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интерьера в романе Л.Н. Толстого «Война и мир</a:t>
            </a:r>
            <a:r>
              <a:rPr lang="ru-RU" altLang="ru-RU" sz="6000" kern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»».</a:t>
            </a:r>
            <a:endParaRPr lang="ru-RU" altLang="ru-RU" sz="6000" kern="0" dirty="0">
              <a:solidFill>
                <a:srgbClr val="002060"/>
              </a:solidFill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451607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Фарфор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Объект 3" descr="https://im0-tub-ru.yandex.net/i?id=5ec735be8643558015cef5e30dde3090-l&amp;n=1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268760"/>
            <a:ext cx="8856663" cy="54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err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Синквейн</a:t>
            </a: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00600"/>
          </a:xfrm>
        </p:spPr>
        <p:txBody>
          <a:bodyPr>
            <a:normAutofit/>
          </a:bodyPr>
          <a:lstStyle/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ru-RU" alt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1 строка – одно существительное, выражающее главную 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тему (сам персонаж) </a:t>
            </a:r>
            <a:endParaRPr lang="ru-RU" altLang="ru-RU" sz="2800" b="1" kern="0" dirty="0">
              <a:solidFill>
                <a:srgbClr val="000000"/>
              </a:solidFill>
              <a:latin typeface="Times New Roman" panose="02020603050405020304" pitchFamily="18" charset="0"/>
              <a:ea typeface="Roboto Black" pitchFamily="2" charset="0"/>
              <a:cs typeface="Simplified Arabic Fixed" panose="02070309020205020404" pitchFamily="49" charset="-78"/>
            </a:endParaRP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ru-RU" alt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2 строка –три прилагательных, выражающих 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характер персонажа.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3 </a:t>
            </a:r>
            <a:r>
              <a:rPr lang="ru-RU" alt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строка – три глагола, описывающие 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действия персонажа. </a:t>
            </a:r>
            <a:endParaRPr lang="ru-RU" altLang="ru-RU" sz="2800" b="1" kern="0" dirty="0">
              <a:solidFill>
                <a:srgbClr val="000000"/>
              </a:solidFill>
              <a:latin typeface="Times New Roman" panose="02020603050405020304" pitchFamily="18" charset="0"/>
              <a:ea typeface="Roboto Black" pitchFamily="2" charset="0"/>
              <a:cs typeface="Simplified Arabic Fixed" panose="02070309020205020404" pitchFamily="49" charset="-78"/>
            </a:endParaRP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ru-RU" alt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4 строка –фразеологизм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, подчёркивающий сущность персонажа.</a:t>
            </a:r>
            <a:endParaRPr lang="ru-RU" altLang="ru-RU" sz="2800" b="1" kern="0" dirty="0">
              <a:solidFill>
                <a:srgbClr val="000000"/>
              </a:solidFill>
              <a:latin typeface="Times New Roman" panose="02020603050405020304" pitchFamily="18" charset="0"/>
              <a:ea typeface="Roboto Black" pitchFamily="2" charset="0"/>
              <a:cs typeface="Simplified Arabic Fixed" panose="02070309020205020404" pitchFamily="49" charset="-78"/>
            </a:endParaRP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lang="ru-RU" altLang="ru-RU" sz="28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5 строка – заключение в форме существительного 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(ассоциация с первым словом</a:t>
            </a:r>
            <a:r>
              <a:rPr lang="ru-RU" altLang="ru-RU" sz="2800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Roboto Black" pitchFamily="2" charset="0"/>
                <a:cs typeface="Simplified Arabic Fixed" panose="02070309020205020404" pitchFamily="49" charset="-78"/>
              </a:rPr>
              <a:t>). Персонаж другим словом.</a:t>
            </a:r>
            <a:endParaRPr lang="ru-RU" altLang="ru-RU" sz="2800" b="1" kern="0" dirty="0">
              <a:solidFill>
                <a:srgbClr val="000000"/>
              </a:solidFill>
              <a:latin typeface="Times New Roman" panose="02020603050405020304" pitchFamily="18" charset="0"/>
              <a:ea typeface="Roboto Black" pitchFamily="2" charset="0"/>
              <a:cs typeface="Simplified Arabic Fixed" panose="02070309020205020404" pitchFamily="49" charset="-78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571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 descr="C:\Users\Svetlana\Desktop\проекты\пьер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775700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91523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579" name="Объект 3" descr="C:\Users\Svetlana\Desktop\проекты\марья Болконская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50" y="260350"/>
            <a:ext cx="8847138" cy="6408738"/>
          </a:xfrm>
        </p:spPr>
      </p:pic>
    </p:spTree>
    <p:extLst>
      <p:ext uri="{BB962C8B-B14F-4D97-AF65-F5344CB8AC3E}">
        <p14:creationId xmlns:p14="http://schemas.microsoft.com/office/powerpoint/2010/main" val="1527372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3555" name="Объект 3" descr="C:\Users\Svetlana\Desktop\проекты\николай Болконский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60350"/>
            <a:ext cx="8785225" cy="6481763"/>
          </a:xfrm>
        </p:spPr>
      </p:pic>
    </p:spTree>
    <p:extLst>
      <p:ext uri="{BB962C8B-B14F-4D97-AF65-F5344CB8AC3E}">
        <p14:creationId xmlns:p14="http://schemas.microsoft.com/office/powerpoint/2010/main" val="23365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640960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877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Svetlana\Desktop\проекты\болконский в тихонов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260648"/>
            <a:ext cx="8856984" cy="6336703"/>
          </a:xfrm>
        </p:spPr>
      </p:pic>
    </p:spTree>
    <p:extLst>
      <p:ext uri="{BB962C8B-B14F-4D97-AF65-F5344CB8AC3E}">
        <p14:creationId xmlns:p14="http://schemas.microsoft.com/office/powerpoint/2010/main" val="240441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5400" dirty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17713"/>
            <a:ext cx="8487544" cy="4114800"/>
          </a:xfrm>
        </p:spPr>
        <p:txBody>
          <a:bodyPr/>
          <a:lstStyle/>
          <a:p>
            <a:pPr marL="0" lvl="0" indent="0" eaLnBrk="1" fontAlgn="auto" hangingPunct="1">
              <a:spcAft>
                <a:spcPts val="0"/>
              </a:spcAft>
              <a:buClrTx/>
              <a:buSzTx/>
              <a:buNone/>
            </a:pPr>
            <a:r>
              <a:rPr lang="ru-RU" sz="4800" kern="1200" dirty="0">
                <a:solidFill>
                  <a:prstClr val="black"/>
                </a:solidFill>
                <a:latin typeface="Times New Roman"/>
                <a:ea typeface="Calibri"/>
              </a:rPr>
              <a:t>Определить, какие языковые средства и почему использует автор для описания интерьера в романе «Война и мир».</a:t>
            </a:r>
            <a:endParaRPr lang="ru-RU" sz="4800" kern="1200" dirty="0">
              <a:solidFill>
                <a:prstClr val="black"/>
              </a:solidFill>
              <a:latin typeface="Calibri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679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859078058"/>
              </p:ext>
            </p:extLst>
          </p:nvPr>
        </p:nvGraphicFramePr>
        <p:xfrm>
          <a:off x="395536" y="332656"/>
          <a:ext cx="8343529" cy="59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47"/>
                <a:gridCol w="2034594"/>
                <a:gridCol w="2034594"/>
                <a:gridCol w="2034594"/>
              </a:tblGrid>
              <a:tr h="5760641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cs typeface="Simplified Arabic Fixed" panose="02070309020205020404" pitchFamily="49" charset="-78"/>
                        </a:rPr>
                        <a:t>Лексические</a:t>
                      </a:r>
                    </a:p>
                    <a:p>
                      <a:endParaRPr lang="ru-RU" sz="2400" b="0" dirty="0" smtClean="0">
                        <a:cs typeface="Simplified Arabic Fixed" panose="02070309020205020404" pitchFamily="49" charset="-78"/>
                      </a:endParaRPr>
                    </a:p>
                    <a:p>
                      <a:endParaRPr lang="ru-RU" sz="2400" b="0" dirty="0" smtClean="0">
                        <a:cs typeface="Simplified Arabic Fixed" panose="02070309020205020404" pitchFamily="49" charset="-7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« Руки  его были симметрично выложены на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зелёном шёлковом одеяле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».  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Simplified Arabic Fixed" panose="02070309020205020404" pitchFamily="49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cs typeface="Simplified Arabic Fixed" panose="02070309020205020404" pitchFamily="49" charset="-78"/>
                        </a:rPr>
                        <a:t>Словообразовательные</a:t>
                      </a:r>
                    </a:p>
                    <a:p>
                      <a:endParaRPr lang="ru-RU" sz="2400" b="0" dirty="0" smtClean="0">
                        <a:cs typeface="Simplified Arabic Fixed" panose="02070309020205020404" pitchFamily="49" charset="-7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«В комнате стояла детская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кроватка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, два сундука, два кресла, стол и детские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столик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 и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стульчик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». 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Simplified Arabic Fixed" panose="02070309020205020404" pitchFamily="49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cs typeface="Simplified Arabic Fixed" panose="02070309020205020404" pitchFamily="49" charset="-78"/>
                        </a:rPr>
                        <a:t>Морфологические</a:t>
                      </a:r>
                    </a:p>
                    <a:p>
                      <a:endParaRPr lang="ru-RU" sz="2400" b="0" dirty="0" smtClean="0">
                        <a:cs typeface="Simplified Arabic Fixed" panose="02070309020205020404" pitchFamily="49" charset="-7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« Иногда, возвращаясь из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передней,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 он заходил через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цветочную и официантскую 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в большую мраморную залу…»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Simplified Arabic Fixed" panose="02070309020205020404" pitchFamily="49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cs typeface="Simplified Arabic Fixed" panose="02070309020205020404" pitchFamily="49" charset="-78"/>
                        </a:rPr>
                        <a:t>Синтаксические</a:t>
                      </a:r>
                    </a:p>
                    <a:p>
                      <a:endParaRPr lang="ru-RU" sz="2400" b="0" dirty="0" smtClean="0">
                        <a:cs typeface="Simplified Arabic Fixed" panose="02070309020205020404" pitchFamily="49" charset="-78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«Вся комната была установлена мелкою мебелью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шифоньерок, шкафчиков, столиков 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…»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 «Пьер сел на диван, </a:t>
                      </a:r>
                      <a:r>
                        <a:rPr lang="ru-RU" sz="2400" b="0" kern="1200" dirty="0" smtClean="0">
                          <a:solidFill>
                            <a:srgbClr val="FF0000"/>
                          </a:solidFill>
                          <a:effectLst/>
                          <a:cs typeface="Simplified Arabic Fixed" panose="02070309020205020404" pitchFamily="49" charset="-78"/>
                        </a:rPr>
                        <a:t>поджав под себя ноги</a:t>
                      </a:r>
                      <a:r>
                        <a:rPr lang="ru-RU" sz="2400" b="0" kern="1200" dirty="0" smtClean="0">
                          <a:effectLst/>
                          <a:cs typeface="Simplified Arabic Fixed" panose="02070309020205020404" pitchFamily="49" charset="-78"/>
                        </a:rPr>
                        <a:t>».</a:t>
                      </a:r>
                    </a:p>
                    <a:p>
                      <a:endParaRPr lang="ru-RU" sz="2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Simplified Arabic Fixed" panose="02070309020205020404" pitchFamily="49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2557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14313"/>
            <a:ext cx="8548439" cy="1462087"/>
          </a:xfrm>
        </p:spPr>
        <p:txBody>
          <a:bodyPr/>
          <a:lstStyle/>
          <a:p>
            <a:r>
              <a:rPr lang="ru-RU" altLang="ru-RU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         Домашнее </a:t>
            </a:r>
            <a:r>
              <a:rPr lang="ru-RU" altLang="ru-RU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задание.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017713"/>
            <a:ext cx="8631560" cy="4114800"/>
          </a:xfrm>
        </p:spPr>
        <p:txBody>
          <a:bodyPr/>
          <a:lstStyle/>
          <a:p>
            <a:pPr marL="0" lvl="0" indent="0">
              <a:lnSpc>
                <a:spcPct val="115000"/>
              </a:lnSpc>
              <a:buClr>
                <a:srgbClr val="3333CC"/>
              </a:buClr>
              <a:buNone/>
            </a:pP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Составить </a:t>
            </a:r>
            <a:r>
              <a:rPr lang="ru-RU" altLang="ru-RU" sz="3600" b="1" dirty="0" err="1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синквейн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 персонажей из романа «Война и мир»-Николая Ростова, Наташу Ростову. </a:t>
            </a:r>
            <a:endParaRPr lang="ru-RU" altLang="ru-RU" sz="3600" b="1" dirty="0" smtClean="0">
              <a:solidFill>
                <a:srgbClr val="0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lvl="0" indent="0">
              <a:lnSpc>
                <a:spcPct val="115000"/>
              </a:lnSpc>
              <a:buClr>
                <a:srgbClr val="3333CC"/>
              </a:buClr>
              <a:buNone/>
            </a:pPr>
            <a:r>
              <a:rPr lang="ru-RU" altLang="ru-RU" sz="3600" b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в этимологическом  </a:t>
            </a:r>
            <a:r>
              <a:rPr lang="ru-RU" altLang="ru-RU" sz="3600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словаре происхождение слов – зеркало, сундук, диван.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60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такое интерьер?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eaLnBrk="1" hangingPunct="1">
              <a:buClr>
                <a:srgbClr val="3333CC"/>
              </a:buClr>
              <a:buNone/>
            </a:pPr>
            <a:r>
              <a:rPr lang="ru-RU" altLang="ru-RU" sz="4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Спасибо всем за сотрудничество!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5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Интерьер: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1)Внутреннее пространство здания, помещения, а так же его устройство, убранство;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2)Внутреннее помещение. Живописное изображение внутренности здания, комнат;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3)Внутренняя часть какого ‑ то помещения, архитектурно и художественно оформленного.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Интерьер: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Интерьер в художественном произведении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это один из видов художественного описания, поэтому ведущий тип речи ‑ это описание, а именно описание внутреннего убранства помещений при помощи интерьерной лексики.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Интерьерная лексика: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группа слов с предметным значением, используемая для описания внутреннего помещения.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Roboto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Roboto"/>
            </a:endParaRPr>
          </a:p>
          <a:p>
            <a:pPr marL="0" indent="0">
              <a:buNone/>
            </a:pPr>
            <a:endParaRPr lang="ru-RU" dirty="0" smtClean="0">
              <a:solidFill>
                <a:srgbClr val="000000"/>
              </a:solidFill>
              <a:latin typeface="Roboto"/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чего нужны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художественной выразительности? 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8762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0871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У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силивают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выразительность, образность языка произведения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придают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художественную яркость речи;</a:t>
            </a:r>
            <a:endParaRPr lang="ru-RU" dirty="0">
              <a:solidFill>
                <a:srgbClr val="000000"/>
              </a:solidFill>
              <a:latin typeface="Roboto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обогащают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содержание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высказывания;</a:t>
            </a:r>
            <a:endParaRPr lang="ru-RU" dirty="0" smtClean="0">
              <a:solidFill>
                <a:srgbClr val="000000"/>
              </a:solidFill>
              <a:latin typeface="Abril Fatface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создают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живое представление о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предмете;</a:t>
            </a:r>
            <a:endParaRPr lang="ru-RU" dirty="0" smtClean="0">
              <a:solidFill>
                <a:srgbClr val="000000"/>
              </a:solidFill>
              <a:latin typeface="Abril Fatface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оценивают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предмет или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явление;</a:t>
            </a:r>
            <a:endParaRPr lang="ru-RU" dirty="0" smtClean="0">
              <a:solidFill>
                <a:srgbClr val="000000"/>
              </a:solidFill>
              <a:latin typeface="Abril Fatface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вызывают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определённое эмоциональное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отношение;</a:t>
            </a:r>
            <a:endParaRPr lang="ru-RU" dirty="0" smtClean="0">
              <a:solidFill>
                <a:srgbClr val="000000"/>
              </a:solidFill>
              <a:latin typeface="Abril Fatface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помогают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увидеть авторское отношение к окружающему миру.</a:t>
            </a:r>
            <a:endParaRPr lang="ru-RU" dirty="0">
              <a:solidFill>
                <a:srgbClr val="000000"/>
              </a:solidFill>
              <a:latin typeface="Abril Fatface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 smtClean="0">
              <a:solidFill>
                <a:srgbClr val="000000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19515687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5400" kern="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урока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latin typeface="Times New Roman"/>
                <a:ea typeface="Calibri"/>
              </a:rPr>
              <a:t>Определить, какие языковые средства и почему использует автор для описания интерьера в романе «Война и </a:t>
            </a:r>
            <a:r>
              <a:rPr lang="ru-RU" sz="4800" dirty="0" smtClean="0">
                <a:latin typeface="Times New Roman"/>
                <a:ea typeface="Calibri"/>
              </a:rPr>
              <a:t>мир».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373203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591</Words>
  <Application>Microsoft Office PowerPoint</Application>
  <PresentationFormat>Экран (4:3)</PresentationFormat>
  <Paragraphs>82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Палитра</vt:lpstr>
      <vt:lpstr>1_Палитра</vt:lpstr>
      <vt:lpstr>Презентация PowerPoint</vt:lpstr>
      <vt:lpstr>Тема урока</vt:lpstr>
      <vt:lpstr>Что такое интерьер?</vt:lpstr>
      <vt:lpstr>Интерьер:</vt:lpstr>
      <vt:lpstr>Интерьер:</vt:lpstr>
      <vt:lpstr>Интерьерная лексика:</vt:lpstr>
      <vt:lpstr>Презентация PowerPoint</vt:lpstr>
      <vt:lpstr>Презентация PowerPoint</vt:lpstr>
      <vt:lpstr>Цель урока</vt:lpstr>
      <vt:lpstr>Презентация PowerPoint</vt:lpstr>
      <vt:lpstr>Обратите внимание на выделенные слова в данном фрагменте</vt:lpstr>
      <vt:lpstr>По данным толкового словаря слово угол может иметь следующие значения</vt:lpstr>
      <vt:lpstr> Слово половина в толковом словаре толкуется так: </vt:lpstr>
      <vt:lpstr>Метонимия</vt:lpstr>
      <vt:lpstr>Презентация PowerPoint</vt:lpstr>
      <vt:lpstr>Фарфор</vt:lpstr>
      <vt:lpstr> Серебро</vt:lpstr>
      <vt:lpstr>Бронза</vt:lpstr>
      <vt:lpstr>Хрусталь</vt:lpstr>
      <vt:lpstr>Фарфор</vt:lpstr>
      <vt:lpstr>Синквейн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Цель урока</vt:lpstr>
      <vt:lpstr>Презентация PowerPoint</vt:lpstr>
      <vt:lpstr>          Домашнее задание.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Svetlana</cp:lastModifiedBy>
  <cp:revision>49</cp:revision>
  <dcterms:created xsi:type="dcterms:W3CDTF">2019-02-02T08:59:06Z</dcterms:created>
  <dcterms:modified xsi:type="dcterms:W3CDTF">2019-03-07T15:00:13Z</dcterms:modified>
</cp:coreProperties>
</file>