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3"/>
    <p:sldId id="434" r:id="rId4"/>
    <p:sldId id="400" r:id="rId5"/>
    <p:sldId id="403" r:id="rId6"/>
    <p:sldId id="416" r:id="rId7"/>
    <p:sldId id="325" r:id="rId8"/>
    <p:sldId id="362" r:id="rId9"/>
    <p:sldId id="393" r:id="rId10"/>
    <p:sldId id="419" r:id="rId12"/>
    <p:sldId id="407" r:id="rId13"/>
    <p:sldId id="408" r:id="rId14"/>
    <p:sldId id="409" r:id="rId15"/>
    <p:sldId id="410" r:id="rId16"/>
    <p:sldId id="406" r:id="rId17"/>
    <p:sldId id="414" r:id="rId18"/>
    <p:sldId id="415" r:id="rId19"/>
    <p:sldId id="412" r:id="rId20"/>
    <p:sldId id="418" r:id="rId21"/>
    <p:sldId id="420" r:id="rId22"/>
    <p:sldId id="421" r:id="rId23"/>
    <p:sldId id="435" r:id="rId24"/>
    <p:sldId id="413" r:id="rId25"/>
    <p:sldId id="361" r:id="rId2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600000"/>
    <a:srgbClr val="420000"/>
    <a:srgbClr val="CC0000"/>
    <a:srgbClr val="000066"/>
    <a:srgbClr val="1D4F98"/>
    <a:srgbClr val="A50021"/>
    <a:srgbClr val="006600"/>
    <a:srgbClr val="008000"/>
    <a:srgbClr val="0C3F86"/>
    <a:srgbClr val="3C6B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8" autoAdjust="0"/>
    <p:restoredTop sz="95520" autoAdjust="0"/>
  </p:normalViewPr>
  <p:slideViewPr>
    <p:cSldViewPr>
      <p:cViewPr>
        <p:scale>
          <a:sx n="66" d="100"/>
          <a:sy n="66" d="100"/>
        </p:scale>
        <p:origin x="-1230" y="-180"/>
      </p:cViewPr>
      <p:guideLst>
        <p:guide orient="horz" pos="2156"/>
        <p:guide pos="2899"/>
      </p:guideLst>
    </p:cSldViewPr>
  </p:slideViewPr>
  <p:outlineViewPr>
    <p:cViewPr>
      <p:scale>
        <a:sx n="33" d="100"/>
        <a:sy n="33" d="100"/>
      </p:scale>
      <p:origin x="0" y="134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88504EA-6C82-411C-A495-26305AF130CA}" type="datetimeFigureOut">
              <a:rPr lang="ru-RU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  <a:endParaRPr lang="ru-RU" noProof="0" smtClean="0"/>
          </a:p>
          <a:p>
            <a:pPr lvl="1"/>
            <a:r>
              <a:rPr lang="ru-RU" noProof="0" smtClean="0"/>
              <a:t>Второй уровень</a:t>
            </a:r>
            <a:endParaRPr lang="ru-RU" noProof="0" smtClean="0"/>
          </a:p>
          <a:p>
            <a:pPr lvl="2"/>
            <a:r>
              <a:rPr lang="ru-RU" noProof="0" smtClean="0"/>
              <a:t>Третий уровень</a:t>
            </a:r>
            <a:endParaRPr lang="ru-RU" noProof="0" smtClean="0"/>
          </a:p>
          <a:p>
            <a:pPr lvl="3"/>
            <a:r>
              <a:rPr lang="ru-RU" noProof="0" smtClean="0"/>
              <a:t>Четвертый уровень</a:t>
            </a:r>
            <a:endParaRPr lang="ru-RU" noProof="0" smtClean="0"/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140D0724-3B8B-4B75-8C69-CCBB6D557493}" type="slidenum">
              <a:rPr lang="ru-RU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D0724-3B8B-4B75-8C69-CCBB6D557493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D0724-3B8B-4B75-8C69-CCBB6D557493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F4EDA-661A-4C40-8BAF-0821498A2721}" type="datetimeFigureOut">
              <a:rPr lang="ru-RU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6943C-5236-4006-A35F-932C57009FCF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CA868-E12F-4CB5-BDA3-B752AFCD6D45}" type="datetimeFigureOut">
              <a:rPr lang="ru-RU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44BDFB-ADD6-487D-94C0-71204F080FCA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2DED7-E740-4D38-8164-54FA2526B53D}" type="datetimeFigureOut">
              <a:rPr lang="ru-RU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0F46E-CF42-4582-A651-B4B4864BB685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9744D-93E2-4EFC-A60C-F8269266F70D}" type="datetimeFigureOut">
              <a:rPr lang="ru-RU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20E98D-7080-479F-90FE-2D19447D9E8E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75E6B-7CB8-48CE-99E6-E044192DE228}" type="datetimeFigureOut">
              <a:rPr lang="ru-RU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30109-3E80-4BCA-99B1-A0121D4F1939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34B75-A5EA-48A2-9553-F70CA115B9D5}" type="datetimeFigureOut">
              <a:rPr lang="ru-RU"/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081E0-C6F0-4EE7-9F07-A7DCBE50849C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78A85-9A6C-41C7-96DB-05DA281E04E4}" type="datetimeFigureOut">
              <a:rPr lang="ru-RU"/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89F8A-C252-4810-B04F-15A6F46B269E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04567-3AD1-4718-A16E-8DD0EBA86193}" type="datetimeFigureOut">
              <a:rPr lang="ru-RU"/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4E33E1-90CB-4794-A851-0A2C104EB02C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AB7C4-C9D6-4460-8D8E-9D087532EE5F}" type="datetimeFigureOut">
              <a:rPr lang="ru-RU"/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5A64D-94E1-4C9D-93D4-ADCED3C398F1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70A2D-7956-4759-A38C-680071BC39F1}" type="datetimeFigureOut">
              <a:rPr lang="ru-RU"/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54941B-5EED-4457-9294-70CFD04483E5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8CE8E-98C6-41DF-88BF-BF5EE8E6EE6C}" type="datetimeFigureOut">
              <a:rPr lang="ru-RU"/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A876C-3E24-408B-8DB4-91848A10FD1B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ru-RU" smtClean="0"/>
              <a:t>Образец заголовка</a:t>
            </a:r>
            <a:endParaRPr lang="ru-RU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62D05A-D68E-4451-9EA5-CB18096DCAE7}" type="datetimeFigureOut">
              <a:rPr lang="ru-RU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C00F9C56-F0E4-49C0-8A83-0BAE21F8066F}" type="slidenum">
              <a:rPr lang="ru-RU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5.jpeg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hyperlink" Target="http://mkoinov.livejournal.com/7065.html" TargetMode="External"/><Relationship Id="rId2" Type="http://schemas.openxmlformats.org/officeDocument/2006/relationships/hyperlink" Target="https://www.belpressa.ru/" TargetMode="External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18.png"/><Relationship Id="rId3" Type="http://schemas.microsoft.com/office/2007/relationships/media" Target="file:///C:\Users\Waio\Desktop\&#1051;&#1048;&#1063;&#1053;&#1054;&#1045;%20&#1052;&#1048;&#1050;&#1059;&#1051;&#1048;&#1053;&#1040;\&#1052;&#1077;&#1090;&#1086;&#1076;.&#1088;&#1072;&#1079;&#1088;&#1072;&#1073;&#1086;&#1090;&#1082;&#1072;_&#1052;&#1080;&#1082;&#1091;&#1083;&#1080;&#1085;&#1072;\&#1055;&#1086;&#1076;&#1072;&#1088;&#1080;%20&#1091;&#1089;&#1087;&#1077;&#1093;_&#1052;&#1080;&#1082;&#1091;&#1083;&#1080;&#1085;&#1072;\1846.wmv" TargetMode="External"/><Relationship Id="rId2" Type="http://schemas.openxmlformats.org/officeDocument/2006/relationships/video" Target="file:///C:\Users\Waio\Desktop\&#1051;&#1048;&#1063;&#1053;&#1054;&#1045;%20&#1052;&#1048;&#1050;&#1059;&#1051;&#1048;&#1053;&#1040;\&#1052;&#1077;&#1090;&#1086;&#1076;.&#1088;&#1072;&#1079;&#1088;&#1072;&#1073;&#1086;&#1090;&#1082;&#1072;_&#1052;&#1080;&#1082;&#1091;&#1083;&#1080;&#1085;&#1072;\&#1055;&#1086;&#1076;&#1072;&#1088;&#1080;%20&#1091;&#1089;&#1087;&#1077;&#1093;_&#1052;&#1080;&#1082;&#1091;&#1083;&#1080;&#1085;&#1072;\1846.wmv" TargetMode="External"/><Relationship Id="rId1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hyperlink" Target="http://libed.ru/knigi-nauka/553756-1-razvitie-socialnogo-mishleniya-starsheklassnikov-processe-izucheniya-obschestvennih-nauk.php" TargetMode="External"/><Relationship Id="rId1" Type="http://schemas.openxmlformats.org/officeDocument/2006/relationships/hyperlink" Target="mailto:babicheva.kgb@yanex.r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Прямоугольник 5"/>
          <p:cNvSpPr>
            <a:spLocks noChangeArrowheads="1"/>
          </p:cNvSpPr>
          <p:nvPr/>
        </p:nvSpPr>
        <p:spPr bwMode="auto">
          <a:xfrm>
            <a:off x="1331913" y="6308725"/>
            <a:ext cx="6408737" cy="3371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1600" b="1" dirty="0" smtClean="0"/>
              <a:t>п.Ракитное, 2022</a:t>
            </a:r>
            <a:endParaRPr lang="ru-RU" altLang="ru-RU" sz="1600" b="1" dirty="0"/>
          </a:p>
        </p:txBody>
      </p:sp>
      <p:pic>
        <p:nvPicPr>
          <p:cNvPr id="3076" name="Picture 2" descr="http://russia-school.com/wp-content/uploads/2013/09/logotip-590x343.png"/>
          <p:cNvPicPr>
            <a:picLocks noChangeAspect="1" noChangeArrowheads="1"/>
          </p:cNvPicPr>
          <p:nvPr/>
        </p:nvPicPr>
        <p:blipFill>
          <a:blip r:embed="rId1" cstate="print"/>
          <a:srcRect r="82617"/>
          <a:stretch>
            <a:fillRect/>
          </a:stretch>
        </p:blipFill>
        <p:spPr bwMode="auto">
          <a:xfrm>
            <a:off x="0" y="981075"/>
            <a:ext cx="9144000" cy="226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22363"/>
            <a:ext cx="8677027" cy="1103312"/>
          </a:xfrm>
        </p:spPr>
        <p:txBody>
          <a:bodyPr rtlCol="0">
            <a:noAutofit/>
          </a:bodyPr>
          <a:lstStyle/>
          <a:p>
            <a:r>
              <a:rPr lang="ru-RU" sz="2400" b="1" smtClean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 IV ВСЕРОССИЙСКИЙ </a:t>
            </a:r>
            <a:br>
              <a:rPr lang="ru-RU" sz="2400" b="1" smtClean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</a:br>
            <a:r>
              <a:rPr lang="ru-RU" sz="2400" b="1" smtClean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ПЕДАГОГИЧЕСКИЙ КОНКУРС</a:t>
            </a:r>
            <a:br>
              <a:rPr lang="ru-RU" sz="2400" b="1" smtClean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</a:br>
            <a:r>
              <a:rPr lang="ru-RU" sz="2400" b="1" smtClean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«МОЯ ЛУЧШАЯ МЕТОДИЧЕСКАЯ РАЗРАБОТКА»</a:t>
            </a:r>
            <a:endParaRPr lang="ru-RU" sz="2400" b="1" smtClean="0">
              <a:solidFill>
                <a:schemeClr val="tx2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6250" y="3789363"/>
            <a:ext cx="81915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Развитие социально-критического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мышления </a:t>
            </a:r>
            <a:b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на уроках истории и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обществознания посредством кейсов краеведческого содержания </a:t>
            </a:r>
            <a:b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00338" y="2349500"/>
            <a:ext cx="6588125" cy="14398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0066"/>
                </a:solidFill>
              </a:rPr>
              <a:t>Микулина Кристина Геннадьевна</a:t>
            </a:r>
            <a:endParaRPr lang="ru-RU" sz="2800" b="1" dirty="0">
              <a:solidFill>
                <a:srgbClr val="000066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0066"/>
                </a:solidFill>
              </a:rPr>
              <a:t>учитель истории и обществознания </a:t>
            </a:r>
            <a:br>
              <a:rPr lang="ru-RU" b="1" dirty="0">
                <a:solidFill>
                  <a:srgbClr val="000066"/>
                </a:solidFill>
              </a:rPr>
            </a:br>
            <a:r>
              <a:rPr lang="ru-RU" b="1" dirty="0" smtClean="0">
                <a:solidFill>
                  <a:srgbClr val="000066"/>
                </a:solidFill>
              </a:rPr>
              <a:t>МОУ «</a:t>
            </a:r>
            <a:r>
              <a:rPr lang="ru-RU" b="1" dirty="0" err="1" smtClean="0">
                <a:solidFill>
                  <a:srgbClr val="000066"/>
                </a:solidFill>
              </a:rPr>
              <a:t>Ракитянская</a:t>
            </a:r>
            <a:r>
              <a:rPr lang="ru-RU" b="1" dirty="0" smtClean="0">
                <a:solidFill>
                  <a:srgbClr val="000066"/>
                </a:solidFill>
              </a:rPr>
              <a:t> СОШ №1»</a:t>
            </a:r>
            <a:endParaRPr lang="ru-RU" b="1" dirty="0" smtClean="0">
              <a:solidFill>
                <a:srgbClr val="000066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rgbClr val="000066"/>
                </a:solidFill>
              </a:rPr>
              <a:t>Ракитянского</a:t>
            </a:r>
            <a:r>
              <a:rPr lang="ru-RU" b="1" dirty="0" smtClean="0">
                <a:solidFill>
                  <a:srgbClr val="000066"/>
                </a:solidFill>
              </a:rPr>
              <a:t> района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3081" name="Прямоугольник 8"/>
          <p:cNvSpPr>
            <a:spLocks noChangeArrowheads="1"/>
          </p:cNvSpPr>
          <p:nvPr/>
        </p:nvSpPr>
        <p:spPr bwMode="auto">
          <a:xfrm>
            <a:off x="827584" y="5373216"/>
            <a:ext cx="810096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Book Antiqua" pitchFamily="18" charset="0"/>
              </a:rPr>
              <a:t>«Мы слишком часто даем детям ответы, которые надо выучить, а не   ставим перед ними задачи, которые надо решить»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sz="1600" i="1" dirty="0" smtClean="0">
                <a:latin typeface="Book Antiqua" pitchFamily="18" charset="0"/>
              </a:rPr>
              <a:t>(</a:t>
            </a:r>
            <a:r>
              <a:rPr lang="ru-RU" sz="1600" b="1" i="1" dirty="0" smtClean="0">
                <a:latin typeface="Book Antiqua" pitchFamily="18" charset="0"/>
              </a:rPr>
              <a:t>Роджер Левин)</a:t>
            </a:r>
            <a:endParaRPr lang="ru-RU" i="1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0"/>
            <a:ext cx="4464496" cy="738336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Кейс «дата»</a:t>
            </a:r>
            <a:endParaRPr lang="ru-RU" b="1" i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1" b="8072"/>
          <a:stretch>
            <a:fillRect/>
          </a:stretch>
        </p:blipFill>
        <p:spPr>
          <a:xfrm rot="16200000">
            <a:off x="1930852" y="-338563"/>
            <a:ext cx="5570331" cy="8352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475656" y="1556792"/>
            <a:ext cx="48245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>
              <a:buNone/>
            </a:pPr>
            <a:r>
              <a:rPr lang="ru-RU" sz="2400" i="1" dirty="0" smtClean="0">
                <a:latin typeface="Georgia" panose="02040502050405020303" pitchFamily="18" charset="0"/>
              </a:rPr>
              <a:t>Светлана </a:t>
            </a:r>
            <a:r>
              <a:rPr lang="ru-RU" sz="2400" i="1" dirty="0" err="1" smtClean="0">
                <a:latin typeface="Georgia" panose="02040502050405020303" pitchFamily="18" charset="0"/>
              </a:rPr>
              <a:t>Немыкина</a:t>
            </a:r>
            <a:r>
              <a:rPr lang="ru-RU" sz="2400" i="1" dirty="0" smtClean="0">
                <a:latin typeface="Georgia" panose="02040502050405020303" pitchFamily="18" charset="0"/>
              </a:rPr>
              <a:t>, автор – ведущая телеканала «Мир Белогорья», готовя репортаж об усадьбе Юсуповых в п.Ракитное столкнулась с разночтениями в датировке постройки здания усадьбы. На основе приведённых данных установите дату постройки главного дома усадьбы Юсуповых.</a:t>
            </a:r>
            <a:endParaRPr lang="ru-RU" sz="2400" i="1" dirty="0">
              <a:latin typeface="Georgia" panose="02040502050405020303" pitchFamily="18" charset="0"/>
            </a:endParaRPr>
          </a:p>
        </p:txBody>
      </p:sp>
      <p:pic>
        <p:nvPicPr>
          <p:cNvPr id="15" name="Содержимое 8" descr="Svetalana_Nemykina_Belgorod_1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6228184" y="2276872"/>
            <a:ext cx="2301843" cy="34563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1" b="8072"/>
          <a:stretch>
            <a:fillRect/>
          </a:stretch>
        </p:blipFill>
        <p:spPr>
          <a:xfrm rot="16200000">
            <a:off x="1687114" y="-598886"/>
            <a:ext cx="5949280" cy="8964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4042792" cy="508918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Кейс «дата»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87824" y="548680"/>
            <a:ext cx="5192316" cy="576064"/>
          </a:xfrm>
        </p:spPr>
        <p:txBody>
          <a:bodyPr/>
          <a:lstStyle/>
          <a:p>
            <a:pPr algn="ctr"/>
            <a:r>
              <a:rPr lang="ru-RU" sz="28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Портфель документов</a:t>
            </a:r>
            <a:endParaRPr lang="ru-RU" sz="28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71600" y="1268760"/>
            <a:ext cx="7992888" cy="2880320"/>
          </a:xfrm>
        </p:spPr>
        <p:txBody>
          <a:bodyPr/>
          <a:lstStyle/>
          <a:p>
            <a:pPr>
              <a:buNone/>
            </a:pPr>
            <a:r>
              <a:rPr lang="ru-RU" sz="1800" b="1" i="1" dirty="0" smtClean="0">
                <a:latin typeface="Cambria" panose="02040503050406030204" pitchFamily="18" charset="0"/>
              </a:rPr>
              <a:t>Интернет источники:</a:t>
            </a:r>
            <a:endParaRPr lang="ru-RU" sz="1800" b="1" i="1" dirty="0" smtClean="0">
              <a:latin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1700" dirty="0" smtClean="0">
                <a:latin typeface="Cambria" panose="02040503050406030204" pitchFamily="18" charset="0"/>
              </a:rPr>
              <a:t>При князе Б. Н. Юсупове в 1840 году было начато строительство дворца. Над его проектом работали талантливые столичные архитекторы. Источник: </a:t>
            </a:r>
            <a:r>
              <a:rPr lang="ru-RU" sz="1700" dirty="0" smtClean="0">
                <a:latin typeface="Cambria" panose="02040503050406030204" pitchFamily="18" charset="0"/>
                <a:hlinkClick r:id="rId2"/>
              </a:rPr>
              <a:t>https://www.belpressa.ru</a:t>
            </a:r>
            <a:endParaRPr lang="ru-RU" sz="1700" dirty="0" smtClean="0">
              <a:latin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1700" dirty="0" smtClean="0">
                <a:latin typeface="Cambria" panose="02040503050406030204" pitchFamily="18" charset="0"/>
              </a:rPr>
              <a:t>В Ракитное Юсуповы приезжали осенью. И, кажется, я их понимаю - в своё время мне довелось прогуляться по </a:t>
            </a:r>
            <a:r>
              <a:rPr lang="ru-RU" sz="1700" dirty="0" err="1" smtClean="0">
                <a:latin typeface="Cambria" panose="02040503050406030204" pitchFamily="18" charset="0"/>
              </a:rPr>
              <a:t>Юсуповскому</a:t>
            </a:r>
            <a:r>
              <a:rPr lang="ru-RU" sz="1700" dirty="0" smtClean="0">
                <a:latin typeface="Cambria" panose="02040503050406030204" pitchFamily="18" charset="0"/>
              </a:rPr>
              <a:t> парку в октябре - такое буйство красок осеннего леса, отражающегося в холодных водах пруда, моим инженерным лексиконом не охарактеризовать! Так вот, собственно, приезжали они осенью и отдыхали в своём дворце, возведенном в слободе Ракитная к 1840 году.  Источник: </a:t>
            </a:r>
            <a:r>
              <a:rPr lang="ru-RU" sz="1700" u="sng" dirty="0" smtClean="0">
                <a:latin typeface="Cambria" panose="02040503050406030204" pitchFamily="18" charset="0"/>
                <a:hlinkClick r:id="rId3"/>
              </a:rPr>
              <a:t>http://mkoinov.livejournal.com/7065.html</a:t>
            </a:r>
            <a:endParaRPr lang="ru-RU" sz="1700" dirty="0" smtClean="0">
              <a:latin typeface="Cambria" panose="02040503050406030204" pitchFamily="18" charset="0"/>
            </a:endParaRP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3528" y="764704"/>
            <a:ext cx="648072" cy="1108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sz="6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endParaRPr lang="ru-RU" sz="6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100392" y="5517232"/>
            <a:ext cx="608013" cy="1108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6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6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611560" y="4365104"/>
            <a:ext cx="7920879" cy="2232248"/>
          </a:xfrm>
        </p:spPr>
        <p:txBody>
          <a:bodyPr/>
          <a:lstStyle/>
          <a:p>
            <a:pPr>
              <a:buNone/>
            </a:pPr>
            <a:r>
              <a:rPr lang="ru-RU" sz="1800" b="1" i="1" dirty="0" smtClean="0">
                <a:latin typeface="Cambria" panose="02040503050406030204" pitchFamily="18" charset="0"/>
              </a:rPr>
              <a:t>Из краеведческой литературы:</a:t>
            </a:r>
            <a:endParaRPr lang="ru-RU" sz="1800" b="1" i="1" dirty="0" smtClean="0">
              <a:latin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>
                <a:latin typeface="Cambria" panose="02040503050406030204" pitchFamily="18" charset="0"/>
              </a:rPr>
              <a:t>В 1848 году в центре Ракитной Юсупов руками крепостных построил двухэтажный дворец (Н.А. </a:t>
            </a:r>
            <a:r>
              <a:rPr lang="ru-RU" sz="1800" dirty="0" err="1" smtClean="0">
                <a:latin typeface="Cambria" panose="02040503050406030204" pitchFamily="18" charset="0"/>
              </a:rPr>
              <a:t>Пенской</a:t>
            </a:r>
            <a:r>
              <a:rPr lang="ru-RU" sz="1800" dirty="0" smtClean="0">
                <a:latin typeface="Cambria" panose="02040503050406030204" pitchFamily="18" charset="0"/>
              </a:rPr>
              <a:t>. Земля отцов, 1997). </a:t>
            </a:r>
            <a:endParaRPr lang="ru-RU" sz="1800" dirty="0" smtClean="0">
              <a:latin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>
                <a:latin typeface="Cambria" panose="02040503050406030204" pitchFamily="18" charset="0"/>
              </a:rPr>
              <a:t>В 1840 г. при очередном наследнике имения Борисе Николаевиче Юсупове в центре слободы на возвышенности началось строительство двухэтажного дворца (Нам 350. </a:t>
            </a:r>
            <a:r>
              <a:rPr lang="ru-RU" sz="1800" dirty="0" err="1" smtClean="0">
                <a:latin typeface="Cambria" panose="02040503050406030204" pitchFamily="18" charset="0"/>
              </a:rPr>
              <a:t>Ракитянская</a:t>
            </a:r>
            <a:r>
              <a:rPr lang="ru-RU" sz="1800" dirty="0" smtClean="0">
                <a:latin typeface="Cambria" panose="02040503050406030204" pitchFamily="18" charset="0"/>
              </a:rPr>
              <a:t> летопись, 2002).</a:t>
            </a:r>
            <a:endParaRPr lang="ru-RU" sz="1800" dirty="0" smtClean="0">
              <a:latin typeface="Cambria" panose="02040503050406030204" pitchFamily="18" charset="0"/>
            </a:endParaRPr>
          </a:p>
          <a:p>
            <a:pPr>
              <a:buNone/>
            </a:pP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1" b="8072"/>
          <a:stretch>
            <a:fillRect/>
          </a:stretch>
        </p:blipFill>
        <p:spPr>
          <a:xfrm rot="16200000">
            <a:off x="1687114" y="-598886"/>
            <a:ext cx="5949280" cy="8964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258816" cy="562074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Кейс «дата»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340768"/>
            <a:ext cx="4040188" cy="639762"/>
          </a:xfrm>
        </p:spPr>
        <p:txBody>
          <a:bodyPr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Из реестра объектов культурного наследия РФ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1560" y="2060848"/>
            <a:ext cx="3672408" cy="432048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1400" b="1" dirty="0" smtClean="0">
                <a:latin typeface="Cambria" panose="02040503050406030204" pitchFamily="18" charset="0"/>
              </a:rPr>
              <a:t>Регистрационный номер:</a:t>
            </a:r>
            <a:endParaRPr lang="ru-RU" sz="1400" dirty="0" smtClean="0">
              <a:latin typeface="Cambria" panose="02040503050406030204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Cambria" panose="02040503050406030204" pitchFamily="18" charset="0"/>
              </a:rPr>
              <a:t>311420272390005</a:t>
            </a:r>
            <a:endParaRPr lang="ru-RU" sz="1400" dirty="0" smtClean="0">
              <a:latin typeface="Cambria" panose="02040503050406030204" pitchFamily="18" charset="0"/>
            </a:endParaRPr>
          </a:p>
          <a:p>
            <a:pPr>
              <a:buNone/>
            </a:pPr>
            <a:r>
              <a:rPr lang="ru-RU" sz="1400" b="1" dirty="0" smtClean="0">
                <a:latin typeface="Cambria" panose="02040503050406030204" pitchFamily="18" charset="0"/>
              </a:rPr>
              <a:t>Наименование объекта:</a:t>
            </a:r>
            <a:endParaRPr lang="ru-RU" sz="1400" dirty="0" smtClean="0">
              <a:latin typeface="Cambria" panose="02040503050406030204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Cambria" panose="02040503050406030204" pitchFamily="18" charset="0"/>
              </a:rPr>
              <a:t>Бывшая усадьба Юсуповых, дом, парк</a:t>
            </a:r>
            <a:endParaRPr lang="ru-RU" sz="1400" dirty="0" smtClean="0">
              <a:latin typeface="Cambria" panose="02040503050406030204" pitchFamily="18" charset="0"/>
            </a:endParaRPr>
          </a:p>
          <a:p>
            <a:pPr>
              <a:buNone/>
            </a:pPr>
            <a:r>
              <a:rPr lang="ru-RU" sz="1400" b="1" dirty="0" smtClean="0">
                <a:latin typeface="Cambria" panose="02040503050406030204" pitchFamily="18" charset="0"/>
              </a:rPr>
              <a:t>Время возникновения или дата создания объекта, даты основных изменений (перестроек) объекта и (или) даты связанных с ним исторических событий:</a:t>
            </a:r>
            <a:endParaRPr lang="ru-RU" sz="1400" dirty="0" smtClean="0">
              <a:latin typeface="Cambria" panose="02040503050406030204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Cambria" panose="02040503050406030204" pitchFamily="18" charset="0"/>
              </a:rPr>
              <a:t>с 1840 г. Н.Э. по 1846 г. Н.Э.</a:t>
            </a:r>
            <a:endParaRPr lang="ru-RU" sz="1400" dirty="0" smtClean="0">
              <a:latin typeface="Cambria" panose="02040503050406030204" pitchFamily="18" charset="0"/>
            </a:endParaRPr>
          </a:p>
          <a:p>
            <a:pPr>
              <a:buNone/>
            </a:pPr>
            <a:r>
              <a:rPr lang="ru-RU" sz="1400" b="1" dirty="0" smtClean="0">
                <a:latin typeface="Cambria" panose="02040503050406030204" pitchFamily="18" charset="0"/>
              </a:rPr>
              <a:t>Местонахождение объекта (адрес объекта):</a:t>
            </a:r>
            <a:endParaRPr lang="ru-RU" sz="1400" dirty="0" smtClean="0">
              <a:latin typeface="Cambria" panose="02040503050406030204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Cambria" panose="02040503050406030204" pitchFamily="18" charset="0"/>
              </a:rPr>
              <a:t>Белгородская область, </a:t>
            </a:r>
            <a:r>
              <a:rPr lang="ru-RU" sz="1400" dirty="0" err="1" smtClean="0">
                <a:latin typeface="Cambria" panose="02040503050406030204" pitchFamily="18" charset="0"/>
              </a:rPr>
              <a:t>Ракитянский</a:t>
            </a:r>
            <a:r>
              <a:rPr lang="ru-RU" sz="1400" dirty="0" smtClean="0">
                <a:latin typeface="Cambria" panose="02040503050406030204" pitchFamily="18" charset="0"/>
              </a:rPr>
              <a:t> район, п. Ракитное, ул. Пролетарская, д. 2</a:t>
            </a:r>
            <a:endParaRPr lang="ru-RU" sz="1400" dirty="0" smtClean="0">
              <a:latin typeface="Cambria" panose="02040503050406030204" pitchFamily="18" charset="0"/>
            </a:endParaRPr>
          </a:p>
          <a:p>
            <a:pPr>
              <a:buNone/>
            </a:pPr>
            <a:r>
              <a:rPr lang="ru-RU" sz="1400" b="1" dirty="0" smtClean="0">
                <a:latin typeface="Cambria" panose="02040503050406030204" pitchFamily="18" charset="0"/>
              </a:rPr>
              <a:t>Категория историко-культурного значения:</a:t>
            </a:r>
            <a:endParaRPr lang="ru-RU" sz="1400" dirty="0" smtClean="0">
              <a:latin typeface="Cambria" panose="02040503050406030204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Cambria" panose="02040503050406030204" pitchFamily="18" charset="0"/>
              </a:rPr>
              <a:t>Регионального значения</a:t>
            </a:r>
            <a:endParaRPr lang="ru-RU" sz="1400" dirty="0" smtClean="0">
              <a:latin typeface="Cambria" panose="020405030504060302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1268760"/>
            <a:ext cx="4176464" cy="792088"/>
          </a:xfrm>
        </p:spPr>
        <p:txBody>
          <a:bodyPr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Из буклета отдела туризма </a:t>
            </a:r>
            <a:r>
              <a:rPr lang="ru-RU" dirty="0" err="1" smtClean="0">
                <a:latin typeface="Cambria" panose="02040503050406030204" pitchFamily="18" charset="0"/>
              </a:rPr>
              <a:t>Ракитянского</a:t>
            </a:r>
            <a:r>
              <a:rPr lang="ru-RU" dirty="0" smtClean="0">
                <a:latin typeface="Cambria" panose="02040503050406030204" pitchFamily="18" charset="0"/>
              </a:rPr>
              <a:t> района</a:t>
            </a:r>
            <a:endParaRPr lang="ru-RU" dirty="0">
              <a:latin typeface="Cambria" panose="02040503050406030204" pitchFamily="18" charset="0"/>
            </a:endParaRPr>
          </a:p>
        </p:txBody>
      </p:sp>
      <p:pic>
        <p:nvPicPr>
          <p:cNvPr id="7" name="Содержимое 11" descr="hello_html_36ef4be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364088" y="2132856"/>
            <a:ext cx="2448272" cy="1722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Текст 2"/>
          <p:cNvSpPr txBox="1"/>
          <p:nvPr/>
        </p:nvSpPr>
        <p:spPr bwMode="auto">
          <a:xfrm>
            <a:off x="2987824" y="548680"/>
            <a:ext cx="5192316" cy="5760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Портфель документов</a:t>
            </a:r>
            <a:endParaRPr kumimoji="0" lang="ru-RU" sz="2800" b="1" i="1" u="none" strike="noStrike" kern="1200" cap="none" spc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pic>
        <p:nvPicPr>
          <p:cNvPr id="10" name="Рисунок 9" descr="04_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4797152"/>
            <a:ext cx="2664296" cy="1774862"/>
          </a:xfrm>
          <a:prstGeom prst="rect">
            <a:avLst/>
          </a:prstGeom>
        </p:spPr>
      </p:pic>
      <p:sp>
        <p:nvSpPr>
          <p:cNvPr id="11" name="Текст 2"/>
          <p:cNvSpPr txBox="1"/>
          <p:nvPr/>
        </p:nvSpPr>
        <p:spPr bwMode="auto">
          <a:xfrm>
            <a:off x="4860032" y="4077072"/>
            <a:ext cx="3752156" cy="5760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ru-RU" sz="2000" b="1" u="none" strike="noStrike" kern="1200" cap="all" normalizeH="0" baseline="0" noProof="0" dirty="0" smtClean="0">
                <a:ln w="0"/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Cambria" panose="02040503050406030204" pitchFamily="18" charset="0"/>
              </a:rPr>
              <a:t>Табличка</a:t>
            </a:r>
            <a:r>
              <a:rPr kumimoji="0" lang="ru-RU" sz="2000" b="1" u="none" strike="noStrike" kern="1200" cap="all" normalizeH="0" noProof="0" dirty="0" smtClean="0">
                <a:ln w="0"/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Cambria" panose="02040503050406030204" pitchFamily="18" charset="0"/>
              </a:rPr>
              <a:t> на здании дворца</a:t>
            </a:r>
            <a:endParaRPr kumimoji="0" lang="ru-RU" sz="2000" b="1" u="none" strike="noStrike" kern="1200" cap="all" normalizeH="0" baseline="0" noProof="0" dirty="0">
              <a:ln w="0"/>
              <a:effectLst>
                <a:reflection blurRad="12700" stA="50000" endPos="50000" dist="5000" dir="5400000" sy="-100000" rotWithShape="0"/>
              </a:effectLst>
              <a:uLnTx/>
              <a:uFillTx/>
              <a:latin typeface="Cambria" panose="020405030504060302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uiExpand="1" build="p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1" b="8072"/>
          <a:stretch>
            <a:fillRect/>
          </a:stretch>
        </p:blipFill>
        <p:spPr>
          <a:xfrm rot="16200000">
            <a:off x="1687114" y="-598886"/>
            <a:ext cx="5949280" cy="8964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1"/>
          <p:cNvSpPr txBox="1"/>
          <p:nvPr/>
        </p:nvSpPr>
        <p:spPr bwMode="auto">
          <a:xfrm>
            <a:off x="1619672" y="980728"/>
            <a:ext cx="6624736" cy="12241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i="1" u="none" strike="noStrike" kern="120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Как ответила </a:t>
            </a:r>
            <a:endParaRPr kumimoji="0" lang="ru-RU" sz="2800" b="1" i="1" u="none" strike="noStrike" kern="1200" normalizeH="0" baseline="0" noProof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uLnTx/>
              <a:uFillTx/>
              <a:latin typeface="Georgia" panose="02040502050405020303" pitchFamily="18" charset="0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i="1" u="none" strike="noStrike" kern="120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Светлана </a:t>
            </a:r>
            <a:r>
              <a:rPr kumimoji="0" lang="ru-RU" sz="2800" b="1" i="1" u="none" strike="noStrike" kern="1200" normalizeH="0" baseline="0" noProof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Немыкина</a:t>
            </a:r>
            <a:endParaRPr kumimoji="0" lang="ru-RU" sz="2800" b="1" i="0" u="none" strike="noStrike" kern="120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uLnTx/>
              <a:uFillTx/>
              <a:latin typeface="Georgia" panose="02040502050405020303" pitchFamily="18" charset="0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/>
          <p:nvPr/>
        </p:nvSpPr>
        <p:spPr bwMode="auto">
          <a:xfrm>
            <a:off x="0" y="0"/>
            <a:ext cx="4258816" cy="5620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Кейс «дата»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1846.wmv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835696" y="2204864"/>
            <a:ext cx="5664629" cy="424847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0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444208" cy="576064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Кейс «право и голуби»</a:t>
            </a:r>
            <a:endParaRPr lang="ru-RU" sz="3200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688632"/>
          </a:xfrm>
        </p:spPr>
        <p:txBody>
          <a:bodyPr/>
          <a:lstStyle/>
          <a:p>
            <a:pPr>
              <a:buNone/>
            </a:pPr>
            <a:r>
              <a:rPr lang="ru-RU" sz="1800" b="1" u="sng" dirty="0" smtClean="0">
                <a:latin typeface="Cambria" panose="02040503050406030204" pitchFamily="18" charset="0"/>
              </a:rPr>
              <a:t>Решите правовую задачу</a:t>
            </a:r>
            <a:endParaRPr lang="ru-RU" sz="1800" b="1" u="sng" dirty="0" smtClean="0">
              <a:latin typeface="Cambria" panose="02040503050406030204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Cambria" panose="02040503050406030204" pitchFamily="18" charset="0"/>
              </a:rPr>
              <a:t>Ситуация</a:t>
            </a:r>
            <a:endParaRPr lang="ru-RU" sz="2000" b="1" i="1" dirty="0" smtClean="0">
              <a:latin typeface="Cambria" panose="02040503050406030204" pitchFamily="18" charset="0"/>
            </a:endParaRPr>
          </a:p>
          <a:p>
            <a:pPr indent="342900" algn="just">
              <a:buNone/>
            </a:pPr>
            <a:r>
              <a:rPr lang="ru-RU" sz="1600" dirty="0" smtClean="0">
                <a:latin typeface="Cambria" panose="02040503050406030204" pitchFamily="18" charset="0"/>
              </a:rPr>
              <a:t>Ноябрьским утром во двор своего дома вышел 69-ти летний житель города Белгорода Пётр Иванович, чтобы отвести душу — покормить любимых с детства птичек. Ну не выбрасывать же  оставшуюся, хоть и заплесневевшую, горбушку хлеба? Вышел в домашних тапочках на минуточку, так как передвигаться на большие расстояния не может — привычный маршрут во двор и обратно. Только начал разбрасывать крошки хлеба по тротуару, как к  нему подошли два сотрудника полиции и сообщили о постановлении администрации города, запрещающем подкармливать птиц. Петр Иванович утверждал, что первый раз слышит об этом. Сотрудники полиции попросили паспорт у гражданина, а в виду его отсутствия поднялись в квартиру пойманного с поличным, изучили его паспорт и составили акт.</a:t>
            </a:r>
            <a:endParaRPr lang="ru-RU" sz="1600" dirty="0" smtClean="0">
              <a:latin typeface="Cambria" panose="02040503050406030204" pitchFamily="18" charset="0"/>
            </a:endParaRPr>
          </a:p>
          <a:p>
            <a:pPr>
              <a:buNone/>
            </a:pPr>
            <a:endParaRPr lang="ru-RU" sz="1600" b="1" dirty="0" smtClean="0">
              <a:latin typeface="Cambria" panose="02040503050406030204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Cambria" panose="02040503050406030204" pitchFamily="18" charset="0"/>
              </a:rPr>
              <a:t>ОТВЕТЬТЕ НА ВОПРОСЫ (АЛГОРИТМ РЕШЕНИЯ)</a:t>
            </a:r>
            <a:endParaRPr lang="ru-RU" sz="1600" dirty="0" smtClean="0">
              <a:latin typeface="Cambria" panose="02040503050406030204" pitchFamily="18" charset="0"/>
            </a:endParaRPr>
          </a:p>
          <a:p>
            <a:pPr lvl="0"/>
            <a:r>
              <a:rPr lang="ru-RU" sz="1600" dirty="0" smtClean="0">
                <a:latin typeface="Cambria" panose="02040503050406030204" pitchFamily="18" charset="0"/>
              </a:rPr>
              <a:t>Определите о какой отрасли права идет речь?</a:t>
            </a:r>
            <a:endParaRPr lang="ru-RU" sz="1600" dirty="0" smtClean="0">
              <a:latin typeface="Cambria" panose="02040503050406030204" pitchFamily="18" charset="0"/>
            </a:endParaRPr>
          </a:p>
          <a:p>
            <a:pPr lvl="0"/>
            <a:r>
              <a:rPr lang="ru-RU" sz="1600" dirty="0" smtClean="0">
                <a:latin typeface="Cambria" panose="02040503050406030204" pitchFamily="18" charset="0"/>
              </a:rPr>
              <a:t>Какой акт был составлен на гражданина?</a:t>
            </a:r>
            <a:endParaRPr lang="ru-RU" sz="1600" dirty="0" smtClean="0">
              <a:latin typeface="Cambria" panose="02040503050406030204" pitchFamily="18" charset="0"/>
            </a:endParaRPr>
          </a:p>
          <a:p>
            <a:r>
              <a:rPr lang="ru-RU" sz="1600" dirty="0" smtClean="0">
                <a:latin typeface="Cambria" panose="02040503050406030204" pitchFamily="18" charset="0"/>
              </a:rPr>
              <a:t>Проанализируйте предоставленный нормативный материал.</a:t>
            </a:r>
            <a:endParaRPr lang="ru-RU" sz="1600" dirty="0" smtClean="0">
              <a:latin typeface="Cambria" panose="02040503050406030204" pitchFamily="18" charset="0"/>
            </a:endParaRPr>
          </a:p>
          <a:p>
            <a:pPr lvl="0"/>
            <a:r>
              <a:rPr lang="ru-RU" sz="1600" dirty="0" smtClean="0">
                <a:latin typeface="Cambria" panose="02040503050406030204" pitchFamily="18" charset="0"/>
              </a:rPr>
              <a:t>Правомерны ли действия сотрудников полиции?</a:t>
            </a:r>
            <a:endParaRPr lang="ru-RU" sz="1600" dirty="0" smtClean="0">
              <a:latin typeface="Cambria" panose="02040503050406030204" pitchFamily="18" charset="0"/>
            </a:endParaRPr>
          </a:p>
          <a:p>
            <a:pPr lvl="0"/>
            <a:r>
              <a:rPr lang="ru-RU" sz="1600" dirty="0" smtClean="0">
                <a:latin typeface="Cambria" panose="02040503050406030204" pitchFamily="18" charset="0"/>
              </a:rPr>
              <a:t>Чьи права нарушены в данном случае? Кто является нарушителем?</a:t>
            </a:r>
            <a:endParaRPr lang="ru-RU" sz="1600" dirty="0" smtClean="0">
              <a:latin typeface="Cambria" panose="02040503050406030204" pitchFamily="18" charset="0"/>
            </a:endParaRPr>
          </a:p>
          <a:p>
            <a:pPr lvl="0"/>
            <a:r>
              <a:rPr lang="ru-RU" sz="1600" dirty="0" smtClean="0">
                <a:latin typeface="Cambria" panose="02040503050406030204" pitchFamily="18" charset="0"/>
              </a:rPr>
              <a:t>Предложите вариант решения или развития данной ситуации.</a:t>
            </a:r>
            <a:endParaRPr lang="ru-RU" sz="1600" dirty="0" smtClean="0">
              <a:latin typeface="Cambria" panose="02040503050406030204" pitchFamily="18" charset="0"/>
            </a:endParaRP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3" descr="kormlenie-golubya-600x379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84168" y="260648"/>
            <a:ext cx="1993404" cy="12591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4512947_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278152">
            <a:off x="7068281" y="4080060"/>
            <a:ext cx="1656184" cy="1104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povsednevnaya-zhyzn-6-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30962">
            <a:off x="7004471" y="5483999"/>
            <a:ext cx="1835696" cy="1014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print">
            <a:alphaModFix amt="84000"/>
            <a:lum/>
          </a:blip>
          <a:srcRect/>
          <a:stretch>
            <a:fillRect l="-5000" t="-8000" r="-8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Кейс «статистика»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4" name="Содержимое 3" descr="shapoval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1118742">
            <a:off x="520862" y="2702253"/>
            <a:ext cx="2250816" cy="4018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shapoval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4221088"/>
            <a:ext cx="4752528" cy="2389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94445">
            <a:off x="5491431" y="2807923"/>
            <a:ext cx="3474269" cy="1756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70623">
            <a:off x="2621697" y="2816029"/>
            <a:ext cx="2664296" cy="1296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Заголовок 1"/>
          <p:cNvSpPr txBox="1"/>
          <p:nvPr/>
        </p:nvSpPr>
        <p:spPr bwMode="auto">
          <a:xfrm>
            <a:off x="611560" y="908720"/>
            <a:ext cx="8301608" cy="17281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2000" i="1" dirty="0" smtClean="0">
                <a:latin typeface="Georgia" panose="02040502050405020303" pitchFamily="18" charset="0"/>
                <a:ea typeface="+mj-ea"/>
                <a:cs typeface="+mj-cs"/>
              </a:rPr>
              <a:t>Пётр,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выпускник</a:t>
            </a:r>
            <a:r>
              <a:rPr lang="ru-RU" sz="2000" i="1" dirty="0" smtClean="0">
                <a:latin typeface="Georgia" panose="02040502050405020303" pitchFamily="18" charset="0"/>
                <a:ea typeface="+mj-ea"/>
                <a:cs typeface="+mj-cs"/>
              </a:rPr>
              <a:t> </a:t>
            </a:r>
            <a:r>
              <a:rPr kumimoji="0" lang="ru-RU" sz="20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Белгородского вуза, долгое время не мог найти работу по специальности, поэтому решил искать работу вне Белгородской области. На основе приведённых данных, решите, стоит ли это делать. Предложите решение данной ситуации </a:t>
            </a:r>
            <a:r>
              <a:rPr kumimoji="0" lang="ru-RU" sz="1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(ответьте на вопросы).</a:t>
            </a:r>
            <a:endParaRPr kumimoji="0" lang="ru-RU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anose="02040502050405020303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635080" cy="490066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Кейсы краеведческого содержания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/>
          <a:lstStyle/>
          <a:p>
            <a:r>
              <a:rPr lang="ru-RU" sz="2400" dirty="0" smtClean="0">
                <a:latin typeface="Constantia" panose="02030602050306030303" pitchFamily="18" charset="0"/>
              </a:rPr>
              <a:t>«Хихлушки»</a:t>
            </a:r>
            <a:endParaRPr lang="ru-RU" sz="2400" dirty="0" smtClean="0">
              <a:latin typeface="Constantia" panose="02030602050306030303" pitchFamily="18" charset="0"/>
            </a:endParaRPr>
          </a:p>
          <a:p>
            <a:r>
              <a:rPr lang="ru-RU" sz="2400" dirty="0" smtClean="0">
                <a:latin typeface="Constantia" panose="02030602050306030303" pitchFamily="18" charset="0"/>
              </a:rPr>
              <a:t>«Гусь и патриарх </a:t>
            </a:r>
            <a:r>
              <a:rPr lang="ru-RU" sz="2400" dirty="0" err="1" smtClean="0">
                <a:latin typeface="Constantia" panose="02030602050306030303" pitchFamily="18" charset="0"/>
              </a:rPr>
              <a:t>Иоким</a:t>
            </a:r>
            <a:r>
              <a:rPr lang="ru-RU" sz="2400" dirty="0" smtClean="0">
                <a:latin typeface="Constantia" panose="02030602050306030303" pitchFamily="18" charset="0"/>
              </a:rPr>
              <a:t>»</a:t>
            </a:r>
            <a:endParaRPr lang="ru-RU" sz="2400" dirty="0" smtClean="0">
              <a:latin typeface="Constantia" panose="02030602050306030303" pitchFamily="18" charset="0"/>
            </a:endParaRPr>
          </a:p>
          <a:p>
            <a:r>
              <a:rPr lang="ru-RU" sz="2400" dirty="0" smtClean="0">
                <a:latin typeface="Constantia" panose="02030602050306030303" pitchFamily="18" charset="0"/>
              </a:rPr>
              <a:t>«Дата»</a:t>
            </a:r>
            <a:endParaRPr lang="ru-RU" sz="2400" dirty="0" smtClean="0">
              <a:latin typeface="Constantia" panose="02030602050306030303" pitchFamily="18" charset="0"/>
            </a:endParaRPr>
          </a:p>
          <a:p>
            <a:r>
              <a:rPr lang="ru-RU" sz="2400" dirty="0" smtClean="0">
                <a:latin typeface="Constantia" panose="02030602050306030303" pitchFamily="18" charset="0"/>
              </a:rPr>
              <a:t>«Прелестное письмо»</a:t>
            </a:r>
            <a:endParaRPr lang="ru-RU" sz="2400" dirty="0" smtClean="0">
              <a:latin typeface="Constantia" panose="02030602050306030303" pitchFamily="18" charset="0"/>
            </a:endParaRPr>
          </a:p>
          <a:p>
            <a:r>
              <a:rPr lang="ru-RU" sz="2400" dirty="0" smtClean="0">
                <a:latin typeface="Constantia" panose="02030602050306030303" pitchFamily="18" charset="0"/>
              </a:rPr>
              <a:t>«Приключаю и сильнейшему трясение»</a:t>
            </a:r>
            <a:endParaRPr lang="ru-RU" sz="2400" dirty="0" smtClean="0">
              <a:latin typeface="Constantia" panose="02030602050306030303" pitchFamily="18" charset="0"/>
            </a:endParaRPr>
          </a:p>
          <a:p>
            <a:r>
              <a:rPr lang="ru-RU" sz="2400" dirty="0" smtClean="0">
                <a:latin typeface="Constantia" panose="02030602050306030303" pitchFamily="18" charset="0"/>
              </a:rPr>
              <a:t>«Право и голуби»</a:t>
            </a:r>
            <a:endParaRPr lang="ru-RU" sz="2400" dirty="0" smtClean="0">
              <a:latin typeface="Constantia" panose="02030602050306030303" pitchFamily="18" charset="0"/>
            </a:endParaRPr>
          </a:p>
          <a:p>
            <a:r>
              <a:rPr lang="ru-RU" sz="2400" dirty="0" smtClean="0">
                <a:latin typeface="Constantia" panose="02030602050306030303" pitchFamily="18" charset="0"/>
              </a:rPr>
              <a:t>«Статистика»</a:t>
            </a:r>
            <a:endParaRPr lang="ru-RU" sz="2400" dirty="0" smtClean="0">
              <a:latin typeface="Constantia" panose="02030602050306030303" pitchFamily="18" charset="0"/>
            </a:endParaRPr>
          </a:p>
          <a:p>
            <a:r>
              <a:rPr lang="ru-RU" sz="2400" dirty="0" smtClean="0">
                <a:latin typeface="Constantia" panose="02030602050306030303" pitchFamily="18" charset="0"/>
              </a:rPr>
              <a:t>«Организационно - правовые формы»</a:t>
            </a:r>
            <a:endParaRPr lang="ru-RU" sz="2400" dirty="0" smtClean="0">
              <a:latin typeface="Constantia" panose="02030602050306030303" pitchFamily="18" charset="0"/>
            </a:endParaRPr>
          </a:p>
          <a:p>
            <a:r>
              <a:rPr lang="ru-RU" sz="2400" dirty="0" smtClean="0">
                <a:latin typeface="Constantia" panose="02030602050306030303" pitchFamily="18" charset="0"/>
              </a:rPr>
              <a:t>«</a:t>
            </a:r>
            <a:r>
              <a:rPr lang="ru-RU" sz="2400" dirty="0" err="1" smtClean="0">
                <a:latin typeface="Constantia" panose="02030602050306030303" pitchFamily="18" charset="0"/>
              </a:rPr>
              <a:t>КоАП</a:t>
            </a:r>
            <a:r>
              <a:rPr lang="ru-RU" sz="2400" dirty="0" smtClean="0">
                <a:latin typeface="Constantia" panose="02030602050306030303" pitchFamily="18" charset="0"/>
              </a:rPr>
              <a:t> РФ и зарплата»</a:t>
            </a:r>
            <a:endParaRPr lang="ru-RU" sz="2400" dirty="0" smtClean="0">
              <a:latin typeface="Constantia" panose="02030602050306030303" pitchFamily="18" charset="0"/>
            </a:endParaRPr>
          </a:p>
          <a:p>
            <a:r>
              <a:rPr lang="ru-RU" sz="2400" dirty="0" smtClean="0">
                <a:latin typeface="Constantia" panose="02030602050306030303" pitchFamily="18" charset="0"/>
              </a:rPr>
              <a:t>«Трудовое право»</a:t>
            </a:r>
            <a:endParaRPr lang="ru-RU" sz="2400" dirty="0" smtClean="0">
              <a:latin typeface="Constantia" panose="02030602050306030303" pitchFamily="18" charset="0"/>
            </a:endParaRPr>
          </a:p>
          <a:p>
            <a:r>
              <a:rPr lang="ru-RU" sz="2400" dirty="0" smtClean="0">
                <a:latin typeface="Constantia" panose="02030602050306030303" pitchFamily="18" charset="0"/>
              </a:rPr>
              <a:t>«Право на благоприятную окружающую среду»</a:t>
            </a:r>
            <a:endParaRPr lang="ru-RU" sz="2400" dirty="0" smtClean="0">
              <a:latin typeface="Constantia" panose="02030602050306030303" pitchFamily="18" charset="0"/>
            </a:endParaRPr>
          </a:p>
          <a:p>
            <a:r>
              <a:rPr lang="ru-RU" sz="2400" dirty="0" smtClean="0">
                <a:latin typeface="Constantia" panose="02030602050306030303" pitchFamily="18" charset="0"/>
              </a:rPr>
              <a:t>«Белгородская реклама»</a:t>
            </a:r>
            <a:endParaRPr lang="ru-RU" sz="2400" dirty="0" smtClean="0">
              <a:latin typeface="Constantia" panose="02030602050306030303" pitchFamily="18" charset="0"/>
            </a:endParaRPr>
          </a:p>
          <a:p>
            <a:pPr>
              <a:buNone/>
            </a:pPr>
            <a:endParaRPr lang="ru-RU" sz="2800" dirty="0" smtClean="0">
              <a:latin typeface="Constantia" panose="02030602050306030303" pitchFamily="18" charset="0"/>
            </a:endParaRPr>
          </a:p>
          <a:p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436096" cy="724942"/>
          </a:xfrm>
        </p:spPr>
        <p:txBody>
          <a:bodyPr/>
          <a:lstStyle/>
          <a:p>
            <a:pPr algn="l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Результативность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005064"/>
            <a:ext cx="8461448" cy="801256"/>
          </a:xfrm>
          <a:prstGeom prst="rect">
            <a:avLst/>
          </a:prstGeom>
          <a:gradFill>
            <a:gsLst>
              <a:gs pos="50000">
                <a:srgbClr val="0C3F86"/>
              </a:gs>
              <a:gs pos="0">
                <a:srgbClr val="002252"/>
              </a:gs>
              <a:gs pos="70000">
                <a:srgbClr val="1D4F98"/>
              </a:gs>
              <a:gs pos="100000">
                <a:srgbClr val="3C6BBA"/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Cambria" panose="02040503050406030204" pitchFamily="18" charset="0"/>
              </a:rPr>
              <a:t>РЕЗУЛЬТАТЫ </a:t>
            </a:r>
            <a:r>
              <a:rPr lang="ru-RU" sz="2400" b="1" dirty="0" smtClean="0">
                <a:latin typeface="Cambria" panose="02040503050406030204" pitchFamily="18" charset="0"/>
              </a:rPr>
              <a:t>ТЕСТИРОВАНИЯ</a:t>
            </a:r>
            <a:endParaRPr lang="ru-RU" sz="2400" b="1" dirty="0" smtClean="0">
              <a:latin typeface="Cambria" panose="02040503050406030204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atin typeface="Cambria" panose="02040503050406030204" pitchFamily="18" charset="0"/>
              </a:rPr>
              <a:t> (с использованием кейсов на уроках) </a:t>
            </a:r>
            <a:endParaRPr lang="ru-RU" sz="2400" b="1" dirty="0">
              <a:latin typeface="Cambria" panose="02040503050406030204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23528" y="4941168"/>
          <a:ext cx="858964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7410"/>
                <a:gridCol w="2147410"/>
                <a:gridCol w="2147410"/>
                <a:gridCol w="214741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anose="02040503050406030204" pitchFamily="18" charset="0"/>
                        </a:rPr>
                        <a:t>Период \</a:t>
                      </a:r>
                      <a:r>
                        <a:rPr lang="ru-RU" baseline="0" dirty="0" smtClean="0">
                          <a:latin typeface="Cambria" panose="02040503050406030204" pitchFamily="18" charset="0"/>
                        </a:rPr>
                        <a:t> предмет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anose="02040503050406030204" pitchFamily="18" charset="0"/>
                        </a:rPr>
                        <a:t>История </a:t>
                      </a:r>
                      <a:endParaRPr lang="ru-RU" dirty="0" smtClean="0">
                        <a:latin typeface="Cambria" panose="02040503050406030204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Cambria" panose="02040503050406030204" pitchFamily="18" charset="0"/>
                        </a:rPr>
                        <a:t>7 класс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anose="02040503050406030204" pitchFamily="18" charset="0"/>
                        </a:rPr>
                        <a:t>Обществознание 11 класс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anose="02040503050406030204" pitchFamily="18" charset="0"/>
                        </a:rPr>
                        <a:t>Право</a:t>
                      </a:r>
                      <a:endParaRPr lang="ru-RU" dirty="0" smtClean="0">
                        <a:latin typeface="Cambria" panose="02040503050406030204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Cambria" panose="02040503050406030204" pitchFamily="18" charset="0"/>
                        </a:rPr>
                        <a:t>11</a:t>
                      </a:r>
                      <a:r>
                        <a:rPr lang="ru-RU" baseline="0" dirty="0" smtClean="0">
                          <a:latin typeface="Cambria" panose="02040503050406030204" pitchFamily="18" charset="0"/>
                        </a:rPr>
                        <a:t> класс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anose="02040503050406030204" pitchFamily="18" charset="0"/>
                        </a:rPr>
                        <a:t>Сентябрь 2016 г.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anose="02040503050406030204" pitchFamily="18" charset="0"/>
                        </a:rPr>
                        <a:t>3,2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anose="02040503050406030204" pitchFamily="18" charset="0"/>
                        </a:rPr>
                        <a:t>3,7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anose="02040503050406030204" pitchFamily="18" charset="0"/>
                        </a:rPr>
                        <a:t>3,8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anose="02040503050406030204" pitchFamily="18" charset="0"/>
                        </a:rPr>
                        <a:t>Март 2017 г.</a:t>
                      </a:r>
                      <a:endParaRPr lang="ru-RU" dirty="0" smtClean="0">
                        <a:latin typeface="Cambria" panose="02040503050406030204" pitchFamily="18" charset="0"/>
                      </a:endParaRPr>
                    </a:p>
                    <a:p>
                      <a:r>
                        <a:rPr lang="ru-RU" dirty="0" smtClean="0">
                          <a:latin typeface="Cambria" panose="02040503050406030204" pitchFamily="18" charset="0"/>
                        </a:rPr>
                        <a:t>Конец</a:t>
                      </a:r>
                      <a:r>
                        <a:rPr lang="ru-RU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baseline="0" dirty="0" smtClean="0">
                          <a:latin typeface="Cambria" panose="02040503050406030204" pitchFamily="18" charset="0"/>
                        </a:rPr>
                        <a:t>III </a:t>
                      </a:r>
                      <a:r>
                        <a:rPr lang="ru-RU" baseline="0" dirty="0" smtClean="0">
                          <a:latin typeface="Cambria" panose="02040503050406030204" pitchFamily="18" charset="0"/>
                        </a:rPr>
                        <a:t>четверти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anose="02040503050406030204" pitchFamily="18" charset="0"/>
                        </a:rPr>
                        <a:t>3,8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anose="02040503050406030204" pitchFamily="18" charset="0"/>
                        </a:rPr>
                        <a:t>3,9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anose="02040503050406030204" pitchFamily="18" charset="0"/>
                        </a:rPr>
                        <a:t>4,3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20" y="2132856"/>
          <a:ext cx="8424936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2160240"/>
                <a:gridCol w="2088232"/>
                <a:gridCol w="1800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anose="02040503050406030204" pitchFamily="18" charset="0"/>
                        </a:rPr>
                        <a:t>Период \</a:t>
                      </a:r>
                      <a:r>
                        <a:rPr lang="ru-RU" baseline="0" dirty="0" smtClean="0">
                          <a:latin typeface="Cambria" panose="02040503050406030204" pitchFamily="18" charset="0"/>
                        </a:rPr>
                        <a:t> предмет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anose="02040503050406030204" pitchFamily="18" charset="0"/>
                        </a:rPr>
                        <a:t>Обществознание 7 класс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anose="02040503050406030204" pitchFamily="18" charset="0"/>
                        </a:rPr>
                        <a:t>Обществознание 10 класс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anose="02040503050406030204" pitchFamily="18" charset="0"/>
                        </a:rPr>
                        <a:t>Право </a:t>
                      </a:r>
                      <a:endParaRPr lang="ru-RU" dirty="0" smtClean="0">
                        <a:latin typeface="Cambria" panose="02040503050406030204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Cambria" panose="02040503050406030204" pitchFamily="18" charset="0"/>
                        </a:rPr>
                        <a:t>10 класс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anose="02040503050406030204" pitchFamily="18" charset="0"/>
                        </a:rPr>
                        <a:t>Сентябрь 2016</a:t>
                      </a:r>
                      <a:r>
                        <a:rPr lang="ru-RU" baseline="0" dirty="0" smtClean="0">
                          <a:latin typeface="Cambria" panose="02040503050406030204" pitchFamily="18" charset="0"/>
                        </a:rPr>
                        <a:t> г.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anose="02040503050406030204" pitchFamily="18" charset="0"/>
                        </a:rPr>
                        <a:t>3,6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anose="02040503050406030204" pitchFamily="18" charset="0"/>
                        </a:rPr>
                        <a:t>4,2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anose="02040503050406030204" pitchFamily="18" charset="0"/>
                        </a:rPr>
                        <a:t>4,2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anose="02040503050406030204" pitchFamily="18" charset="0"/>
                        </a:rPr>
                        <a:t>Март 2017 г.</a:t>
                      </a:r>
                      <a:endParaRPr lang="ru-RU" dirty="0" smtClean="0">
                        <a:latin typeface="Cambria" panose="02040503050406030204" pitchFamily="18" charset="0"/>
                      </a:endParaRPr>
                    </a:p>
                    <a:p>
                      <a:r>
                        <a:rPr lang="ru-RU" dirty="0" smtClean="0">
                          <a:latin typeface="Cambria" panose="02040503050406030204" pitchFamily="18" charset="0"/>
                        </a:rPr>
                        <a:t>Конец</a:t>
                      </a:r>
                      <a:r>
                        <a:rPr lang="ru-RU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baseline="0" dirty="0" smtClean="0">
                          <a:latin typeface="Cambria" panose="02040503050406030204" pitchFamily="18" charset="0"/>
                        </a:rPr>
                        <a:t>III </a:t>
                      </a:r>
                      <a:r>
                        <a:rPr lang="ru-RU" baseline="0" dirty="0" smtClean="0">
                          <a:latin typeface="Cambria" panose="02040503050406030204" pitchFamily="18" charset="0"/>
                        </a:rPr>
                        <a:t>четверти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anose="02040503050406030204" pitchFamily="18" charset="0"/>
                        </a:rPr>
                        <a:t>3,8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anose="02040503050406030204" pitchFamily="18" charset="0"/>
                        </a:rPr>
                        <a:t>4,2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anose="02040503050406030204" pitchFamily="18" charset="0"/>
                        </a:rPr>
                        <a:t>3,9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67544" y="1124744"/>
            <a:ext cx="8208912" cy="936104"/>
          </a:xfrm>
          <a:prstGeom prst="rect">
            <a:avLst/>
          </a:prstGeom>
          <a:gradFill>
            <a:gsLst>
              <a:gs pos="50000">
                <a:srgbClr val="0C3F86"/>
              </a:gs>
              <a:gs pos="0">
                <a:srgbClr val="002252"/>
              </a:gs>
              <a:gs pos="70000">
                <a:srgbClr val="1D4F98"/>
              </a:gs>
              <a:gs pos="100000">
                <a:srgbClr val="3C6BBA"/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Cambria" panose="02040503050406030204" pitchFamily="18" charset="0"/>
              </a:rPr>
              <a:t>РЕЗУЛЬТАТЫ </a:t>
            </a:r>
            <a:r>
              <a:rPr lang="ru-RU" sz="2400" b="1" dirty="0" smtClean="0">
                <a:latin typeface="Cambria" panose="02040503050406030204" pitchFamily="18" charset="0"/>
              </a:rPr>
              <a:t>ТЕСТИРОВАНИЯ </a:t>
            </a:r>
            <a:endParaRPr lang="ru-RU" sz="2400" b="1" dirty="0" smtClean="0">
              <a:latin typeface="Cambria" panose="02040503050406030204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atin typeface="Cambria" panose="02040503050406030204" pitchFamily="18" charset="0"/>
              </a:rPr>
              <a:t>(без использования кейсов на уроках) </a:t>
            </a:r>
            <a:endParaRPr lang="ru-RU" sz="2400" b="1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308304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Достижения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учащихся 2015-2017 гг.</a:t>
            </a:r>
            <a:br>
              <a:rPr lang="ru-RU" b="1" dirty="0" smtClean="0">
                <a:latin typeface="Constantia" panose="02030602050306030303" pitchFamily="18" charset="0"/>
              </a:rPr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51520" y="836712"/>
          <a:ext cx="8640960" cy="583264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8640960"/>
              </a:tblGrid>
              <a:tr h="72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defRPr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</a:rPr>
                        <a:t>Победитель </a:t>
                      </a: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</a:rPr>
                        <a:t>муниципального этапа Всероссийской олимпиады школьников по обществознанию (Куценко Елизавета, 7 класс </a:t>
                      </a: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</a:rPr>
                        <a:t>).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anose="02030602050306030303" pitchFamily="18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173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defRPr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</a:rPr>
                        <a:t>Призёр</a:t>
                      </a: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</a:rPr>
                        <a:t> муниципального этапа Всероссийской олимпиады школьников по праву (Макаренко Константин, 10 класс</a:t>
                      </a: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</a:rPr>
                        <a:t>).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anose="02030602050306030303" pitchFamily="18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02924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defRPr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</a:rPr>
                        <a:t>Победитель </a:t>
                      </a: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</a:rPr>
                        <a:t>муниципального этапа регионального конкурса проектных и исследовательских работ «Мои исследования – родному краю» (Куценко Елизавета, 7 класс</a:t>
                      </a: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</a:rPr>
                        <a:t>).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anose="02030602050306030303" pitchFamily="18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825694"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Char char="§"/>
                      </a:pPr>
                      <a:r>
                        <a:rPr lang="ru-RU" sz="2000" b="1" dirty="0" smtClean="0">
                          <a:latin typeface="Constantia" panose="02030602050306030303" pitchFamily="18" charset="0"/>
                        </a:rPr>
                        <a:t>2</a:t>
                      </a:r>
                      <a:r>
                        <a:rPr lang="ru-RU" sz="2000" b="1" baseline="0" dirty="0" smtClean="0">
                          <a:latin typeface="Constantia" panose="02030602050306030303" pitchFamily="18" charset="0"/>
                        </a:rPr>
                        <a:t> место </a:t>
                      </a:r>
                      <a:r>
                        <a:rPr lang="ru-RU" sz="2000" b="0" baseline="0" dirty="0" smtClean="0">
                          <a:latin typeface="Constantia" panose="02030602050306030303" pitchFamily="18" charset="0"/>
                        </a:rPr>
                        <a:t>в зональных интеллектуальных играх «Эрудит Белогорья» (командная игра</a:t>
                      </a:r>
                      <a:r>
                        <a:rPr lang="ru-RU" sz="2000" b="0" baseline="0" dirty="0" smtClean="0">
                          <a:latin typeface="Constantia" panose="02030602050306030303" pitchFamily="18" charset="0"/>
                        </a:rPr>
                        <a:t>), 7 класс.</a:t>
                      </a:r>
                      <a:endParaRPr lang="ru-RU" sz="2000" b="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476069"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Char char="§"/>
                      </a:pPr>
                      <a:r>
                        <a:rPr lang="ru-RU" sz="2000" b="1" dirty="0" smtClean="0">
                          <a:latin typeface="Constantia" panose="02030602050306030303" pitchFamily="18" charset="0"/>
                        </a:rPr>
                        <a:t>2</a:t>
                      </a:r>
                      <a:r>
                        <a:rPr lang="ru-RU" sz="2000" b="1" baseline="0" dirty="0" smtClean="0">
                          <a:latin typeface="Constantia" panose="02030602050306030303" pitchFamily="18" charset="0"/>
                        </a:rPr>
                        <a:t> место </a:t>
                      </a:r>
                      <a:r>
                        <a:rPr lang="ru-RU" sz="2000" b="0" baseline="0" dirty="0" smtClean="0">
                          <a:latin typeface="Constantia" panose="02030602050306030303" pitchFamily="18" charset="0"/>
                        </a:rPr>
                        <a:t>в муниципальных играх «Дебаты» (команда «Славяне</a:t>
                      </a:r>
                      <a:r>
                        <a:rPr lang="ru-RU" sz="2000" b="0" baseline="0" dirty="0" smtClean="0">
                          <a:latin typeface="Constantia" panose="02030602050306030303" pitchFamily="18" charset="0"/>
                        </a:rPr>
                        <a:t>»).</a:t>
                      </a:r>
                      <a:endParaRPr lang="ru-RU" sz="2000" b="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1029244"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Char char="§"/>
                      </a:pPr>
                      <a:r>
                        <a:rPr lang="ru-RU" sz="2000" b="1" dirty="0" smtClean="0">
                          <a:latin typeface="Constantia" panose="02030602050306030303" pitchFamily="18" charset="0"/>
                        </a:rPr>
                        <a:t>Победитель</a:t>
                      </a:r>
                      <a:r>
                        <a:rPr lang="ru-RU" sz="2000" b="0" dirty="0" smtClean="0">
                          <a:latin typeface="Constantia" panose="02030602050306030303" pitchFamily="18" charset="0"/>
                        </a:rPr>
                        <a:t> муниципального этапа Общероссийской олимпиады школьников</a:t>
                      </a:r>
                      <a:r>
                        <a:rPr lang="ru-RU" sz="2000" b="0" baseline="0" dirty="0" smtClean="0">
                          <a:latin typeface="Constantia" panose="02030602050306030303" pitchFamily="18" charset="0"/>
                        </a:rPr>
                        <a:t> «Основы православной культуры» (Литвинов Дмитрий, 5 класс</a:t>
                      </a:r>
                      <a:r>
                        <a:rPr lang="ru-RU" sz="2000" b="0" baseline="0" dirty="0" smtClean="0">
                          <a:latin typeface="Constantia" panose="02030602050306030303" pitchFamily="18" charset="0"/>
                        </a:rPr>
                        <a:t>).</a:t>
                      </a:r>
                      <a:endParaRPr lang="ru-RU" sz="2000" b="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1029244"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Char char="§"/>
                      </a:pPr>
                      <a:r>
                        <a:rPr lang="ru-RU" sz="2000" b="1" dirty="0" smtClean="0">
                          <a:latin typeface="Constantia" panose="02030602050306030303" pitchFamily="18" charset="0"/>
                        </a:rPr>
                        <a:t>Призёры</a:t>
                      </a:r>
                      <a:r>
                        <a:rPr lang="ru-RU" sz="2000" b="0" dirty="0" smtClean="0">
                          <a:latin typeface="Constantia" panose="02030602050306030303" pitchFamily="18" charset="0"/>
                        </a:rPr>
                        <a:t> Общероссийской олимпиады школьников</a:t>
                      </a:r>
                      <a:r>
                        <a:rPr lang="ru-RU" sz="2000" b="0" baseline="0" dirty="0" smtClean="0">
                          <a:latin typeface="Constantia" panose="02030602050306030303" pitchFamily="18" charset="0"/>
                        </a:rPr>
                        <a:t> «Основы православной культуры» ( 5 класс – Тимофеева Надежда, Рябко Даниил, 10 класс – </a:t>
                      </a:r>
                      <a:r>
                        <a:rPr lang="ru-RU" sz="2000" b="0" baseline="0" dirty="0" err="1" smtClean="0">
                          <a:latin typeface="Constantia" panose="02030602050306030303" pitchFamily="18" charset="0"/>
                        </a:rPr>
                        <a:t>Дегтяренко</a:t>
                      </a:r>
                      <a:r>
                        <a:rPr lang="ru-RU" sz="2000" b="0" baseline="0" dirty="0" smtClean="0">
                          <a:latin typeface="Constantia" panose="02030602050306030303" pitchFamily="18" charset="0"/>
                        </a:rPr>
                        <a:t> Елена</a:t>
                      </a:r>
                      <a:r>
                        <a:rPr lang="ru-RU" sz="2000" b="0" baseline="0" dirty="0" smtClean="0">
                          <a:latin typeface="Constantia" panose="02030602050306030303" pitchFamily="18" charset="0"/>
                        </a:rPr>
                        <a:t>).</a:t>
                      </a:r>
                      <a:endParaRPr lang="ru-RU" sz="2000" b="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236296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Достижения учащихся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2017-2018 </a:t>
            </a:r>
            <a:r>
              <a:rPr lang="ru-RU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уч.год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.</a:t>
            </a:r>
            <a:br>
              <a:rPr lang="ru-RU" b="1" dirty="0" smtClean="0">
                <a:latin typeface="Constantia" panose="02030602050306030303" pitchFamily="18" charset="0"/>
              </a:rPr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51520" y="891218"/>
          <a:ext cx="8640960" cy="583973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8640960"/>
              </a:tblGrid>
              <a:tr h="8533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defRPr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Победитель </a:t>
                      </a: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муниципального этапа Всероссийской олимпиады школьников по обществознанию </a:t>
                      </a: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(</a:t>
                      </a:r>
                      <a:r>
                        <a:rPr kumimoji="0" lang="ru-RU" sz="2000" b="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Берлов</a:t>
                      </a: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 Артём, </a:t>
                      </a: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7 класс </a:t>
                      </a: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).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765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defRPr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Призёр</a:t>
                      </a: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 </a:t>
                      </a: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регионального </a:t>
                      </a: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этапа</a:t>
                      </a: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 Всероссийской олимпиады школьников по праву (Макаренко Константин, </a:t>
                      </a: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11 </a:t>
                      </a: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класс</a:t>
                      </a: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).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8503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Cambria" panose="02040503050406030204" pitchFamily="18" charset="0"/>
                          <a:cs typeface="+mn-cs"/>
                        </a:rPr>
                        <a:t>Призер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Cambria" panose="02040503050406030204" pitchFamily="18" charset="0"/>
                          <a:cs typeface="+mn-cs"/>
                        </a:rPr>
                        <a:t> муниципального конкурса «Думай, решай, действуй!» (Артамонова Анна, 10 класс).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815387"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Char char="§"/>
                      </a:pPr>
                      <a:r>
                        <a:rPr lang="ru-RU" sz="2000" b="1" dirty="0" smtClean="0">
                          <a:latin typeface="Georgia" panose="02040502050405020303" pitchFamily="18" charset="0"/>
                        </a:rPr>
                        <a:t>2</a:t>
                      </a:r>
                      <a:r>
                        <a:rPr lang="ru-RU" sz="2000" b="1" baseline="0" dirty="0" smtClean="0">
                          <a:latin typeface="Georgia" panose="02040502050405020303" pitchFamily="18" charset="0"/>
                        </a:rPr>
                        <a:t> место </a:t>
                      </a:r>
                      <a:r>
                        <a:rPr lang="ru-RU" sz="2000" b="0" baseline="0" dirty="0" smtClean="0">
                          <a:latin typeface="Georgia" panose="02040502050405020303" pitchFamily="18" charset="0"/>
                        </a:rPr>
                        <a:t>в </a:t>
                      </a:r>
                      <a:r>
                        <a:rPr lang="ru-RU" sz="2000" b="0" baseline="0" dirty="0" smtClean="0">
                          <a:latin typeface="Georgia" panose="02040502050405020303" pitchFamily="18" charset="0"/>
                        </a:rPr>
                        <a:t>региональном конкурсе научно-исследовательских работ «Шаг в будущее»  (</a:t>
                      </a:r>
                      <a:r>
                        <a:rPr lang="ru-RU" sz="2000" b="0" baseline="0" dirty="0" err="1" smtClean="0">
                          <a:latin typeface="Georgia" panose="02040502050405020303" pitchFamily="18" charset="0"/>
                        </a:rPr>
                        <a:t>Лантухова</a:t>
                      </a:r>
                      <a:r>
                        <a:rPr lang="ru-RU" sz="2000" b="0" baseline="0" dirty="0" smtClean="0">
                          <a:latin typeface="Georgia" panose="02040502050405020303" pitchFamily="18" charset="0"/>
                        </a:rPr>
                        <a:t> Алина, 8 класс).</a:t>
                      </a:r>
                      <a:endParaRPr lang="ru-RU" sz="2000" b="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</a:tr>
              <a:tr h="754346"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Char char="§"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Победитель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муниципального тура «Первые шаги в науке» (Бойко Мария,</a:t>
                      </a:r>
                      <a:r>
                        <a:rPr lang="ru-RU" sz="2000" b="0" kern="1200" baseline="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5 класс).</a:t>
                      </a:r>
                      <a:endParaRPr lang="ru-RU" sz="2000" b="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</a:tr>
              <a:tr h="773386"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Char char="§"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Призер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муниципальной</a:t>
                      </a:r>
                      <a:r>
                        <a:rPr lang="ru-RU" sz="2000" b="0" kern="1200" baseline="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олимпиады 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по избирательному законодательству (</a:t>
                      </a:r>
                      <a:r>
                        <a:rPr lang="ru-RU" sz="2000" b="0" kern="1200" dirty="0" err="1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Онежко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0" kern="1200" dirty="0" err="1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Гаяна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, 10 класс).</a:t>
                      </a:r>
                      <a:endParaRPr lang="ru-RU" sz="2000" b="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</a:tr>
              <a:tr h="1016396"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Char char="§"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Победитель 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муниципальной </a:t>
                      </a: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Всероссийской олимпиады 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0" kern="1200" baseline="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по экономике 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(Макаренко Константин,</a:t>
                      </a:r>
                      <a:r>
                        <a:rPr lang="ru-RU" sz="2000" b="0" kern="1200" baseline="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11 класс).</a:t>
                      </a:r>
                      <a:endParaRPr lang="ru-RU" sz="2000" b="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Объект 2"/>
          <p:cNvSpPr>
            <a:spLocks noGrp="1"/>
          </p:cNvSpPr>
          <p:nvPr>
            <p:ph sz="half" idx="1"/>
          </p:nvPr>
        </p:nvSpPr>
        <p:spPr>
          <a:xfrm>
            <a:off x="2767330" y="750570"/>
            <a:ext cx="5920740" cy="4213860"/>
          </a:xfrm>
        </p:spPr>
        <p:txBody>
          <a:bodyPr/>
          <a:lstStyle/>
          <a:p>
            <a:pPr marL="0" indent="0" algn="ctr">
              <a:spcBef>
                <a:spcPts val="600"/>
              </a:spcBef>
              <a:buNone/>
            </a:pPr>
            <a:r>
              <a:rPr lang="ru-RU" sz="3200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Микулина Кристина Геннадьевна</a:t>
            </a:r>
            <a:endParaRPr lang="ru-RU" sz="3200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marL="0" indent="0" algn="just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ru-RU" sz="1800" b="1" dirty="0" smtClean="0">
                <a:solidFill>
                  <a:srgbClr val="000066"/>
                </a:solidFill>
                <a:latin typeface="Georgia" panose="02040502050405020303" pitchFamily="18" charset="0"/>
              </a:rPr>
              <a:t>Учитель истории и обществознания </a:t>
            </a:r>
            <a:endParaRPr lang="ru-RU" sz="1800" b="1" dirty="0" smtClean="0">
              <a:solidFill>
                <a:srgbClr val="000066"/>
              </a:solidFill>
              <a:latin typeface="Georgia" panose="02040502050405020303" pitchFamily="18" charset="0"/>
            </a:endParaRPr>
          </a:p>
          <a:p>
            <a:pPr marL="0" indent="0" algn="just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ru-RU" sz="1800" b="1" dirty="0" smtClean="0">
                <a:solidFill>
                  <a:srgbClr val="000066"/>
                </a:solidFill>
                <a:latin typeface="Georgia" panose="02040502050405020303" pitchFamily="18" charset="0"/>
              </a:rPr>
              <a:t>МОУ «</a:t>
            </a:r>
            <a:r>
              <a:rPr lang="ru-RU" sz="1800" b="1" dirty="0" err="1" smtClean="0">
                <a:solidFill>
                  <a:srgbClr val="000066"/>
                </a:solidFill>
                <a:latin typeface="Georgia" panose="02040502050405020303" pitchFamily="18" charset="0"/>
              </a:rPr>
              <a:t>Ракитянская</a:t>
            </a:r>
            <a:r>
              <a:rPr lang="ru-RU" sz="1800" b="1" dirty="0" smtClean="0">
                <a:solidFill>
                  <a:srgbClr val="000066"/>
                </a:solidFill>
                <a:latin typeface="Georgia" panose="02040502050405020303" pitchFamily="18" charset="0"/>
              </a:rPr>
              <a:t> СОШ №1»</a:t>
            </a:r>
            <a:endParaRPr lang="ru-RU" sz="1800" b="1" dirty="0" smtClean="0">
              <a:solidFill>
                <a:srgbClr val="000066"/>
              </a:solidFill>
              <a:latin typeface="Georgia" panose="02040502050405020303" pitchFamily="18" charset="0"/>
            </a:endParaRP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ru-RU" sz="1800" b="1" dirty="0" smtClean="0">
                <a:solidFill>
                  <a:srgbClr val="000066"/>
                </a:solidFill>
                <a:latin typeface="Georgia" panose="02040502050405020303" pitchFamily="18" charset="0"/>
              </a:rPr>
              <a:t>Родилась в 1989 г., в п.Майский Белгородского района</a:t>
            </a:r>
            <a:endParaRPr lang="ru-RU" sz="1800" b="1" dirty="0" smtClean="0">
              <a:solidFill>
                <a:srgbClr val="000066"/>
              </a:solidFill>
              <a:latin typeface="Georgia" panose="02040502050405020303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ru-RU" sz="1800" b="1" dirty="0" smtClean="0">
                <a:solidFill>
                  <a:srgbClr val="000066"/>
                </a:solidFill>
                <a:latin typeface="Georgia" panose="02040502050405020303" pitchFamily="18" charset="0"/>
              </a:rPr>
              <a:t>Закончила Белгородский государственный университет</a:t>
            </a:r>
            <a:endParaRPr lang="ru-RU" sz="1800" b="1" dirty="0" smtClean="0">
              <a:solidFill>
                <a:srgbClr val="000066"/>
              </a:solidFill>
              <a:latin typeface="Georgia" panose="02040502050405020303" pitchFamily="18" charset="0"/>
            </a:endParaRP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ru-RU" sz="1800" b="1" dirty="0" smtClean="0">
                <a:solidFill>
                  <a:srgbClr val="000066"/>
                </a:solidFill>
                <a:latin typeface="Georgia" panose="02040502050405020303" pitchFamily="18" charset="0"/>
              </a:rPr>
              <a:t>В 2012 году получила степень магистра истории</a:t>
            </a:r>
            <a:endParaRPr lang="ru-RU" sz="1800" b="1" dirty="0" smtClean="0">
              <a:solidFill>
                <a:srgbClr val="000066"/>
              </a:solidFill>
              <a:latin typeface="Georgia" panose="02040502050405020303" pitchFamily="18" charset="0"/>
            </a:endParaRPr>
          </a:p>
          <a:p>
            <a:pPr marL="0" indent="0" algn="just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ru-RU" sz="1800" b="1" dirty="0" smtClean="0">
                <a:solidFill>
                  <a:srgbClr val="000066"/>
                </a:solidFill>
                <a:latin typeface="Georgia" panose="02040502050405020303" pitchFamily="18" charset="0"/>
              </a:rPr>
              <a:t>Педагогический стаж: 5 лет</a:t>
            </a:r>
            <a:endParaRPr lang="ru-RU" sz="2000" b="1" dirty="0" smtClean="0">
              <a:solidFill>
                <a:srgbClr val="000066"/>
              </a:solidFill>
              <a:latin typeface="Georgia" panose="02040502050405020303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6519863"/>
            <a:ext cx="6408738" cy="3381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Ракитное</a:t>
            </a:r>
            <a:endParaRPr lang="ru-RU" altLang="ru-RU" sz="16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Заголовок 1"/>
          <p:cNvSpPr txBox="1"/>
          <p:nvPr/>
        </p:nvSpPr>
        <p:spPr bwMode="auto">
          <a:xfrm>
            <a:off x="61913" y="-22225"/>
            <a:ext cx="8578850" cy="7191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/>
            <a:r>
              <a:rPr lang="ru-RU" sz="2800" b="1" dirty="0">
                <a:solidFill>
                  <a:schemeClr val="bg1"/>
                </a:solidFill>
                <a:latin typeface="Cambria" panose="02040503050406030204" pitchFamily="18" charset="0"/>
              </a:rPr>
              <a:t>Разрешите представиться</a:t>
            </a:r>
            <a:endParaRPr lang="ru-RU" sz="28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12" name="Рисунок 11" descr="slide1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980228" y="4653518"/>
            <a:ext cx="5976664" cy="1971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DSC020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300657">
            <a:off x="6538227" y="4867815"/>
            <a:ext cx="2123728" cy="1306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DSC020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71688">
            <a:off x="729479" y="5174380"/>
            <a:ext cx="2153434" cy="1425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Замещающее содержимое 3" descr="ScKgPtdCCpY"/>
          <p:cNvPicPr>
            <a:picLocks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395605" y="697230"/>
            <a:ext cx="2036445" cy="452628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236296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Достижения учащихся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2017-2018 </a:t>
            </a:r>
            <a:r>
              <a:rPr lang="ru-RU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уч.год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.</a:t>
            </a:r>
            <a:br>
              <a:rPr lang="ru-RU" b="1" dirty="0" smtClean="0">
                <a:latin typeface="Constantia" panose="02030602050306030303" pitchFamily="18" charset="0"/>
              </a:rPr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23528" y="1268760"/>
          <a:ext cx="8640960" cy="41148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8640960"/>
              </a:tblGrid>
              <a:tr h="1166520">
                <a:tc>
                  <a:txBody>
                    <a:bodyPr/>
                    <a:lstStyle/>
                    <a:p>
                      <a:r>
                        <a:rPr lang="ru-RU" sz="2800" b="1" u="none" kern="120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Призёр</a:t>
                      </a:r>
                      <a:r>
                        <a:rPr lang="ru-RU" sz="2800" b="0" u="none" kern="120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муниципального конкурса сочинений «Молодежь выбирает» - Артамонова Анна,</a:t>
                      </a:r>
                      <a:r>
                        <a:rPr lang="ru-RU" sz="2800" b="0" u="none" kern="1200" baseline="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10 класс.</a:t>
                      </a:r>
                      <a:endParaRPr lang="ru-RU" sz="2800" b="0" u="none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</a:tr>
              <a:tr h="1166520">
                <a:tc>
                  <a:txBody>
                    <a:bodyPr/>
                    <a:lstStyle/>
                    <a:p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Победитель </a:t>
                      </a:r>
                      <a:r>
                        <a:rPr kumimoji="0" lang="ru-RU" sz="2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муниципального этапа Всероссийской олимпиады школьников по праву – Артамонова Анна, 10 класс.</a:t>
                      </a:r>
                      <a:endParaRPr lang="ru-RU" sz="2800" dirty="0"/>
                    </a:p>
                  </a:txBody>
                  <a:tcPr/>
                </a:tc>
              </a:tr>
              <a:tr h="1166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2800" b="1" dirty="0" smtClean="0">
                          <a:latin typeface="Constantia" panose="02030602050306030303" pitchFamily="18" charset="0"/>
                        </a:rPr>
                        <a:t>2</a:t>
                      </a:r>
                      <a:r>
                        <a:rPr lang="ru-RU" sz="2800" b="1" baseline="0" dirty="0" smtClean="0">
                          <a:latin typeface="Constantia" panose="02030602050306030303" pitchFamily="18" charset="0"/>
                        </a:rPr>
                        <a:t> место </a:t>
                      </a:r>
                      <a:r>
                        <a:rPr lang="ru-RU" sz="2800" b="0" baseline="0" dirty="0" smtClean="0">
                          <a:latin typeface="Constantia" panose="02030602050306030303" pitchFamily="18" charset="0"/>
                        </a:rPr>
                        <a:t>в зональных интеллектуальных играх «Эрудит Белогорья» (командная игра), 8 класс.</a:t>
                      </a:r>
                      <a:endParaRPr lang="ru-RU" sz="2800" b="0" dirty="0" smtClean="0">
                        <a:latin typeface="Constantia" panose="02030602050306030303" pitchFamily="18" charset="0"/>
                      </a:endParaRPr>
                    </a:p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948264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Достижения учащихся</a:t>
            </a:r>
            <a:br>
              <a:rPr lang="ru-RU" b="1" dirty="0" smtClean="0">
                <a:latin typeface="Constantia" panose="02030602050306030303" pitchFamily="18" charset="0"/>
              </a:rPr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51460" y="692785"/>
          <a:ext cx="8700770" cy="64312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8700770"/>
              </a:tblGrid>
              <a:tr h="701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defRPr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</a:rPr>
                        <a:t>Участник </a:t>
                      </a: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</a:rPr>
                        <a:t>регионального этапа Всероссийской олимпиады по финансовой грамотности</a:t>
                      </a:r>
                      <a:r>
                        <a:rPr kumimoji="0" lang="ru-RU" sz="2000" b="0" cap="all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onstantia" panose="02030602050306030303" pitchFamily="18" charset="0"/>
                          <a:ea typeface="+Основной текст (восточно-азиат" charset="0"/>
                        </a:rPr>
                        <a:t> «Финатлон»</a:t>
                      </a: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</a:rPr>
                        <a:t> (Кривошеева Анастасия, 10 класс, 2022 год )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anose="02030602050306030303" pitchFamily="18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01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defRPr/>
                      </a:pPr>
                      <a:r>
                        <a:rPr lang="ru-RU" sz="2000" b="1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  <a:sym typeface="+mn-ea"/>
                        </a:rPr>
                        <a:t>Победитель </a:t>
                      </a:r>
                      <a:r>
                        <a:rPr lang="ru-RU" sz="2000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  <a:sym typeface="+mn-ea"/>
                        </a:rPr>
                        <a:t>муниципального</a:t>
                      </a:r>
                      <a:r>
                        <a:rPr lang="ru-RU" sz="2000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  <a:sym typeface="+mn-ea"/>
                        </a:rPr>
                        <a:t> этапа творческого конкурса «Холокост - путь к толлерантности»  (Коптева Кристина, 9 класс, 2021 год )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anose="02030602050306030303" pitchFamily="18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defRPr/>
                      </a:pPr>
                      <a:r>
                        <a:rPr lang="ru-RU" sz="2000" b="1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  <a:sym typeface="+mn-ea"/>
                        </a:rPr>
                        <a:t>Победитель </a:t>
                      </a:r>
                      <a:r>
                        <a:rPr lang="ru-RU" sz="2000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  <a:sym typeface="+mn-ea"/>
                        </a:rPr>
                        <a:t>муниципального </a:t>
                      </a:r>
                      <a:r>
                        <a:rPr lang="ru-RU" sz="2000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  <a:sym typeface="+mn-ea"/>
                        </a:rPr>
                        <a:t>этапа Всероссийской олимпиады школьников по экономике (Сафина Анастасия, 9 класс, 2021 год )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anose="02030602050306030303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defRPr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anose="02030602050306030303" pitchFamily="18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Char char="§"/>
                      </a:pPr>
                      <a:r>
                        <a:rPr lang="ru-RU" sz="2000" b="1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  <a:sym typeface="+mn-ea"/>
                        </a:rPr>
                        <a:t>Призёр </a:t>
                      </a:r>
                      <a:r>
                        <a:rPr lang="ru-RU" sz="2000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  <a:sym typeface="+mn-ea"/>
                        </a:rPr>
                        <a:t>муниципального этапа Всероссийской олимпиады школьников по экономике (Минас Виктория, 9 класс, 2021 год )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anose="02030602050306030303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buFont typeface="Wingdings" panose="05000000000000000000" pitchFamily="2" charset="2"/>
                        <a:buChar char="§"/>
                      </a:pPr>
                      <a:endParaRPr lang="ru-RU" sz="2000" b="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Char char="§"/>
                      </a:pPr>
                      <a:r>
                        <a:rPr lang="ru-RU" sz="2000" b="1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  <a:sym typeface="+mn-ea"/>
                        </a:rPr>
                        <a:t>Призёры </a:t>
                      </a:r>
                      <a:r>
                        <a:rPr lang="ru-RU" sz="2000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  <a:sym typeface="+mn-ea"/>
                        </a:rPr>
                        <a:t>муниципального этапа Всероссийской олимпиады школьников по истории(Жукова Ульяна, Шеметова Полина, 7 класс, 2021 год )</a:t>
                      </a:r>
                      <a:endParaRPr lang="ru-RU" sz="2000" b="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Char char="§"/>
                      </a:pPr>
                      <a:r>
                        <a:rPr lang="ru-RU" sz="2000" b="1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  <a:sym typeface="+mn-ea"/>
                        </a:rPr>
                        <a:t>Победитель </a:t>
                      </a:r>
                      <a:r>
                        <a:rPr lang="ru-RU" sz="2000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  <a:sym typeface="+mn-ea"/>
                        </a:rPr>
                        <a:t>муниципального этапа Всероссийской олимпиады школьников по обществознанию (Кононова Анна, 9 класс, 2021 год )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anose="02030602050306030303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buFont typeface="Wingdings" panose="05000000000000000000" pitchFamily="2" charset="2"/>
                        <a:buChar char="§"/>
                      </a:pPr>
                      <a:endParaRPr lang="ru-RU" sz="2000" b="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pPr indent="0">
                        <a:buFont typeface="Wingdings" panose="05000000000000000000" pitchFamily="2" charset="2"/>
                        <a:buNone/>
                      </a:pPr>
                      <a:r>
                        <a:rPr lang="ru-RU" sz="2000" b="1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  <a:sym typeface="+mn-ea"/>
                        </a:rPr>
                        <a:t>Призёр </a:t>
                      </a:r>
                      <a:r>
                        <a:rPr lang="ru-RU" sz="2000" dirty="0" smtClean="0">
                          <a:ln>
                            <a:noFill/>
                          </a:ln>
                          <a:effectLst/>
                          <a:latin typeface="Constantia" panose="02030602050306030303" pitchFamily="18" charset="0"/>
                          <a:sym typeface="+mn-ea"/>
                        </a:rPr>
                        <a:t>муниципального этапа Всероссийской олимпиады школьников по обществознанию (Хохлова Анастасия, 8 класс, 2021 год )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anose="02030602050306030303" pitchFamily="18" charset="0"/>
                        <a:cs typeface="Arial" panose="020B0604020202020204" pitchFamily="34" charset="0"/>
                      </a:endParaRPr>
                    </a:p>
                    <a:p>
                      <a:pPr indent="0">
                        <a:buFont typeface="Wingdings" panose="05000000000000000000" pitchFamily="2" charset="2"/>
                        <a:buNone/>
                      </a:pPr>
                      <a:endParaRPr lang="ru-RU" sz="2000" b="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indent="342900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Cambria" panose="02040503050406030204" pitchFamily="18" charset="0"/>
              </a:rPr>
              <a:t>Мастер-класс по теме «Использование экспонатов школьного краеведческого музея на уроках гуманитарного цикла в общеобразовательных учреждениях» для слушателей курсов по дополнительной профессиональной программе повышения квалификации «Актуальные проблемы современного обществознания в свете ФГОС»;</a:t>
            </a:r>
            <a:endParaRPr lang="ru-RU" sz="2000" dirty="0" smtClean="0">
              <a:latin typeface="Cambria" panose="02040503050406030204" pitchFamily="18" charset="0"/>
            </a:endParaRPr>
          </a:p>
          <a:p>
            <a:pPr indent="342900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Cambria" panose="02040503050406030204" pitchFamily="18" charset="0"/>
              </a:rPr>
              <a:t>Публичное выступление «Формирование гражданской идентичности, активной гражданской позиции школьника в условиях реализации ФГОС средствами интеграции </a:t>
            </a:r>
            <a:r>
              <a:rPr lang="ru-RU" sz="2000" dirty="0" err="1" smtClean="0">
                <a:latin typeface="Cambria" panose="02040503050406030204" pitchFamily="18" charset="0"/>
              </a:rPr>
              <a:t>туристко</a:t>
            </a:r>
            <a:r>
              <a:rPr lang="ru-RU" sz="2000" dirty="0" smtClean="0">
                <a:latin typeface="Cambria" panose="02040503050406030204" pitchFamily="18" charset="0"/>
              </a:rPr>
              <a:t> - краеведческой деятельности и предмета Обществознание» на региональном практико-ориентированный форум "Образование школьников средствами туризма, краеведения и экскурсий: опыт, проблемы, перспективы»;</a:t>
            </a:r>
            <a:endParaRPr lang="ru-RU" sz="2000" dirty="0" smtClean="0">
              <a:latin typeface="Cambria" panose="02040503050406030204" pitchFamily="18" charset="0"/>
            </a:endParaRPr>
          </a:p>
          <a:p>
            <a:pPr indent="342900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Cambria" panose="02040503050406030204" pitchFamily="18" charset="0"/>
              </a:rPr>
              <a:t>Всероссийский конкурс "Образование: будущее рождается сегодня" лауреат II степени в номинации «педагогическое эссе</a:t>
            </a:r>
            <a:r>
              <a:rPr lang="ru-RU" sz="2000" dirty="0" smtClean="0">
                <a:latin typeface="Cambria" panose="02040503050406030204" pitchFamily="18" charset="0"/>
              </a:rPr>
              <a:t>».</a:t>
            </a:r>
            <a:endParaRPr lang="ru-RU" sz="2000" dirty="0" smtClean="0">
              <a:latin typeface="Cambria" panose="02040503050406030204" pitchFamily="18" charset="0"/>
            </a:endParaRPr>
          </a:p>
          <a:p>
            <a:pPr indent="342900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Cambria" panose="02040503050406030204" pitchFamily="18" charset="0"/>
              </a:rPr>
              <a:t>Победитель муниципального конкурса педагогического мастерства «Педагогический дебют – 2017».</a:t>
            </a:r>
            <a:endParaRPr lang="ru-RU" sz="2000" dirty="0" smtClean="0">
              <a:latin typeface="Cambria" panose="02040503050406030204" pitchFamily="18" charset="0"/>
            </a:endParaRPr>
          </a:p>
          <a:p>
            <a:pPr indent="342900" algn="just">
              <a:buFont typeface="Wingdings" panose="05000000000000000000" pitchFamily="2" charset="2"/>
              <a:buChar char="q"/>
            </a:pPr>
            <a:endParaRPr lang="ru-RU" sz="2000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0" y="-24340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l" eaLnBrk="1" hangingPunct="1"/>
            <a:r>
              <a:rPr lang="ru-RU" sz="36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Презентация </a:t>
            </a:r>
            <a:r>
              <a:rPr lang="ru-RU" sz="3600" b="1" dirty="0">
                <a:solidFill>
                  <a:schemeClr val="bg1"/>
                </a:solidFill>
                <a:latin typeface="Cambria" panose="02040503050406030204" pitchFamily="18" charset="0"/>
              </a:rPr>
              <a:t>опыта</a:t>
            </a:r>
            <a:endParaRPr lang="ru-RU" sz="36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/>
          <p:nvPr/>
        </p:nvSpPr>
        <p:spPr bwMode="auto">
          <a:xfrm>
            <a:off x="0" y="5589240"/>
            <a:ext cx="9144000" cy="5639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1" hangingPunct="1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ru-RU" sz="4000" b="1" i="1" dirty="0">
                <a:solidFill>
                  <a:srgbClr val="C00000"/>
                </a:solidFill>
              </a:rPr>
              <a:t>СПАСИБО ЗА ВНИМАНИЕ!</a:t>
            </a:r>
            <a:endParaRPr lang="ru-RU" sz="3600" b="1" dirty="0">
              <a:solidFill>
                <a:srgbClr val="000066"/>
              </a:solidFill>
            </a:endParaRPr>
          </a:p>
        </p:txBody>
      </p:sp>
      <p:sp>
        <p:nvSpPr>
          <p:cNvPr id="6" name="Объект 3"/>
          <p:cNvSpPr txBox="1"/>
          <p:nvPr/>
        </p:nvSpPr>
        <p:spPr>
          <a:xfrm>
            <a:off x="0" y="549275"/>
            <a:ext cx="9144000" cy="523220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литературы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Объект 3"/>
          <p:cNvSpPr txBox="1"/>
          <p:nvPr/>
        </p:nvSpPr>
        <p:spPr bwMode="auto">
          <a:xfrm>
            <a:off x="34925" y="6153150"/>
            <a:ext cx="91440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sz="1600" b="1" dirty="0">
                <a:solidFill>
                  <a:srgbClr val="000066"/>
                </a:solidFill>
              </a:rPr>
              <a:t>Буду </a:t>
            </a:r>
            <a:r>
              <a:rPr lang="ru-RU" sz="1600" b="1" dirty="0" smtClean="0">
                <a:solidFill>
                  <a:srgbClr val="000066"/>
                </a:solidFill>
              </a:rPr>
              <a:t>рада </a:t>
            </a:r>
            <a:r>
              <a:rPr lang="ru-RU" sz="1600" b="1" dirty="0">
                <a:solidFill>
                  <a:srgbClr val="000066"/>
                </a:solidFill>
              </a:rPr>
              <a:t>ответить на Ваши вопросы и установить новые контакты </a:t>
            </a:r>
            <a:br>
              <a:rPr lang="ru-RU" sz="1600" b="1" dirty="0">
                <a:solidFill>
                  <a:srgbClr val="000066"/>
                </a:solidFill>
              </a:rPr>
            </a:br>
            <a:r>
              <a:rPr lang="ru-RU" sz="1600" b="1" dirty="0"/>
              <a:t>электронный адрес: </a:t>
            </a:r>
            <a:r>
              <a:rPr lang="en-US" sz="1600" b="1" dirty="0" smtClean="0">
                <a:solidFill>
                  <a:srgbClr val="000066"/>
                </a:solidFill>
                <a:hlinkClick r:id="rId1"/>
              </a:rPr>
              <a:t>babicheva.kgb@yandex.ru</a:t>
            </a:r>
            <a:r>
              <a:rPr lang="en-US" sz="1600" b="1" dirty="0" smtClean="0">
                <a:solidFill>
                  <a:srgbClr val="000066"/>
                </a:solidFill>
              </a:rPr>
              <a:t> </a:t>
            </a:r>
            <a:r>
              <a:rPr lang="ru-RU" sz="1600" b="1" dirty="0" smtClean="0">
                <a:solidFill>
                  <a:srgbClr val="000066"/>
                </a:solidFill>
              </a:rPr>
              <a:t> </a:t>
            </a:r>
            <a:r>
              <a:rPr lang="ru-RU" sz="1600" b="1" dirty="0">
                <a:solidFill>
                  <a:srgbClr val="000066"/>
                </a:solidFill>
              </a:rPr>
              <a:t>	</a:t>
            </a:r>
            <a:endParaRPr lang="ru-RU" sz="1600" b="1" dirty="0">
              <a:solidFill>
                <a:srgbClr val="000066"/>
              </a:solidFill>
            </a:endParaRPr>
          </a:p>
        </p:txBody>
      </p:sp>
      <p:sp>
        <p:nvSpPr>
          <p:cNvPr id="24581" name="Прямоугольник 1"/>
          <p:cNvSpPr>
            <a:spLocks noChangeArrowheads="1"/>
          </p:cNvSpPr>
          <p:nvPr/>
        </p:nvSpPr>
        <p:spPr bwMode="auto">
          <a:xfrm>
            <a:off x="34925" y="981075"/>
            <a:ext cx="4537075" cy="48320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tabLst>
                <a:tab pos="185420" algn="l"/>
              </a:tabLst>
            </a:pPr>
            <a:r>
              <a:rPr lang="ru-RU" sz="1400" dirty="0" smtClean="0">
                <a:cs typeface="Times New Roman" panose="02020603050405020304" pitchFamily="18" charset="0"/>
              </a:rPr>
              <a:t>1.</a:t>
            </a:r>
            <a:r>
              <a:rPr lang="ru-RU" sz="1400" dirty="0" smtClean="0"/>
              <a:t>Абульханова К. А. Социальное мышление личности // Современная психология: состояние и перспективы исследований. Часть 3. Социальные представления и мышление личности. М.: Изд-во «Институт психологии РАН», 2002, с. 88-103 // </a:t>
            </a:r>
            <a:r>
              <a:rPr lang="en-US" sz="1400" dirty="0" smtClean="0"/>
              <a:t>http://www.ipras.ru/cntnt/rus/media/on-layn-bibliote/otdelnie-stati-s/publikacii/stati_sotr/stati1.html</a:t>
            </a:r>
            <a:endParaRPr lang="ru-RU" sz="1400" dirty="0">
              <a:cs typeface="Times New Roman" panose="02020603050405020304" pitchFamily="18" charset="0"/>
            </a:endParaRPr>
          </a:p>
          <a:p>
            <a:pPr eaLnBrk="1" hangingPunct="1">
              <a:tabLst>
                <a:tab pos="185420" algn="l"/>
              </a:tabLst>
            </a:pPr>
            <a:r>
              <a:rPr lang="ru-RU" sz="1400" dirty="0" smtClean="0">
                <a:cs typeface="Times New Roman" panose="02020603050405020304" pitchFamily="18" charset="0"/>
              </a:rPr>
              <a:t>2. </a:t>
            </a:r>
            <a:r>
              <a:rPr lang="ru-RU" sz="1400" dirty="0" err="1" smtClean="0">
                <a:cs typeface="Times New Roman" panose="02020603050405020304" pitchFamily="18" charset="0"/>
              </a:rPr>
              <a:t>Выготский</a:t>
            </a:r>
            <a:r>
              <a:rPr lang="ru-RU" sz="1400" dirty="0" smtClean="0">
                <a:cs typeface="Times New Roman" panose="02020603050405020304" pitchFamily="18" charset="0"/>
              </a:rPr>
              <a:t> </a:t>
            </a:r>
            <a:r>
              <a:rPr lang="ru-RU" sz="1400" dirty="0">
                <a:cs typeface="Times New Roman" panose="02020603050405020304" pitchFamily="18" charset="0"/>
              </a:rPr>
              <a:t>Л.С. Мышление и речь. М., 1996. </a:t>
            </a:r>
            <a:endParaRPr lang="ru-RU" sz="1400" dirty="0">
              <a:cs typeface="Times New Roman" panose="02020603050405020304" pitchFamily="18" charset="0"/>
            </a:endParaRPr>
          </a:p>
          <a:p>
            <a:pPr eaLnBrk="1" hangingPunct="1">
              <a:tabLst>
                <a:tab pos="185420" algn="l"/>
              </a:tabLst>
            </a:pPr>
            <a:r>
              <a:rPr lang="ru-RU" sz="1400" dirty="0" smtClean="0">
                <a:cs typeface="Times New Roman" panose="02020603050405020304" pitchFamily="18" charset="0"/>
              </a:rPr>
              <a:t>3. Гальперин </a:t>
            </a:r>
            <a:r>
              <a:rPr lang="ru-RU" sz="1400" dirty="0">
                <a:cs typeface="Times New Roman" panose="02020603050405020304" pitchFamily="18" charset="0"/>
              </a:rPr>
              <a:t>П.Я. Методы обучения и </a:t>
            </a:r>
            <a:r>
              <a:rPr lang="ru-RU" sz="1400" dirty="0" smtClean="0">
                <a:cs typeface="Times New Roman" panose="02020603050405020304" pitchFamily="18" charset="0"/>
              </a:rPr>
              <a:t>умственное развитие </a:t>
            </a:r>
            <a:r>
              <a:rPr lang="ru-RU" sz="1400" dirty="0">
                <a:cs typeface="Times New Roman" panose="02020603050405020304" pitchFamily="18" charset="0"/>
              </a:rPr>
              <a:t>ребенка. М., 1985. </a:t>
            </a:r>
            <a:endParaRPr lang="ru-RU" sz="1400" dirty="0">
              <a:cs typeface="Times New Roman" panose="02020603050405020304" pitchFamily="18" charset="0"/>
            </a:endParaRPr>
          </a:p>
          <a:p>
            <a:pPr eaLnBrk="1" hangingPunct="1">
              <a:buFont typeface="Calibri" panose="020F0502020204030204" pitchFamily="34" charset="0"/>
              <a:buAutoNum type="arabicPeriod" startAt="4"/>
              <a:tabLst>
                <a:tab pos="185420" algn="l"/>
              </a:tabLst>
            </a:pPr>
            <a:r>
              <a:rPr lang="ru-RU" sz="1400" dirty="0" smtClean="0">
                <a:cs typeface="Times New Roman" panose="02020603050405020304" pitchFamily="18" charset="0"/>
              </a:rPr>
              <a:t>Заир-Бек </a:t>
            </a:r>
            <a:r>
              <a:rPr lang="ru-RU" sz="1400" dirty="0">
                <a:cs typeface="Times New Roman" panose="02020603050405020304" pitchFamily="18" charset="0"/>
              </a:rPr>
              <a:t>С.И., </a:t>
            </a:r>
            <a:r>
              <a:rPr lang="ru-RU" sz="1400" dirty="0" err="1">
                <a:cs typeface="Times New Roman" panose="02020603050405020304" pitchFamily="18" charset="0"/>
              </a:rPr>
              <a:t>Муштавинская</a:t>
            </a:r>
            <a:r>
              <a:rPr lang="ru-RU" sz="1400" dirty="0">
                <a:cs typeface="Times New Roman" panose="02020603050405020304" pitchFamily="18" charset="0"/>
              </a:rPr>
              <a:t> И.В. Развитие критического мышления на уроке. М., 2004.</a:t>
            </a:r>
            <a:endParaRPr lang="ru-RU" sz="1400" dirty="0">
              <a:cs typeface="Times New Roman" panose="02020603050405020304" pitchFamily="18" charset="0"/>
            </a:endParaRPr>
          </a:p>
          <a:p>
            <a:pPr eaLnBrk="1" hangingPunct="1">
              <a:buFont typeface="Calibri" panose="020F0502020204030204" pitchFamily="34" charset="0"/>
              <a:buAutoNum type="arabicPeriod" startAt="4"/>
              <a:tabLst>
                <a:tab pos="185420" algn="l"/>
              </a:tabLst>
            </a:pPr>
            <a:r>
              <a:rPr lang="ru-RU" sz="1400" dirty="0" err="1">
                <a:cs typeface="Times New Roman" panose="02020603050405020304" pitchFamily="18" charset="0"/>
              </a:rPr>
              <a:t>Ивунина</a:t>
            </a:r>
            <a:r>
              <a:rPr lang="ru-RU" sz="1400" dirty="0">
                <a:cs typeface="Times New Roman" panose="02020603050405020304" pitchFamily="18" charset="0"/>
              </a:rPr>
              <a:t> Е.Е. О различных подходах к понятию «критическое мышление» // Молодой учёный. № 11. Ноябрь, 2009. </a:t>
            </a:r>
            <a:endParaRPr lang="ru-RU" sz="1400" dirty="0">
              <a:cs typeface="Times New Roman" panose="02020603050405020304" pitchFamily="18" charset="0"/>
            </a:endParaRPr>
          </a:p>
          <a:p>
            <a:pPr eaLnBrk="1" hangingPunct="1">
              <a:buFont typeface="Calibri" panose="020F0502020204030204" pitchFamily="34" charset="0"/>
              <a:buAutoNum type="arabicPeriod" startAt="4"/>
              <a:tabLst>
                <a:tab pos="185420" algn="l"/>
              </a:tabLst>
            </a:pPr>
            <a:r>
              <a:rPr lang="ru-RU" sz="1400" dirty="0">
                <a:cs typeface="Times New Roman" panose="02020603050405020304" pitchFamily="18" charset="0"/>
              </a:rPr>
              <a:t>Кара-Мурза С. Г. Манипуляция сознанием-2. М., 2009.</a:t>
            </a:r>
            <a:endParaRPr lang="ru-RU" sz="1400" dirty="0">
              <a:cs typeface="Times New Roman" panose="02020603050405020304" pitchFamily="18" charset="0"/>
            </a:endParaRPr>
          </a:p>
          <a:p>
            <a:pPr eaLnBrk="1" hangingPunct="1">
              <a:buFont typeface="Calibri" panose="020F0502020204030204" pitchFamily="34" charset="0"/>
              <a:buAutoNum type="arabicPeriod" startAt="4"/>
              <a:tabLst>
                <a:tab pos="185420" algn="l"/>
              </a:tabLst>
            </a:pPr>
            <a:r>
              <a:rPr lang="ru-RU" sz="1400" dirty="0">
                <a:cs typeface="Times New Roman" panose="02020603050405020304" pitchFamily="18" charset="0"/>
              </a:rPr>
              <a:t>Леонтьев А.Н. Деятельность. Сознание. Личность. М., 1977. </a:t>
            </a:r>
            <a:endParaRPr lang="ru-RU" sz="1400" dirty="0" smtClean="0">
              <a:cs typeface="Times New Roman" panose="02020603050405020304" pitchFamily="18" charset="0"/>
            </a:endParaRPr>
          </a:p>
          <a:p>
            <a:pPr eaLnBrk="1" hangingPunct="1">
              <a:buFont typeface="Calibri" panose="020F0502020204030204" pitchFamily="34" charset="0"/>
              <a:buAutoNum type="arabicPeriod" startAt="4"/>
              <a:tabLst>
                <a:tab pos="185420" algn="l"/>
              </a:tabLst>
            </a:pPr>
            <a:r>
              <a:rPr lang="ru-RU" sz="1400" dirty="0" smtClean="0">
                <a:solidFill>
                  <a:srgbClr val="111111"/>
                </a:solidFill>
                <a:cs typeface="Times New Roman" panose="02020603050405020304" pitchFamily="18" charset="0"/>
              </a:rPr>
              <a:t>Рубинштейн С.Л. О мышлении и путях его исследования. М., 1958.</a:t>
            </a:r>
            <a:endParaRPr lang="ru-RU" sz="1400" dirty="0" smtClean="0">
              <a:solidFill>
                <a:srgbClr val="111111"/>
              </a:solidFill>
              <a:cs typeface="Times New Roman" panose="02020603050405020304" pitchFamily="18" charset="0"/>
            </a:endParaRPr>
          </a:p>
          <a:p>
            <a:pPr marL="186055" indent="-186055" algn="just" eaLnBrk="1" hangingPunct="1">
              <a:tabLst>
                <a:tab pos="185420" algn="l"/>
              </a:tabLst>
            </a:pPr>
            <a:endParaRPr lang="ru-RU" sz="1400" dirty="0" smtClean="0">
              <a:cs typeface="Times New Roman" panose="02020603050405020304" pitchFamily="18" charset="0"/>
            </a:endParaRPr>
          </a:p>
          <a:p>
            <a:pPr marL="186055" indent="-186055" algn="just" eaLnBrk="1" hangingPunct="1">
              <a:tabLst>
                <a:tab pos="185420" algn="l"/>
              </a:tabLst>
            </a:pPr>
            <a:endParaRPr lang="ru-RU" sz="1400" dirty="0">
              <a:cs typeface="Times New Roman" panose="02020603050405020304" pitchFamily="18" charset="0"/>
            </a:endParaRPr>
          </a:p>
        </p:txBody>
      </p:sp>
      <p:sp>
        <p:nvSpPr>
          <p:cNvPr id="24582" name="Прямоугольник 6"/>
          <p:cNvSpPr>
            <a:spLocks noChangeArrowheads="1"/>
          </p:cNvSpPr>
          <p:nvPr/>
        </p:nvSpPr>
        <p:spPr bwMode="auto">
          <a:xfrm>
            <a:off x="4716463" y="981075"/>
            <a:ext cx="4373562" cy="46166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Calibri" panose="020F0502020204030204" pitchFamily="34" charset="0"/>
              <a:buAutoNum type="arabicPeriod" startAt="9"/>
              <a:tabLst>
                <a:tab pos="271145" algn="l"/>
              </a:tabLst>
            </a:pPr>
            <a:r>
              <a:rPr lang="ru-RU" sz="1400" dirty="0" err="1">
                <a:cs typeface="Times New Roman" panose="02020603050405020304" pitchFamily="18" charset="0"/>
              </a:rPr>
              <a:t>Лернер</a:t>
            </a:r>
            <a:r>
              <a:rPr lang="ru-RU" sz="1400" dirty="0">
                <a:cs typeface="Times New Roman" panose="02020603050405020304" pitchFamily="18" charset="0"/>
              </a:rPr>
              <a:t> И.Я. Дидактические основы методов обучения. М., 1981.</a:t>
            </a:r>
            <a:endParaRPr lang="ru-RU" sz="1400" dirty="0">
              <a:cs typeface="Times New Roman" panose="02020603050405020304" pitchFamily="18" charset="0"/>
            </a:endParaRPr>
          </a:p>
          <a:p>
            <a:pPr eaLnBrk="1" hangingPunct="1">
              <a:buFont typeface="Calibri" panose="020F0502020204030204" pitchFamily="34" charset="0"/>
              <a:buAutoNum type="arabicPeriod" startAt="9"/>
              <a:tabLst>
                <a:tab pos="271145" algn="l"/>
              </a:tabLst>
            </a:pPr>
            <a:r>
              <a:rPr lang="ru-RU" sz="1400" dirty="0">
                <a:cs typeface="Times New Roman" panose="02020603050405020304" pitchFamily="18" charset="0"/>
              </a:rPr>
              <a:t>Матюшкин А.М. Проблемные ситуации в мышлении и обучении. М., 1972. </a:t>
            </a:r>
            <a:endParaRPr lang="ru-RU" sz="1400" dirty="0">
              <a:cs typeface="Times New Roman" panose="02020603050405020304" pitchFamily="18" charset="0"/>
            </a:endParaRPr>
          </a:p>
          <a:p>
            <a:pPr eaLnBrk="1" hangingPunct="1">
              <a:buFont typeface="Calibri" panose="020F0502020204030204" pitchFamily="34" charset="0"/>
              <a:buAutoNum type="arabicPeriod" startAt="9"/>
              <a:tabLst>
                <a:tab pos="271145" algn="l"/>
              </a:tabLst>
            </a:pPr>
            <a:r>
              <a:rPr lang="ru-RU" sz="1400" dirty="0">
                <a:cs typeface="Times New Roman" panose="02020603050405020304" pitchFamily="18" charset="0"/>
              </a:rPr>
              <a:t>Поль Р.У. Критическое мышление: Что необходимо каждому для выживания в быстро меняющемся мире. М., 1990</a:t>
            </a:r>
            <a:r>
              <a:rPr lang="ru-RU" sz="1400" dirty="0" smtClean="0">
                <a:cs typeface="Times New Roman" panose="02020603050405020304" pitchFamily="18" charset="0"/>
              </a:rPr>
              <a:t>.</a:t>
            </a:r>
            <a:endParaRPr lang="ru-RU" sz="1400" dirty="0" smtClean="0">
              <a:cs typeface="Times New Roman" panose="02020603050405020304" pitchFamily="18" charset="0"/>
            </a:endParaRPr>
          </a:p>
          <a:p>
            <a:pPr eaLnBrk="1" hangingPunct="1">
              <a:buFont typeface="Calibri" panose="020F0502020204030204" pitchFamily="34" charset="0"/>
              <a:buAutoNum type="arabicPeriod" startAt="9"/>
              <a:tabLst>
                <a:tab pos="271145" algn="l"/>
              </a:tabLst>
            </a:pPr>
            <a:r>
              <a:rPr lang="ru-RU" sz="1400" dirty="0" smtClean="0"/>
              <a:t>Прямикова Е.В. Развитие социального мышления старшеклассников в процессе изучения общественных наук // </a:t>
            </a:r>
            <a:r>
              <a:rPr lang="en-US" sz="1400" u="sng" dirty="0" smtClean="0">
                <a:solidFill>
                  <a:srgbClr val="111111"/>
                </a:solidFill>
                <a:cs typeface="Times New Roman" panose="02020603050405020304" pitchFamily="18" charset="0"/>
                <a:hlinkClick r:id="rId2"/>
              </a:rPr>
              <a:t>http://libed.ru/knigi-nauka/553756-1-razvitie-socialnogo-mishleniya-starsheklassnikov-processe-izucheniya-obschestvennih-nauk.php</a:t>
            </a:r>
            <a:r>
              <a:rPr lang="ru-RU" sz="1400" dirty="0" smtClean="0">
                <a:solidFill>
                  <a:srgbClr val="111111"/>
                </a:solidFill>
                <a:cs typeface="Times New Roman" panose="02020603050405020304" pitchFamily="18" charset="0"/>
              </a:rPr>
              <a:t>  Дата обращения </a:t>
            </a:r>
            <a:r>
              <a:rPr lang="ru-RU" sz="1400" dirty="0" smtClean="0">
                <a:cs typeface="Times New Roman" panose="02020603050405020304" pitchFamily="18" charset="0"/>
              </a:rPr>
              <a:t>23.03.2017.</a:t>
            </a:r>
            <a:endParaRPr lang="ru-RU" sz="1400" dirty="0" smtClean="0">
              <a:cs typeface="Times New Roman" panose="02020603050405020304" pitchFamily="18" charset="0"/>
            </a:endParaRPr>
          </a:p>
          <a:p>
            <a:pPr eaLnBrk="1" hangingPunct="1">
              <a:buFont typeface="Calibri" panose="020F0502020204030204" pitchFamily="34" charset="0"/>
              <a:buAutoNum type="arabicPeriod" startAt="9"/>
              <a:tabLst>
                <a:tab pos="271145" algn="l"/>
              </a:tabLst>
            </a:pPr>
            <a:r>
              <a:rPr lang="ru-RU" sz="1400" dirty="0" err="1" smtClean="0"/>
              <a:t>Селевко</a:t>
            </a:r>
            <a:r>
              <a:rPr lang="ru-RU" sz="1400" dirty="0" smtClean="0"/>
              <a:t> Г.К. Энциклопедия образовательных технологий. В 2-х т. Т. 1. – М.: Народное образование, 2005.</a:t>
            </a:r>
            <a:endParaRPr lang="ru-RU" sz="1400" dirty="0">
              <a:cs typeface="Times New Roman" panose="02020603050405020304" pitchFamily="18" charset="0"/>
            </a:endParaRPr>
          </a:p>
          <a:p>
            <a:pPr eaLnBrk="1" hangingPunct="1">
              <a:buFont typeface="Calibri" panose="020F0502020204030204" pitchFamily="34" charset="0"/>
              <a:buAutoNum type="arabicPeriod" startAt="9"/>
              <a:tabLst>
                <a:tab pos="271145" algn="l"/>
              </a:tabLst>
            </a:pPr>
            <a:r>
              <a:rPr lang="ru-RU" sz="1400" dirty="0" err="1">
                <a:cs typeface="Times New Roman" panose="02020603050405020304" pitchFamily="18" charset="0"/>
              </a:rPr>
              <a:t>Терно</a:t>
            </a:r>
            <a:r>
              <a:rPr lang="ru-RU" sz="1400" dirty="0">
                <a:cs typeface="Times New Roman" panose="02020603050405020304" pitchFamily="18" charset="0"/>
              </a:rPr>
              <a:t> С.А. Критическое мышление в школе – средневековая отсталость? // Современные научные исследования и инновации. 2013. № 9</a:t>
            </a:r>
            <a:endParaRPr lang="ru-RU" sz="1400" dirty="0">
              <a:cs typeface="Times New Roman" panose="02020603050405020304" pitchFamily="18" charset="0"/>
            </a:endParaRPr>
          </a:p>
          <a:p>
            <a:pPr eaLnBrk="1" hangingPunct="1">
              <a:buFont typeface="Calibri" panose="020F0502020204030204" pitchFamily="34" charset="0"/>
              <a:buAutoNum type="arabicPeriod" startAt="9"/>
              <a:tabLst>
                <a:tab pos="271145" algn="l"/>
              </a:tabLst>
            </a:pPr>
            <a:r>
              <a:rPr lang="ru-RU" sz="1400" dirty="0" err="1" smtClean="0">
                <a:cs typeface="Times New Roman" panose="02020603050405020304" pitchFamily="18" charset="0"/>
              </a:rPr>
              <a:t>Халперн</a:t>
            </a:r>
            <a:r>
              <a:rPr lang="ru-RU" sz="1400" dirty="0" smtClean="0">
                <a:cs typeface="Times New Roman" panose="02020603050405020304" pitchFamily="18" charset="0"/>
              </a:rPr>
              <a:t> </a:t>
            </a:r>
            <a:r>
              <a:rPr lang="ru-RU" sz="1400" dirty="0">
                <a:cs typeface="Times New Roman" panose="02020603050405020304" pitchFamily="18" charset="0"/>
              </a:rPr>
              <a:t>Д,. Психология критического мышления. СПб., 2000. </a:t>
            </a:r>
            <a:endParaRPr lang="en-US" sz="1400" dirty="0" smtClean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984776" cy="576064"/>
          </a:xfrm>
        </p:spPr>
        <p:txBody>
          <a:bodyPr/>
          <a:lstStyle/>
          <a:p>
            <a:pPr algn="l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anose="02040503050406030204" pitchFamily="18" charset="0"/>
              </a:rPr>
              <a:t>Принципы успешного обучения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1" b="8072"/>
          <a:stretch>
            <a:fillRect/>
          </a:stretch>
        </p:blipFill>
        <p:spPr>
          <a:xfrm rot="16200000">
            <a:off x="1853514" y="-693274"/>
            <a:ext cx="5184577" cy="8388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1475656" y="1600200"/>
            <a:ext cx="6912768" cy="4525963"/>
          </a:xfrm>
        </p:spPr>
        <p:txBody>
          <a:bodyPr/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Book Antiqua" pitchFamily="18" charset="0"/>
              </a:rPr>
              <a:t>Визуализация</a:t>
            </a:r>
            <a:endParaRPr lang="ru-RU" b="1" dirty="0" smtClean="0">
              <a:latin typeface="Book Antiqua" pitchFamily="18" charset="0"/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Book Antiqua" pitchFamily="18" charset="0"/>
              </a:rPr>
              <a:t>Не навязать проблему, а поставить интересную задачу</a:t>
            </a:r>
            <a:endParaRPr lang="ru-RU" b="1" dirty="0" smtClean="0">
              <a:latin typeface="Book Antiqua" pitchFamily="18" charset="0"/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Book Antiqua" pitchFamily="18" charset="0"/>
              </a:rPr>
              <a:t>Обучить тому, что пригодится в жизни</a:t>
            </a:r>
            <a:endParaRPr lang="ru-RU" b="1" dirty="0" smtClean="0">
              <a:latin typeface="Book Antiqua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652120" cy="548680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Визуализация  цели и задач урока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467544" y="980728"/>
            <a:ext cx="2448272" cy="136815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Цель – это желание или </a:t>
            </a:r>
            <a:r>
              <a:rPr lang="ru-RU" dirty="0" smtClean="0">
                <a:solidFill>
                  <a:srgbClr val="6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«хочу»</a:t>
            </a:r>
            <a:endParaRPr lang="ru-RU" dirty="0" smtClean="0">
              <a:solidFill>
                <a:srgbClr val="6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Содержимое 3" descr="depositphotos_33916361-stock-photo-3d-man-thinking-sitting-on.jpg"/>
          <p:cNvPicPr>
            <a:picLocks noGrp="1" noChangeAspect="1"/>
          </p:cNvPicPr>
          <p:nvPr>
            <p:ph sz="half" idx="2"/>
          </p:nvPr>
        </p:nvPicPr>
        <p:blipFill>
          <a:blip r:embed="rId1" cstate="print"/>
          <a:stretch>
            <a:fillRect/>
          </a:stretch>
        </p:blipFill>
        <p:spPr>
          <a:xfrm>
            <a:off x="395536" y="4653136"/>
            <a:ext cx="2016224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3491880" y="1052736"/>
            <a:ext cx="2304256" cy="136815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Задачи – это действия или </a:t>
            </a:r>
            <a:r>
              <a:rPr lang="ru-RU" dirty="0" smtClean="0">
                <a:solidFill>
                  <a:srgbClr val="6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«делаю для…»</a:t>
            </a:r>
            <a:endParaRPr lang="ru-RU" dirty="0">
              <a:solidFill>
                <a:srgbClr val="6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4"/>
          </p:nvPr>
        </p:nvSpPr>
        <p:spPr>
          <a:xfrm>
            <a:off x="6156176" y="1052736"/>
            <a:ext cx="2843808" cy="136815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indent="0" algn="ctr">
              <a:buNone/>
            </a:pPr>
            <a:r>
              <a:rPr lang="ru-RU" sz="20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Цель достигается определёнными действиями </a:t>
            </a:r>
            <a:r>
              <a:rPr lang="ru-RU" sz="2000" b="1" dirty="0" smtClean="0">
                <a:solidFill>
                  <a:srgbClr val="6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«сделал и получил»</a:t>
            </a:r>
            <a:endParaRPr lang="ru-RU" sz="2000" b="1" dirty="0">
              <a:solidFill>
                <a:srgbClr val="6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5" name="Рисунок 4" descr="Thought_bubble_picture_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491049"/>
            <a:ext cx="1080120" cy="2169471"/>
          </a:xfrm>
          <a:prstGeom prst="rect">
            <a:avLst/>
          </a:prstGeom>
        </p:spPr>
      </p:pic>
      <p:pic>
        <p:nvPicPr>
          <p:cNvPr id="6" name="Рисунок 5" descr="erasable-smiley-face-500-clr-607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2564904"/>
            <a:ext cx="2232248" cy="4464496"/>
          </a:xfrm>
          <a:prstGeom prst="rect">
            <a:avLst/>
          </a:prstGeom>
        </p:spPr>
      </p:pic>
      <p:pic>
        <p:nvPicPr>
          <p:cNvPr id="7" name="Рисунок 6" descr="balance_questions_800_120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2780928"/>
            <a:ext cx="1848247" cy="2112282"/>
          </a:xfrm>
          <a:prstGeom prst="rect">
            <a:avLst/>
          </a:prstGeom>
        </p:spPr>
      </p:pic>
      <p:pic>
        <p:nvPicPr>
          <p:cNvPr id="8" name="Рисунок 7" descr="380168_art-1628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4653136"/>
            <a:ext cx="2088232" cy="2088232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 build="p"/>
      <p:bldP spid="13" grpId="0" animBg="1" uiExpand="1" build="p"/>
      <p:bldP spid="14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67544" y="1124744"/>
            <a:ext cx="8208912" cy="833884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Наиболее острые проблемы образования:</a:t>
            </a:r>
            <a:endParaRPr lang="ru-RU" sz="3200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132856"/>
            <a:ext cx="7776864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3600" b="1" dirty="0" smtClean="0">
                <a:latin typeface="Constantia" panose="02030602050306030303" pitchFamily="18" charset="0"/>
              </a:rPr>
              <a:t>разрыв обучения и воспитания;</a:t>
            </a:r>
            <a:endParaRPr lang="ru-RU" sz="3600" b="1" dirty="0">
              <a:latin typeface="Constantia" panose="02030602050306030303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3645024"/>
            <a:ext cx="7776864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800" b="1" dirty="0" err="1" smtClean="0">
                <a:latin typeface="Constantia" panose="02030602050306030303" pitchFamily="18" charset="0"/>
              </a:rPr>
              <a:t>несформированность</a:t>
            </a:r>
            <a:r>
              <a:rPr lang="ru-RU" sz="2800" b="1" dirty="0" smtClean="0">
                <a:latin typeface="Constantia" panose="02030602050306030303" pitchFamily="18" charset="0"/>
              </a:rPr>
              <a:t> социальной картины мира, ценностей и необходимых социальных компетенций.</a:t>
            </a:r>
            <a:endParaRPr lang="ru-RU" sz="2800" b="1" dirty="0">
              <a:latin typeface="Constantia" panose="02030602050306030303" pitchFamily="18" charset="0"/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772400" cy="6477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Book Antiqua" pitchFamily="18" charset="0"/>
              </a:rPr>
              <a:t>Актуальность</a:t>
            </a:r>
            <a:endParaRPr lang="ru-RU" dirty="0"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 txBox="1"/>
          <p:nvPr/>
        </p:nvSpPr>
        <p:spPr bwMode="auto">
          <a:xfrm>
            <a:off x="107950" y="-100013"/>
            <a:ext cx="8507413" cy="865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/>
            <a:r>
              <a:rPr lang="ru-RU" sz="2800" b="1">
                <a:solidFill>
                  <a:schemeClr val="bg1"/>
                </a:solidFill>
              </a:rPr>
              <a:t>Противоречие</a:t>
            </a:r>
            <a:endParaRPr lang="ru-RU" sz="2800" b="1">
              <a:solidFill>
                <a:schemeClr val="bg1"/>
              </a:solidFill>
            </a:endParaRPr>
          </a:p>
        </p:txBody>
      </p:sp>
      <p:pic>
        <p:nvPicPr>
          <p:cNvPr id="4098" name="Picture 2" descr="интересное Записи в рубрике интересное Дневник Kitidodo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965450" y="0"/>
            <a:ext cx="2501900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Штриховая стрелка вправо 4"/>
          <p:cNvSpPr/>
          <p:nvPr/>
        </p:nvSpPr>
        <p:spPr>
          <a:xfrm>
            <a:off x="165604" y="785524"/>
            <a:ext cx="4228301" cy="5940625"/>
          </a:xfrm>
          <a:prstGeom prst="stripedRightArrow">
            <a:avLst>
              <a:gd name="adj1" fmla="val 50858"/>
              <a:gd name="adj2" fmla="val 50000"/>
            </a:avLst>
          </a:prstGeom>
          <a:gradFill>
            <a:gsLst>
              <a:gs pos="50000">
                <a:srgbClr val="0C3F86"/>
              </a:gs>
              <a:gs pos="0">
                <a:srgbClr val="002252"/>
              </a:gs>
              <a:gs pos="70000">
                <a:srgbClr val="1D4F98"/>
              </a:gs>
              <a:gs pos="100000">
                <a:srgbClr val="3C6BBA"/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/>
              <a:t>СУЩЕЕ: </a:t>
            </a:r>
            <a:endParaRPr lang="ru-RU" sz="2000" b="1" u="sng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обучающиеся привыкают получать </a:t>
            </a:r>
            <a:r>
              <a:rPr lang="ru-RU" sz="2000" b="1" dirty="0" smtClean="0"/>
              <a:t>знания ради знаний</a:t>
            </a:r>
            <a:endParaRPr lang="ru-RU" sz="2000" b="1" dirty="0"/>
          </a:p>
        </p:txBody>
      </p:sp>
      <p:sp>
        <p:nvSpPr>
          <p:cNvPr id="6" name="Штриховая стрелка вправо 5"/>
          <p:cNvSpPr/>
          <p:nvPr/>
        </p:nvSpPr>
        <p:spPr>
          <a:xfrm flipH="1">
            <a:off x="4393905" y="1017778"/>
            <a:ext cx="4648768" cy="5507566"/>
          </a:xfrm>
          <a:prstGeom prst="stripedRightArrow">
            <a:avLst/>
          </a:prstGeom>
          <a:solidFill>
            <a:srgbClr val="C0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/>
              <a:t>ДОЛЖНОЕ: </a:t>
            </a:r>
            <a:endParaRPr lang="ru-RU" sz="2000" b="1" u="sng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востребован человек, способный </a:t>
            </a:r>
            <a:r>
              <a:rPr lang="ru-RU" sz="2000" b="1" dirty="0" smtClean="0"/>
              <a:t>преобразовать знания, применяющий обобщённые знания в конкретных жизненных ситуациях</a:t>
            </a:r>
            <a:endParaRPr lang="ru-RU" sz="20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 txBox="1"/>
          <p:nvPr/>
        </p:nvSpPr>
        <p:spPr bwMode="auto">
          <a:xfrm>
            <a:off x="133350" y="-90488"/>
            <a:ext cx="8507413" cy="8636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/>
            <a:r>
              <a:rPr lang="ru-RU" sz="3600" b="1" dirty="0">
                <a:solidFill>
                  <a:schemeClr val="bg1"/>
                </a:solidFill>
              </a:rPr>
              <a:t>Цели и задачи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9" name="Поле 22"/>
          <p:cNvSpPr txBox="1">
            <a:spLocks noChangeArrowheads="1"/>
          </p:cNvSpPr>
          <p:nvPr/>
        </p:nvSpPr>
        <p:spPr bwMode="auto">
          <a:xfrm>
            <a:off x="323528" y="980729"/>
            <a:ext cx="7525153" cy="1150744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Цель: </a:t>
            </a:r>
            <a:r>
              <a:rPr lang="ru-RU" sz="2400" dirty="0" smtClean="0"/>
              <a:t>РАЗВИТИЕ СОЦИАЛЬНО - КРИТИЧЕСКОГО МЫШЛЕНИЯ </a:t>
            </a:r>
            <a:r>
              <a:rPr lang="ru-RU" sz="2400" dirty="0"/>
              <a:t>В ПРОЦЕССЕ </a:t>
            </a:r>
            <a:r>
              <a:rPr lang="ru-RU" sz="2400" dirty="0" smtClean="0"/>
              <a:t>ИЗУЧЕНИЯ ИСТОРИИ </a:t>
            </a:r>
            <a:r>
              <a:rPr lang="ru-RU" sz="2400" dirty="0"/>
              <a:t>И </a:t>
            </a:r>
            <a:r>
              <a:rPr lang="ru-RU" sz="2400" dirty="0" smtClean="0"/>
              <a:t>ОБЩЕСТВОЗНАНИЯ</a:t>
            </a:r>
            <a:endParaRPr lang="ru-RU" sz="2400" dirty="0"/>
          </a:p>
        </p:txBody>
      </p:sp>
      <p:cxnSp>
        <p:nvCxnSpPr>
          <p:cNvPr id="10" name="Прямая со стрелкой 9"/>
          <p:cNvCxnSpPr>
            <a:cxnSpLocks noChangeShapeType="1"/>
          </p:cNvCxnSpPr>
          <p:nvPr/>
        </p:nvCxnSpPr>
        <p:spPr bwMode="auto">
          <a:xfrm>
            <a:off x="4568825" y="2135188"/>
            <a:ext cx="0" cy="5588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cxnSpLocks noChangeShapeType="1"/>
          </p:cNvCxnSpPr>
          <p:nvPr/>
        </p:nvCxnSpPr>
        <p:spPr bwMode="auto">
          <a:xfrm>
            <a:off x="5080000" y="3025775"/>
            <a:ext cx="720725" cy="0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cxnSpLocks noChangeShapeType="1"/>
          </p:cNvCxnSpPr>
          <p:nvPr/>
        </p:nvCxnSpPr>
        <p:spPr bwMode="auto">
          <a:xfrm flipH="1">
            <a:off x="3360738" y="3025775"/>
            <a:ext cx="582612" cy="0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Поле 25"/>
          <p:cNvSpPr txBox="1">
            <a:spLocks noChangeArrowheads="1"/>
          </p:cNvSpPr>
          <p:nvPr/>
        </p:nvSpPr>
        <p:spPr bwMode="auto">
          <a:xfrm>
            <a:off x="6084167" y="4194407"/>
            <a:ext cx="2880321" cy="1754873"/>
          </a:xfrm>
          <a:prstGeom prst="rect">
            <a:avLst/>
          </a:prstGeom>
          <a:gradFill>
            <a:gsLst>
              <a:gs pos="50000">
                <a:srgbClr val="0C3F86"/>
              </a:gs>
              <a:gs pos="0">
                <a:srgbClr val="002252"/>
              </a:gs>
              <a:gs pos="70000">
                <a:srgbClr val="1D4F98"/>
              </a:gs>
              <a:gs pos="100000">
                <a:srgbClr val="3C6BBA"/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b="1"/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Развитие </a:t>
            </a:r>
            <a:r>
              <a:rPr lang="ru-RU" dirty="0"/>
              <a:t>навыков анализа информации как постоянного процесса, начинающегося с </a:t>
            </a:r>
            <a:r>
              <a:rPr lang="ru-RU" dirty="0" smtClean="0"/>
              <a:t> разбора ситуации</a:t>
            </a:r>
            <a:endParaRPr lang="ru-RU" dirty="0"/>
          </a:p>
        </p:txBody>
      </p:sp>
      <p:sp>
        <p:nvSpPr>
          <p:cNvPr id="15" name="Поле 24"/>
          <p:cNvSpPr txBox="1">
            <a:spLocks noChangeArrowheads="1"/>
          </p:cNvSpPr>
          <p:nvPr/>
        </p:nvSpPr>
        <p:spPr bwMode="auto">
          <a:xfrm>
            <a:off x="210148" y="4194407"/>
            <a:ext cx="2765538" cy="1754874"/>
          </a:xfrm>
          <a:prstGeom prst="rect">
            <a:avLst/>
          </a:prstGeom>
          <a:gradFill>
            <a:gsLst>
              <a:gs pos="50000">
                <a:srgbClr val="0C3F86"/>
              </a:gs>
              <a:gs pos="0">
                <a:srgbClr val="002252"/>
              </a:gs>
              <a:gs pos="70000">
                <a:srgbClr val="1D4F98"/>
              </a:gs>
              <a:gs pos="100000">
                <a:srgbClr val="3C6BBA"/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b="1"/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Развитие  навыков  решения ситуационных задач,  формирование сопричастности и ответственности </a:t>
            </a:r>
            <a:endParaRPr lang="ru-RU" dirty="0"/>
          </a:p>
        </p:txBody>
      </p:sp>
      <p:sp>
        <p:nvSpPr>
          <p:cNvPr id="16" name="Поле 30"/>
          <p:cNvSpPr txBox="1">
            <a:spLocks noChangeArrowheads="1"/>
          </p:cNvSpPr>
          <p:nvPr/>
        </p:nvSpPr>
        <p:spPr bwMode="auto">
          <a:xfrm>
            <a:off x="3258878" y="4194407"/>
            <a:ext cx="2542097" cy="1754873"/>
          </a:xfrm>
          <a:prstGeom prst="rect">
            <a:avLst/>
          </a:prstGeom>
          <a:gradFill>
            <a:gsLst>
              <a:gs pos="50000">
                <a:srgbClr val="0C3F86"/>
              </a:gs>
              <a:gs pos="0">
                <a:srgbClr val="002252"/>
              </a:gs>
              <a:gs pos="70000">
                <a:srgbClr val="1D4F98"/>
              </a:gs>
              <a:gs pos="100000">
                <a:srgbClr val="3C6BBA"/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b="1"/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Развитие умений </a:t>
            </a:r>
            <a:r>
              <a:rPr lang="ru-RU" dirty="0"/>
              <a:t>отделить теорию, факт и оценочное суждение и анализировать их</a:t>
            </a:r>
            <a:endParaRPr lang="ru-RU" dirty="0"/>
          </a:p>
        </p:txBody>
      </p:sp>
      <p:sp>
        <p:nvSpPr>
          <p:cNvPr id="17" name="Поле 31"/>
          <p:cNvSpPr txBox="1">
            <a:spLocks noChangeArrowheads="1"/>
          </p:cNvSpPr>
          <p:nvPr/>
        </p:nvSpPr>
        <p:spPr bwMode="auto">
          <a:xfrm>
            <a:off x="309551" y="2505583"/>
            <a:ext cx="3285461" cy="1132901"/>
          </a:xfrm>
          <a:prstGeom prst="rect">
            <a:avLst/>
          </a:prstGeom>
          <a:gradFill>
            <a:gsLst>
              <a:gs pos="50000">
                <a:srgbClr val="0C3F86"/>
              </a:gs>
              <a:gs pos="0">
                <a:srgbClr val="002252"/>
              </a:gs>
              <a:gs pos="70000">
                <a:srgbClr val="1D4F98"/>
              </a:gs>
              <a:gs pos="100000">
                <a:srgbClr val="3C6BBA"/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b="1"/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Развитие </a:t>
            </a:r>
            <a:r>
              <a:rPr lang="ru-RU" dirty="0"/>
              <a:t>ключевых составляющих </a:t>
            </a:r>
            <a:r>
              <a:rPr lang="ru-RU" dirty="0" smtClean="0"/>
              <a:t>социального мышления</a:t>
            </a:r>
            <a:endParaRPr lang="ru-RU" dirty="0"/>
          </a:p>
        </p:txBody>
      </p:sp>
      <p:sp>
        <p:nvSpPr>
          <p:cNvPr id="18" name="Поле 32"/>
          <p:cNvSpPr txBox="1">
            <a:spLocks noChangeArrowheads="1"/>
          </p:cNvSpPr>
          <p:nvPr/>
        </p:nvSpPr>
        <p:spPr bwMode="auto">
          <a:xfrm>
            <a:off x="5580112" y="2505583"/>
            <a:ext cx="3286800" cy="1132901"/>
          </a:xfrm>
          <a:prstGeom prst="rect">
            <a:avLst/>
          </a:prstGeom>
          <a:gradFill>
            <a:gsLst>
              <a:gs pos="50000">
                <a:srgbClr val="0C3F86"/>
              </a:gs>
              <a:gs pos="0">
                <a:srgbClr val="002252"/>
              </a:gs>
              <a:gs pos="70000">
                <a:srgbClr val="1D4F98"/>
              </a:gs>
              <a:gs pos="100000">
                <a:srgbClr val="3C6BBA"/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b="1"/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Развитие  ключевых навыков критического мышления</a:t>
            </a:r>
            <a:endParaRPr lang="ru-RU" dirty="0"/>
          </a:p>
        </p:txBody>
      </p:sp>
      <p:grpSp>
        <p:nvGrpSpPr>
          <p:cNvPr id="37" name="Группа 36"/>
          <p:cNvGrpSpPr/>
          <p:nvPr/>
        </p:nvGrpSpPr>
        <p:grpSpPr bwMode="auto">
          <a:xfrm>
            <a:off x="1547813" y="3638550"/>
            <a:ext cx="5976937" cy="542925"/>
            <a:chOff x="1547664" y="3638484"/>
            <a:chExt cx="5976664" cy="543423"/>
          </a:xfrm>
        </p:grpSpPr>
        <p:cxnSp>
          <p:nvCxnSpPr>
            <p:cNvPr id="19" name="Прямая со стрелкой 18"/>
            <p:cNvCxnSpPr/>
            <p:nvPr/>
          </p:nvCxnSpPr>
          <p:spPr>
            <a:xfrm>
              <a:off x="1908010" y="3651196"/>
              <a:ext cx="0" cy="259000"/>
            </a:xfrm>
            <a:prstGeom prst="straightConnector1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>
              <a:off x="7241766" y="3638484"/>
              <a:ext cx="0" cy="271712"/>
            </a:xfrm>
            <a:prstGeom prst="straightConnector1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1547664" y="3910196"/>
              <a:ext cx="597666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>
              <a:off x="1547664" y="3910196"/>
              <a:ext cx="0" cy="27171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>
              <a:off x="4500279" y="3910196"/>
              <a:ext cx="0" cy="27171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>
              <a:off x="7524328" y="3910196"/>
              <a:ext cx="0" cy="27171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" name="Поле 28"/>
          <p:cNvSpPr txBox="1">
            <a:spLocks noChangeArrowheads="1"/>
          </p:cNvSpPr>
          <p:nvPr/>
        </p:nvSpPr>
        <p:spPr bwMode="auto">
          <a:xfrm>
            <a:off x="3943558" y="2723646"/>
            <a:ext cx="1249913" cy="552635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ЗАДАЧИ</a:t>
            </a:r>
            <a:endParaRPr lang="ru-RU" dirty="0"/>
          </a:p>
        </p:txBody>
      </p:sp>
      <p:pic>
        <p:nvPicPr>
          <p:cNvPr id="9244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8039100" y="1204913"/>
            <a:ext cx="925513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 txBox="1"/>
          <p:nvPr/>
        </p:nvSpPr>
        <p:spPr bwMode="auto">
          <a:xfrm>
            <a:off x="0" y="1"/>
            <a:ext cx="8507413" cy="5486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/>
            <a:r>
              <a:rPr lang="ru-RU" sz="2800" b="1" dirty="0">
                <a:solidFill>
                  <a:schemeClr val="bg1"/>
                </a:solidFill>
                <a:latin typeface="Constantia" panose="02030602050306030303" pitchFamily="18" charset="0"/>
              </a:rPr>
              <a:t>Истоки педагогического опыта</a:t>
            </a:r>
            <a:endParaRPr lang="ru-RU" sz="28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2" name="Прямоугольная выноска 1"/>
          <p:cNvSpPr/>
          <p:nvPr/>
        </p:nvSpPr>
        <p:spPr>
          <a:xfrm>
            <a:off x="182563" y="620688"/>
            <a:ext cx="5035550" cy="2003451"/>
          </a:xfrm>
          <a:prstGeom prst="wedgeRectCallout">
            <a:avLst>
              <a:gd name="adj1" fmla="val -17396"/>
              <a:gd name="adj2" fmla="val 64131"/>
            </a:avLst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just" eaLnBrk="1" hangingPunct="1"/>
            <a:r>
              <a:rPr lang="ru-RU" sz="1200" i="1" dirty="0" smtClean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«</a:t>
            </a:r>
            <a:r>
              <a:rPr lang="ru-RU" sz="1400" dirty="0" smtClean="0">
                <a:latin typeface="Constantia" panose="02030602050306030303" pitchFamily="18" charset="0"/>
              </a:rPr>
              <a:t>Социально-критическое мышление как конструирование социальной реальности предусматривает понимание сложности взаимодействия «человек - общество», существования скрытых смыслов социальной реальности, а самое главное, предполагает готовность к пересмотру своих представлений об обществе. Характеристиками такого мышления неизбежно являются: принятие позиции Другого, восприятие конфликта как возможности для развития</a:t>
            </a:r>
            <a:r>
              <a:rPr lang="ru-RU" sz="1400" i="1" dirty="0" smtClean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»</a:t>
            </a:r>
            <a:endParaRPr lang="ru-RU" sz="1200" i="1" dirty="0">
              <a:solidFill>
                <a:srgbClr val="000000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5436096" y="548680"/>
            <a:ext cx="3528392" cy="1800200"/>
          </a:xfrm>
          <a:prstGeom prst="wedgeRectCallout">
            <a:avLst>
              <a:gd name="adj1" fmla="val 1328"/>
              <a:gd name="adj2" fmla="val 69931"/>
            </a:avLst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dirty="0" smtClean="0">
                <a:latin typeface="Constantia" panose="02030602050306030303" pitchFamily="18" charset="0"/>
              </a:rPr>
              <a:t>Кейс-метод в образовании – это ряд определенных учебных ситуаций, которые специально разработаны на базе фактического материала для дальнейшего их разбора в рамках учебных занятий, анализа конкретных ситуаций, «частного случая». </a:t>
            </a:r>
            <a:endParaRPr lang="ru-RU" sz="1350" dirty="0" smtClean="0">
              <a:latin typeface="Constantia" panose="02030602050306030303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10" name="Поле 31"/>
          <p:cNvSpPr txBox="1">
            <a:spLocks noChangeArrowheads="1"/>
          </p:cNvSpPr>
          <p:nvPr/>
        </p:nvSpPr>
        <p:spPr bwMode="auto">
          <a:xfrm>
            <a:off x="179513" y="3227239"/>
            <a:ext cx="3759606" cy="1132847"/>
          </a:xfrm>
          <a:prstGeom prst="rect">
            <a:avLst/>
          </a:prstGeom>
          <a:gradFill>
            <a:gsLst>
              <a:gs pos="50000">
                <a:srgbClr val="0C3F86"/>
              </a:gs>
              <a:gs pos="0">
                <a:srgbClr val="002252"/>
              </a:gs>
              <a:gs pos="70000">
                <a:srgbClr val="1D4F98"/>
              </a:gs>
              <a:gs pos="100000">
                <a:srgbClr val="3C6BBA"/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b="1"/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latin typeface="Constantia" panose="02030602050306030303" pitchFamily="18" charset="0"/>
              </a:rPr>
              <a:t>Понимание социальной реальности, взгляд «изнутри», мышление о социальной действительности и соотнесение своих потребностей с реальностью</a:t>
            </a:r>
            <a:endParaRPr lang="ru-RU" sz="2000" dirty="0">
              <a:latin typeface="Constantia" panose="02030602050306030303" pitchFamily="18" charset="0"/>
            </a:endParaRPr>
          </a:p>
        </p:txBody>
      </p:sp>
      <p:sp>
        <p:nvSpPr>
          <p:cNvPr id="11" name="Поле 31"/>
          <p:cNvSpPr txBox="1">
            <a:spLocks noChangeArrowheads="1"/>
          </p:cNvSpPr>
          <p:nvPr/>
        </p:nvSpPr>
        <p:spPr bwMode="auto">
          <a:xfrm>
            <a:off x="192445" y="5155865"/>
            <a:ext cx="3758400" cy="1137746"/>
          </a:xfrm>
          <a:prstGeom prst="rect">
            <a:avLst/>
          </a:prstGeom>
          <a:gradFill>
            <a:gsLst>
              <a:gs pos="50000">
                <a:srgbClr val="0C3F86"/>
              </a:gs>
              <a:gs pos="0">
                <a:srgbClr val="002252"/>
              </a:gs>
              <a:gs pos="70000">
                <a:srgbClr val="1D4F98"/>
              </a:gs>
              <a:gs pos="100000">
                <a:srgbClr val="3C6BBA"/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b="1"/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Constantia" panose="02030602050306030303" pitchFamily="18" charset="0"/>
              </a:rPr>
              <a:t>общая теория мышления </a:t>
            </a:r>
            <a:endParaRPr lang="ru-RU" dirty="0">
              <a:latin typeface="Constantia" panose="02030602050306030303" pitchFamily="18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0" y="2852738"/>
            <a:ext cx="4355976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1" hangingPunct="1">
              <a:tabLst>
                <a:tab pos="185420" algn="l"/>
              </a:tabLst>
            </a:pPr>
            <a:r>
              <a:rPr lang="ru-RU" sz="1600" b="1" i="1" dirty="0" smtClean="0">
                <a:latin typeface="Constantia" panose="02030602050306030303" pitchFamily="18" charset="0"/>
                <a:ea typeface="Cambria Math" panose="02040503050406030204" pitchFamily="18" charset="0"/>
              </a:rPr>
              <a:t>Е.В. Прямикова, К. А. </a:t>
            </a:r>
            <a:r>
              <a:rPr lang="ru-RU" sz="1600" b="1" i="1" dirty="0" err="1" smtClean="0">
                <a:latin typeface="Constantia" panose="02030602050306030303" pitchFamily="18" charset="0"/>
                <a:ea typeface="Cambria Math" panose="02040503050406030204" pitchFamily="18" charset="0"/>
              </a:rPr>
              <a:t>Абульханова</a:t>
            </a:r>
            <a:endParaRPr lang="ru-RU" sz="1600" b="1" i="1" dirty="0" smtClean="0">
              <a:latin typeface="Constantia" panose="02030602050306030303" pitchFamily="18" charset="0"/>
              <a:ea typeface="Cambria Math" panose="02040503050406030204" pitchFamily="18" charset="0"/>
            </a:endParaRPr>
          </a:p>
          <a:p>
            <a:pPr algn="ctr" eaLnBrk="1" hangingPunct="1">
              <a:tabLst>
                <a:tab pos="185420" algn="l"/>
              </a:tabLst>
            </a:pPr>
            <a:r>
              <a:rPr lang="ru-RU" sz="1600" b="1" i="1" dirty="0" smtClean="0"/>
              <a:t> </a:t>
            </a:r>
            <a:endParaRPr lang="ru-RU" sz="1600" b="1" i="1" dirty="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ctr" eaLnBrk="1" hangingPunct="1">
              <a:tabLst>
                <a:tab pos="185420" algn="l"/>
              </a:tabLst>
            </a:pPr>
            <a:endParaRPr lang="ru-RU" sz="1600" i="1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-96838" y="6300788"/>
            <a:ext cx="446563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>
              <a:tabLst>
                <a:tab pos="85725" algn="l"/>
              </a:tabLst>
            </a:pPr>
            <a:r>
              <a:rPr lang="ru-RU" sz="1200" b="1" i="1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А.В. </a:t>
            </a:r>
            <a:r>
              <a:rPr lang="ru-RU" sz="1200" b="1" i="1" dirty="0" err="1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Брушлинский</a:t>
            </a:r>
            <a:r>
              <a:rPr lang="ru-RU" sz="1200" b="1" i="1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, С.Л. Рубинштейн, Л.С. </a:t>
            </a:r>
            <a:r>
              <a:rPr lang="ru-RU" sz="1200" b="1" i="1" dirty="0" err="1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Выготский</a:t>
            </a:r>
            <a:r>
              <a:rPr lang="ru-RU" sz="1200" b="1" i="1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, А.Н. Леонтьев, П.Я. Гальперин</a:t>
            </a:r>
            <a:endParaRPr lang="ru-RU" sz="1200" b="1" i="1" dirty="0">
              <a:latin typeface="Constantia" panose="02030602050306030303" pitchFamily="18" charset="0"/>
            </a:endParaRPr>
          </a:p>
        </p:txBody>
      </p:sp>
      <p:sp>
        <p:nvSpPr>
          <p:cNvPr id="14" name="Поле 31"/>
          <p:cNvSpPr txBox="1">
            <a:spLocks noChangeArrowheads="1"/>
          </p:cNvSpPr>
          <p:nvPr/>
        </p:nvSpPr>
        <p:spPr bwMode="auto">
          <a:xfrm>
            <a:off x="5219872" y="3227239"/>
            <a:ext cx="3757329" cy="1145914"/>
          </a:xfrm>
          <a:prstGeom prst="rect">
            <a:avLst/>
          </a:prstGeom>
          <a:gradFill>
            <a:gsLst>
              <a:gs pos="50000">
                <a:srgbClr val="0C3F86"/>
              </a:gs>
              <a:gs pos="0">
                <a:srgbClr val="002252"/>
              </a:gs>
              <a:gs pos="70000">
                <a:srgbClr val="1D4F98"/>
              </a:gs>
              <a:gs pos="100000">
                <a:srgbClr val="3C6BBA"/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b="1"/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Constantia" panose="02030602050306030303" pitchFamily="18" charset="0"/>
              </a:rPr>
              <a:t>Кейс- метод как средство обучения по разрешению социальных противоречий </a:t>
            </a:r>
            <a:endParaRPr lang="ru-RU" dirty="0">
              <a:latin typeface="Constantia" panose="02030602050306030303" pitchFamily="18" charset="0"/>
            </a:endParaRPr>
          </a:p>
        </p:txBody>
      </p:sp>
      <p:sp>
        <p:nvSpPr>
          <p:cNvPr id="15" name="Поле 31"/>
          <p:cNvSpPr txBox="1">
            <a:spLocks noChangeArrowheads="1"/>
          </p:cNvSpPr>
          <p:nvPr/>
        </p:nvSpPr>
        <p:spPr bwMode="auto">
          <a:xfrm>
            <a:off x="5218801" y="5147697"/>
            <a:ext cx="3758400" cy="1145914"/>
          </a:xfrm>
          <a:prstGeom prst="rect">
            <a:avLst/>
          </a:prstGeom>
          <a:gradFill>
            <a:gsLst>
              <a:gs pos="50000">
                <a:srgbClr val="0C3F86"/>
              </a:gs>
              <a:gs pos="0">
                <a:srgbClr val="002252"/>
              </a:gs>
              <a:gs pos="70000">
                <a:srgbClr val="1D4F98"/>
              </a:gs>
              <a:gs pos="100000">
                <a:srgbClr val="3C6BBA"/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b="1"/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err="1" smtClean="0">
                <a:latin typeface="Constantia" panose="02030602050306030303" pitchFamily="18" charset="0"/>
              </a:rPr>
              <a:t>Ситуационность</a:t>
            </a:r>
            <a:r>
              <a:rPr lang="ru-RU" sz="1600" dirty="0" smtClean="0">
                <a:latin typeface="Constantia" panose="02030602050306030303" pitchFamily="18" charset="0"/>
              </a:rPr>
              <a:t> и </a:t>
            </a:r>
            <a:r>
              <a:rPr lang="ru-RU" sz="1600" dirty="0" err="1" smtClean="0">
                <a:latin typeface="Constantia" panose="02030602050306030303" pitchFamily="18" charset="0"/>
              </a:rPr>
              <a:t>проблемность</a:t>
            </a:r>
            <a:br>
              <a:rPr lang="ru-RU" sz="1600" dirty="0" smtClean="0">
                <a:latin typeface="Constantia" panose="02030602050306030303" pitchFamily="18" charset="0"/>
              </a:rPr>
            </a:br>
            <a:r>
              <a:rPr lang="ru-RU" sz="1600" dirty="0" smtClean="0">
                <a:latin typeface="Constantia" panose="02030602050306030303" pitchFamily="18" charset="0"/>
              </a:rPr>
              <a:t>как основополагающие условия </a:t>
            </a:r>
            <a:r>
              <a:rPr lang="ru-RU" sz="1600" dirty="0">
                <a:latin typeface="Constantia" panose="02030602050306030303" pitchFamily="18" charset="0"/>
              </a:rPr>
              <a:t>для развития </a:t>
            </a:r>
            <a:r>
              <a:rPr lang="ru-RU" sz="1600" dirty="0" smtClean="0">
                <a:latin typeface="Constantia" panose="02030602050306030303" pitchFamily="18" charset="0"/>
              </a:rPr>
              <a:t>социально-критического мышления </a:t>
            </a:r>
            <a:endParaRPr lang="ru-RU" sz="1600" dirty="0">
              <a:latin typeface="Constantia" panose="02030602050306030303" pitchFamily="18" charset="0"/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4722813" y="6308725"/>
            <a:ext cx="44386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>
              <a:tabLst>
                <a:tab pos="85725" algn="l"/>
              </a:tabLst>
            </a:pPr>
            <a:r>
              <a:rPr lang="ru-RU" sz="1600" b="1" i="1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И.Я. </a:t>
            </a:r>
            <a:r>
              <a:rPr lang="ru-RU" sz="1600" b="1" i="1" dirty="0" err="1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Лернер</a:t>
            </a:r>
            <a:r>
              <a:rPr lang="ru-RU" sz="1600" b="1" i="1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, А.М. Матюшкин, М.И. </a:t>
            </a:r>
            <a:r>
              <a:rPr lang="ru-RU" sz="1600" b="1" i="1" dirty="0" err="1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Махмутов</a:t>
            </a:r>
            <a:endParaRPr lang="ru-RU" sz="1600" b="1" i="1" dirty="0">
              <a:latin typeface="Constantia" panose="02030602050306030303" pitchFamily="18" charset="0"/>
            </a:endParaRPr>
          </a:p>
        </p:txBody>
      </p:sp>
      <p:grpSp>
        <p:nvGrpSpPr>
          <p:cNvPr id="29" name="Группа 28"/>
          <p:cNvGrpSpPr/>
          <p:nvPr/>
        </p:nvGrpSpPr>
        <p:grpSpPr bwMode="auto">
          <a:xfrm>
            <a:off x="3935413" y="3700463"/>
            <a:ext cx="463550" cy="1109662"/>
            <a:chOff x="3972272" y="3717032"/>
            <a:chExt cx="464267" cy="1109838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>
              <a:off x="4436539" y="3717032"/>
              <a:ext cx="0" cy="1109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 flipH="1">
              <a:off x="3972272" y="3717032"/>
              <a:ext cx="45949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Группа 30"/>
          <p:cNvGrpSpPr/>
          <p:nvPr/>
        </p:nvGrpSpPr>
        <p:grpSpPr bwMode="auto">
          <a:xfrm flipH="1">
            <a:off x="4722813" y="3700463"/>
            <a:ext cx="460375" cy="1109662"/>
            <a:chOff x="3976622" y="3717032"/>
            <a:chExt cx="459917" cy="1109838"/>
          </a:xfrm>
        </p:grpSpPr>
        <p:cxnSp>
          <p:nvCxnSpPr>
            <p:cNvPr id="32" name="Прямая соединительная линия 31"/>
            <p:cNvCxnSpPr/>
            <p:nvPr/>
          </p:nvCxnSpPr>
          <p:spPr>
            <a:xfrm>
              <a:off x="4436539" y="3717032"/>
              <a:ext cx="0" cy="1109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/>
            <p:cNvCxnSpPr/>
            <p:nvPr/>
          </p:nvCxnSpPr>
          <p:spPr>
            <a:xfrm flipH="1">
              <a:off x="3976622" y="3717032"/>
              <a:ext cx="45991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Группа 33"/>
          <p:cNvGrpSpPr/>
          <p:nvPr/>
        </p:nvGrpSpPr>
        <p:grpSpPr bwMode="auto">
          <a:xfrm flipV="1">
            <a:off x="3949700" y="4630738"/>
            <a:ext cx="460375" cy="1109662"/>
            <a:chOff x="3976622" y="3717032"/>
            <a:chExt cx="459917" cy="1109838"/>
          </a:xfrm>
        </p:grpSpPr>
        <p:cxnSp>
          <p:nvCxnSpPr>
            <p:cNvPr id="35" name="Прямая соединительная линия 34"/>
            <p:cNvCxnSpPr/>
            <p:nvPr/>
          </p:nvCxnSpPr>
          <p:spPr>
            <a:xfrm>
              <a:off x="4436539" y="3717032"/>
              <a:ext cx="0" cy="1109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 стрелкой 35"/>
            <p:cNvCxnSpPr/>
            <p:nvPr/>
          </p:nvCxnSpPr>
          <p:spPr>
            <a:xfrm flipH="1">
              <a:off x="3976622" y="3717032"/>
              <a:ext cx="45991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Группа 36"/>
          <p:cNvGrpSpPr/>
          <p:nvPr/>
        </p:nvGrpSpPr>
        <p:grpSpPr bwMode="auto">
          <a:xfrm flipH="1" flipV="1">
            <a:off x="4749800" y="4630738"/>
            <a:ext cx="460375" cy="1109662"/>
            <a:chOff x="3976622" y="3717032"/>
            <a:chExt cx="459917" cy="1109838"/>
          </a:xfrm>
        </p:grpSpPr>
        <p:cxnSp>
          <p:nvCxnSpPr>
            <p:cNvPr id="38" name="Прямая соединительная линия 37"/>
            <p:cNvCxnSpPr/>
            <p:nvPr/>
          </p:nvCxnSpPr>
          <p:spPr>
            <a:xfrm>
              <a:off x="4436539" y="3717032"/>
              <a:ext cx="0" cy="1109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 стрелкой 38"/>
            <p:cNvCxnSpPr/>
            <p:nvPr/>
          </p:nvCxnSpPr>
          <p:spPr>
            <a:xfrm flipH="1">
              <a:off x="3976622" y="3717032"/>
              <a:ext cx="45991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Поле 28"/>
          <p:cNvSpPr txBox="1">
            <a:spLocks noChangeArrowheads="1"/>
          </p:cNvSpPr>
          <p:nvPr/>
        </p:nvSpPr>
        <p:spPr bwMode="auto">
          <a:xfrm>
            <a:off x="2159294" y="4542125"/>
            <a:ext cx="4907393" cy="385039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Constantia" panose="02030602050306030303" pitchFamily="18" charset="0"/>
              </a:rPr>
              <a:t>Источники педагогического опыта</a:t>
            </a:r>
            <a:endParaRPr lang="ru-RU" dirty="0">
              <a:latin typeface="Constantia" panose="02030602050306030303" pitchFamily="18" charset="0"/>
            </a:endParaRPr>
          </a:p>
        </p:txBody>
      </p: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4499992" y="2636912"/>
            <a:ext cx="4644008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1" hangingPunct="1">
              <a:tabLst>
                <a:tab pos="185420" algn="l"/>
              </a:tabLst>
            </a:pPr>
            <a:r>
              <a:rPr lang="ru-RU" altLang="ru-RU" sz="1400" b="1" i="1" dirty="0" smtClean="0">
                <a:latin typeface="Constantia" panose="02030602050306030303" pitchFamily="18" charset="0"/>
                <a:ea typeface="Cambria Math" panose="02040503050406030204" pitchFamily="18" charset="0"/>
              </a:rPr>
              <a:t>Э. </a:t>
            </a:r>
            <a:r>
              <a:rPr lang="ru-RU" altLang="ru-RU" sz="1400" b="1" i="1" dirty="0" err="1" smtClean="0">
                <a:latin typeface="Constantia" panose="02030602050306030303" pitchFamily="18" charset="0"/>
                <a:ea typeface="Cambria Math" panose="02040503050406030204" pitchFamily="18" charset="0"/>
              </a:rPr>
              <a:t>Хансен</a:t>
            </a:r>
            <a:r>
              <a:rPr lang="ru-RU" altLang="ru-RU" sz="1400" b="1" i="1" dirty="0" smtClean="0">
                <a:latin typeface="Constantia" panose="02030602050306030303" pitchFamily="18" charset="0"/>
                <a:ea typeface="Cambria Math" panose="02040503050406030204" pitchFamily="18" charset="0"/>
              </a:rPr>
              <a:t>, А. В. Хуторской, Л.В. , М.В.Рыжаков, </a:t>
            </a:r>
            <a:endParaRPr lang="ru-RU" altLang="ru-RU" sz="1400" b="1" i="1" dirty="0" smtClean="0">
              <a:latin typeface="Constantia" panose="02030602050306030303" pitchFamily="18" charset="0"/>
              <a:ea typeface="Cambria Math" panose="02040503050406030204" pitchFamily="18" charset="0"/>
            </a:endParaRPr>
          </a:p>
          <a:p>
            <a:pPr algn="ctr" eaLnBrk="1" hangingPunct="1">
              <a:tabLst>
                <a:tab pos="185420" algn="l"/>
              </a:tabLst>
            </a:pPr>
            <a:r>
              <a:rPr lang="ru-RU" altLang="ru-RU" sz="1400" b="1" i="1" dirty="0" smtClean="0">
                <a:latin typeface="Constantia" panose="02030602050306030303" pitchFamily="18" charset="0"/>
                <a:ea typeface="Cambria Math" panose="02040503050406030204" pitchFamily="18" charset="0"/>
              </a:rPr>
              <a:t>В.В. </a:t>
            </a:r>
            <a:r>
              <a:rPr lang="ru-RU" altLang="ru-RU" sz="1400" b="1" i="1" dirty="0" err="1" smtClean="0">
                <a:latin typeface="Constantia" panose="02030602050306030303" pitchFamily="18" charset="0"/>
                <a:ea typeface="Cambria Math" panose="02040503050406030204" pitchFamily="18" charset="0"/>
              </a:rPr>
              <a:t>Гузеев</a:t>
            </a:r>
            <a:r>
              <a:rPr lang="ru-RU" altLang="ru-RU" sz="1400" b="1" i="1" dirty="0" smtClean="0">
                <a:latin typeface="Constantia" panose="02030602050306030303" pitchFamily="18" charset="0"/>
                <a:ea typeface="Cambria Math" panose="02040503050406030204" pitchFamily="18" charset="0"/>
              </a:rPr>
              <a:t>, О.Г. Смолянинова.</a:t>
            </a:r>
            <a:endParaRPr lang="ru-RU" sz="1400" b="1" i="1" dirty="0" smtClean="0">
              <a:latin typeface="Constantia" panose="02030602050306030303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tabLst>
                <a:tab pos="185420" algn="l"/>
              </a:tabLst>
            </a:pPr>
            <a:endParaRPr lang="ru-RU" sz="1600" i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/>
      <p:bldP spid="13" grpId="0"/>
      <p:bldP spid="17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59632" y="620688"/>
            <a:ext cx="6480720" cy="223224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mbria" panose="02040503050406030204" pitchFamily="18" charset="0"/>
                <a:ea typeface="Segoe UI" panose="020B0502040204020203" pitchFamily="34" charset="0"/>
                <a:cs typeface="Times New Roman" panose="02020603050405020304" pitchFamily="18" charset="0"/>
              </a:rPr>
              <a:t>Краеведческие кейсы – это</a:t>
            </a:r>
            <a:endParaRPr lang="ru-RU" sz="2000" b="1" dirty="0" smtClean="0">
              <a:solidFill>
                <a:schemeClr val="bg1"/>
              </a:solidFill>
              <a:latin typeface="Cambria" panose="02040503050406030204" pitchFamily="18" charset="0"/>
              <a:ea typeface="Segoe UI" panose="020B0502040204020203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mbria" panose="02040503050406030204" pitchFamily="18" charset="0"/>
                <a:ea typeface="Segoe UI" panose="020B0502040204020203" pitchFamily="34" charset="0"/>
                <a:cs typeface="Times New Roman" panose="02020603050405020304" pitchFamily="18" charset="0"/>
              </a:rPr>
              <a:t>ситуационные задачи,</a:t>
            </a:r>
            <a:r>
              <a:rPr lang="ru-RU" sz="20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 основанные на фактическом материале конкретной территории,</a:t>
            </a:r>
            <a:endParaRPr lang="ru-RU" sz="2000" b="1" dirty="0" smtClean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целью которых является</a:t>
            </a:r>
            <a:endParaRPr lang="ru-RU" sz="2000" b="1" dirty="0" smtClean="0">
              <a:solidFill>
                <a:schemeClr val="bg1"/>
              </a:solidFill>
              <a:latin typeface="Cambria" panose="02040503050406030204" pitchFamily="18" charset="0"/>
              <a:ea typeface="Segoe UI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75856" y="3933056"/>
            <a:ext cx="2448272" cy="266429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Cambria" panose="02040503050406030204" pitchFamily="18" charset="0"/>
                <a:ea typeface="Segoe UI" panose="020B0502040204020203" pitchFamily="34" charset="0"/>
                <a:cs typeface="Times New Roman" panose="02020603050405020304" pitchFamily="18" charset="0"/>
              </a:rPr>
              <a:t>Развитие умений работать с информацией и умений регулировать конфликты</a:t>
            </a:r>
            <a:endParaRPr lang="ru-RU" sz="20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3501008"/>
            <a:ext cx="2808312" cy="309634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ambria" panose="02040503050406030204" pitchFamily="18" charset="0"/>
              </a:rPr>
              <a:t>Формирование социального опыта на основе теоретического материала </a:t>
            </a:r>
            <a:endParaRPr lang="ru-RU" sz="2400" dirty="0">
              <a:latin typeface="Cambria" panose="020405030504060302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12160" y="3501008"/>
            <a:ext cx="2880320" cy="309634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ambria" panose="02040503050406030204" pitchFamily="18" charset="0"/>
              </a:rPr>
              <a:t>Формирование социальной ответственности</a:t>
            </a:r>
            <a:endParaRPr lang="ru-RU" sz="2400" dirty="0" smtClean="0">
              <a:latin typeface="Cambria" panose="02040503050406030204" pitchFamily="18" charset="0"/>
            </a:endParaRPr>
          </a:p>
          <a:p>
            <a:pPr algn="ctr"/>
            <a:r>
              <a:rPr lang="ru-RU" sz="2400" dirty="0" smtClean="0">
                <a:latin typeface="Cambria" panose="02040503050406030204" pitchFamily="18" charset="0"/>
              </a:rPr>
              <a:t>и социальной уверенности</a:t>
            </a:r>
            <a:endParaRPr lang="ru-RU" sz="2400" dirty="0" smtClean="0">
              <a:latin typeface="Cambria" panose="02040503050406030204" pitchFamily="18" charset="0"/>
            </a:endParaRPr>
          </a:p>
          <a:p>
            <a:pPr algn="ctr"/>
            <a:r>
              <a:rPr lang="ru-RU" sz="2400" dirty="0" smtClean="0">
                <a:latin typeface="Cambria" panose="02040503050406030204" pitchFamily="18" charset="0"/>
              </a:rPr>
              <a:t> </a:t>
            </a:r>
            <a:endParaRPr lang="ru-RU" sz="2400" dirty="0">
              <a:latin typeface="Cambria" panose="02040503050406030204" pitchFamily="18" charset="0"/>
            </a:endParaRPr>
          </a:p>
        </p:txBody>
      </p:sp>
      <p:sp>
        <p:nvSpPr>
          <p:cNvPr id="8" name="Двойная стрелка вверх/вниз 7"/>
          <p:cNvSpPr/>
          <p:nvPr/>
        </p:nvSpPr>
        <p:spPr>
          <a:xfrm rot="1536090">
            <a:off x="1368664" y="2468281"/>
            <a:ext cx="432048" cy="936104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войная стрелка вверх/вниз 8"/>
          <p:cNvSpPr/>
          <p:nvPr/>
        </p:nvSpPr>
        <p:spPr>
          <a:xfrm>
            <a:off x="4211960" y="2996952"/>
            <a:ext cx="432048" cy="769878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войная стрелка вверх/вниз 9"/>
          <p:cNvSpPr/>
          <p:nvPr/>
        </p:nvSpPr>
        <p:spPr>
          <a:xfrm rot="20254164">
            <a:off x="7182520" y="2467903"/>
            <a:ext cx="432048" cy="936104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0" y="0"/>
            <a:ext cx="7164288" cy="476672"/>
          </a:xfrm>
        </p:spPr>
        <p:txBody>
          <a:bodyPr/>
          <a:lstStyle/>
          <a:p>
            <a:pPr algn="l"/>
            <a:r>
              <a:rPr lang="ru-RU" sz="2400" b="1" i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Решение противоречия посредством кейсов</a:t>
            </a:r>
            <a:endParaRPr lang="ru-RU" sz="2400" b="1" i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0</TotalTime>
  <Words>12807</Words>
  <Application>WPS Presentation</Application>
  <PresentationFormat>Экран (4:3)</PresentationFormat>
  <Paragraphs>357</Paragraphs>
  <Slides>23</Slides>
  <Notes>2</Notes>
  <HiddenSlides>0</HiddenSlides>
  <MMClips>1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9" baseType="lpstr">
      <vt:lpstr>Arial</vt:lpstr>
      <vt:lpstr>SimSun</vt:lpstr>
      <vt:lpstr>Wingdings</vt:lpstr>
      <vt:lpstr>Calibri</vt:lpstr>
      <vt:lpstr>Constantia</vt:lpstr>
      <vt:lpstr>Georgia</vt:lpstr>
      <vt:lpstr>Book Antiqua</vt:lpstr>
      <vt:lpstr>Cambria</vt:lpstr>
      <vt:lpstr>Cambria Math</vt:lpstr>
      <vt:lpstr>Times New Roman</vt:lpstr>
      <vt:lpstr>Segoe UI</vt:lpstr>
      <vt:lpstr>Microsoft YaHei</vt:lpstr>
      <vt:lpstr>Arial Unicode MS</vt:lpstr>
      <vt:lpstr>+Основной текст (восточно-азиат</vt:lpstr>
      <vt:lpstr>Segoe Print</vt:lpstr>
      <vt:lpstr>Тема Office</vt:lpstr>
      <vt:lpstr>Конкурс методических разработок  по работе с одаренными детьми «Подари успех!»</vt:lpstr>
      <vt:lpstr>PowerPoint 演示文稿</vt:lpstr>
      <vt:lpstr>Принципы успешного обучения</vt:lpstr>
      <vt:lpstr>Визуализация  цели и задач урока </vt:lpstr>
      <vt:lpstr>Актуальность</vt:lpstr>
      <vt:lpstr>PowerPoint 演示文稿</vt:lpstr>
      <vt:lpstr>PowerPoint 演示文稿</vt:lpstr>
      <vt:lpstr>PowerPoint 演示文稿</vt:lpstr>
      <vt:lpstr>Решение противоречия посредством кейсов</vt:lpstr>
      <vt:lpstr>Кейс «дата»</vt:lpstr>
      <vt:lpstr>Кейс «дата»</vt:lpstr>
      <vt:lpstr>Кейс «дата»</vt:lpstr>
      <vt:lpstr>PowerPoint 演示文稿</vt:lpstr>
      <vt:lpstr>Кейс «право и голуби»</vt:lpstr>
      <vt:lpstr>Кейс «статистика»</vt:lpstr>
      <vt:lpstr>Кейсы краеведческого содержания</vt:lpstr>
      <vt:lpstr>Результативность</vt:lpstr>
      <vt:lpstr>Достижения учащихся 2015-2017 гг. </vt:lpstr>
      <vt:lpstr>Достижения учащихся 2017-2018 уч.год. </vt:lpstr>
      <vt:lpstr>Достижения учащихся 2017-2018 уч.год. </vt:lpstr>
      <vt:lpstr>Достижения учащихся </vt:lpstr>
      <vt:lpstr>Презентация опыта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</dc:title>
  <dc:creator>Сергей С. Кочережко</dc:creator>
  <cp:lastModifiedBy>Кристина Микули�</cp:lastModifiedBy>
  <cp:revision>436</cp:revision>
  <dcterms:created xsi:type="dcterms:W3CDTF">2014-11-18T17:28:00Z</dcterms:created>
  <dcterms:modified xsi:type="dcterms:W3CDTF">2022-07-29T17:59:51Z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6003739944FE45F6B87E1BADB02C5F67</vt:lpwstr>
  </property>
  <property fmtid="{D5CDD505-2E9C-101B-9397-08002B2CF9AE}" pid="3" name="KSOProductBuildVer">
    <vt:lpwstr>1049-11.2.0.11191</vt:lpwstr>
  </property>
</Properties>
</file>