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82" r:id="rId11"/>
    <p:sldId id="268" r:id="rId12"/>
    <p:sldId id="283" r:id="rId13"/>
    <p:sldId id="284" r:id="rId14"/>
    <p:sldId id="269" r:id="rId15"/>
    <p:sldId id="270" r:id="rId16"/>
    <p:sldId id="275" r:id="rId17"/>
    <p:sldId id="276" r:id="rId18"/>
    <p:sldId id="277" r:id="rId19"/>
    <p:sldId id="278" r:id="rId20"/>
    <p:sldId id="272" r:id="rId21"/>
    <p:sldId id="285" r:id="rId22"/>
    <p:sldId id="286" r:id="rId23"/>
    <p:sldId id="287" r:id="rId24"/>
    <p:sldId id="271" r:id="rId25"/>
    <p:sldId id="280" r:id="rId26"/>
    <p:sldId id="281" r:id="rId27"/>
    <p:sldId id="288" r:id="rId28"/>
    <p:sldId id="289" r:id="rId29"/>
    <p:sldId id="292" r:id="rId30"/>
    <p:sldId id="290" r:id="rId31"/>
    <p:sldId id="291" r:id="rId32"/>
    <p:sldId id="293" r:id="rId33"/>
    <p:sldId id="294" r:id="rId34"/>
    <p:sldId id="295" r:id="rId35"/>
    <p:sldId id="296" r:id="rId36"/>
    <p:sldId id="297" r:id="rId37"/>
    <p:sldId id="298" r:id="rId38"/>
    <p:sldId id="29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00080"/>
    <a:srgbClr val="FFFF00"/>
    <a:srgbClr val="0000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5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4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4" Type="http://schemas.openxmlformats.org/officeDocument/2006/relationships/image" Target="../media/image7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image" Target="../media/image93.wmf"/><Relationship Id="rId3" Type="http://schemas.openxmlformats.org/officeDocument/2006/relationships/image" Target="../media/image85.wmf"/><Relationship Id="rId7" Type="http://schemas.openxmlformats.org/officeDocument/2006/relationships/image" Target="../media/image81.wmf"/><Relationship Id="rId12" Type="http://schemas.openxmlformats.org/officeDocument/2006/relationships/image" Target="../media/image92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0.wmf"/><Relationship Id="rId11" Type="http://schemas.openxmlformats.org/officeDocument/2006/relationships/image" Target="../media/image91.wmf"/><Relationship Id="rId5" Type="http://schemas.openxmlformats.org/officeDocument/2006/relationships/image" Target="../media/image87.wmf"/><Relationship Id="rId15" Type="http://schemas.openxmlformats.org/officeDocument/2006/relationships/image" Target="../media/image95.wmf"/><Relationship Id="rId10" Type="http://schemas.openxmlformats.org/officeDocument/2006/relationships/image" Target="../media/image90.wmf"/><Relationship Id="rId4" Type="http://schemas.openxmlformats.org/officeDocument/2006/relationships/image" Target="../media/image86.wmf"/><Relationship Id="rId9" Type="http://schemas.openxmlformats.org/officeDocument/2006/relationships/image" Target="../media/image89.wmf"/><Relationship Id="rId14" Type="http://schemas.openxmlformats.org/officeDocument/2006/relationships/image" Target="../media/image94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96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82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image" Target="../media/image101.wmf"/><Relationship Id="rId7" Type="http://schemas.openxmlformats.org/officeDocument/2006/relationships/image" Target="../media/image104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3.wmf"/><Relationship Id="rId5" Type="http://schemas.openxmlformats.org/officeDocument/2006/relationships/image" Target="../media/image97.wmf"/><Relationship Id="rId4" Type="http://schemas.openxmlformats.org/officeDocument/2006/relationships/image" Target="../media/image102.wmf"/><Relationship Id="rId9" Type="http://schemas.openxmlformats.org/officeDocument/2006/relationships/image" Target="../media/image106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image" Target="../media/image112.wmf"/><Relationship Id="rId3" Type="http://schemas.openxmlformats.org/officeDocument/2006/relationships/image" Target="../media/image88.wmf"/><Relationship Id="rId7" Type="http://schemas.openxmlformats.org/officeDocument/2006/relationships/image" Target="../media/image107.wmf"/><Relationship Id="rId12" Type="http://schemas.openxmlformats.org/officeDocument/2006/relationships/image" Target="../media/image111.wmf"/><Relationship Id="rId2" Type="http://schemas.openxmlformats.org/officeDocument/2006/relationships/image" Target="../media/image81.wmf"/><Relationship Id="rId16" Type="http://schemas.openxmlformats.org/officeDocument/2006/relationships/image" Target="../media/image115.wmf"/><Relationship Id="rId1" Type="http://schemas.openxmlformats.org/officeDocument/2006/relationships/image" Target="../media/image80.wmf"/><Relationship Id="rId6" Type="http://schemas.openxmlformats.org/officeDocument/2006/relationships/image" Target="../media/image92.wmf"/><Relationship Id="rId11" Type="http://schemas.openxmlformats.org/officeDocument/2006/relationships/image" Target="../media/image110.wmf"/><Relationship Id="rId5" Type="http://schemas.openxmlformats.org/officeDocument/2006/relationships/image" Target="../media/image91.wmf"/><Relationship Id="rId15" Type="http://schemas.openxmlformats.org/officeDocument/2006/relationships/image" Target="../media/image114.wmf"/><Relationship Id="rId10" Type="http://schemas.openxmlformats.org/officeDocument/2006/relationships/image" Target="../media/image109.wmf"/><Relationship Id="rId4" Type="http://schemas.openxmlformats.org/officeDocument/2006/relationships/image" Target="../media/image89.wmf"/><Relationship Id="rId9" Type="http://schemas.openxmlformats.org/officeDocument/2006/relationships/image" Target="../media/image90.wmf"/><Relationship Id="rId14" Type="http://schemas.openxmlformats.org/officeDocument/2006/relationships/image" Target="../media/image1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13EB3-04E3-4BA6-9C71-215B33674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186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58F39-90C9-468F-8636-BA94623FC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188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7C37E-B2AC-4C37-930B-E6C022526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0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8205F-1567-4BA1-AE7F-16BA4A780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22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542B-74EF-495D-B883-4C550CD57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807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BBC2D-901A-4773-B50E-007456851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54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050D4-4C79-4AEB-B766-26BA788D3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97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883F3-5D90-44E2-8A15-914C1B198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4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EDA77-1295-4AAD-8E49-C4B946F47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4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D0550-C33E-4390-AA30-A8C1187D8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3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54E74-3F6D-414A-9746-7BF75A3B0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0AD94C-EA5A-465A-93AF-4EEC6FB00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18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18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2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26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3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47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3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40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5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63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4.bin"/><Relationship Id="rId10" Type="http://schemas.openxmlformats.org/officeDocument/2006/relationships/oleObject" Target="../embeddings/oleObject61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4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72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0" Type="http://schemas.openxmlformats.org/officeDocument/2006/relationships/image" Target="../media/image4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6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4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80.bin"/><Relationship Id="rId18" Type="http://schemas.openxmlformats.org/officeDocument/2006/relationships/image" Target="../media/image57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1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83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5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62.wmf"/><Relationship Id="rId3" Type="http://schemas.openxmlformats.org/officeDocument/2006/relationships/oleObject" Target="../embeddings/oleObject84.bin"/><Relationship Id="rId21" Type="http://schemas.openxmlformats.org/officeDocument/2006/relationships/oleObject" Target="../embeddings/oleObject95.bin"/><Relationship Id="rId7" Type="http://schemas.openxmlformats.org/officeDocument/2006/relationships/oleObject" Target="../embeddings/oleObject86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9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2.bin"/><Relationship Id="rId20" Type="http://schemas.openxmlformats.org/officeDocument/2006/relationships/image" Target="../media/image63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88.bin"/><Relationship Id="rId5" Type="http://schemas.openxmlformats.org/officeDocument/2006/relationships/oleObject" Target="../embeddings/oleObject85.bin"/><Relationship Id="rId15" Type="http://schemas.openxmlformats.org/officeDocument/2006/relationships/oleObject" Target="../embeddings/oleObject91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94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87.bin"/><Relationship Id="rId14" Type="http://schemas.openxmlformats.org/officeDocument/2006/relationships/oleObject" Target="../embeddings/oleObject90.bin"/><Relationship Id="rId22" Type="http://schemas.openxmlformats.org/officeDocument/2006/relationships/image" Target="../media/image64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72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1.wmf"/><Relationship Id="rId20" Type="http://schemas.openxmlformats.org/officeDocument/2006/relationships/image" Target="../media/image73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100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2.bin"/><Relationship Id="rId10" Type="http://schemas.openxmlformats.org/officeDocument/2006/relationships/image" Target="../media/image68.wmf"/><Relationship Id="rId19" Type="http://schemas.openxmlformats.org/officeDocument/2006/relationships/oleObject" Target="../embeddings/oleObject104.bin"/><Relationship Id="rId4" Type="http://schemas.openxmlformats.org/officeDocument/2006/relationships/image" Target="../media/image65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70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106.bin"/><Relationship Id="rId10" Type="http://schemas.openxmlformats.org/officeDocument/2006/relationships/image" Target="../media/image77.wmf"/><Relationship Id="rId4" Type="http://schemas.openxmlformats.org/officeDocument/2006/relationships/image" Target="../media/image74.wmf"/><Relationship Id="rId9" Type="http://schemas.openxmlformats.org/officeDocument/2006/relationships/oleObject" Target="../embeddings/oleObject10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12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9.wmf"/><Relationship Id="rId11" Type="http://schemas.openxmlformats.org/officeDocument/2006/relationships/oleObject" Target="../embeddings/oleObject113.bin"/><Relationship Id="rId5" Type="http://schemas.openxmlformats.org/officeDocument/2006/relationships/oleObject" Target="../embeddings/oleObject110.bin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11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88.wmf"/><Relationship Id="rId26" Type="http://schemas.openxmlformats.org/officeDocument/2006/relationships/image" Target="../media/image92.wmf"/><Relationship Id="rId3" Type="http://schemas.openxmlformats.org/officeDocument/2006/relationships/oleObject" Target="../embeddings/oleObject114.bin"/><Relationship Id="rId21" Type="http://schemas.openxmlformats.org/officeDocument/2006/relationships/oleObject" Target="../embeddings/oleObject123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121.bin"/><Relationship Id="rId25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wmf"/><Relationship Id="rId20" Type="http://schemas.openxmlformats.org/officeDocument/2006/relationships/image" Target="../media/image89.wmf"/><Relationship Id="rId29" Type="http://schemas.openxmlformats.org/officeDocument/2006/relationships/oleObject" Target="../embeddings/oleObject127.bin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4.wmf"/><Relationship Id="rId11" Type="http://schemas.openxmlformats.org/officeDocument/2006/relationships/oleObject" Target="../embeddings/oleObject118.bin"/><Relationship Id="rId24" Type="http://schemas.openxmlformats.org/officeDocument/2006/relationships/image" Target="../media/image91.wmf"/><Relationship Id="rId32" Type="http://schemas.openxmlformats.org/officeDocument/2006/relationships/image" Target="../media/image95.wmf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0.bin"/><Relationship Id="rId23" Type="http://schemas.openxmlformats.org/officeDocument/2006/relationships/oleObject" Target="../embeddings/oleObject124.bin"/><Relationship Id="rId28" Type="http://schemas.openxmlformats.org/officeDocument/2006/relationships/image" Target="../media/image93.wmf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122.bin"/><Relationship Id="rId31" Type="http://schemas.openxmlformats.org/officeDocument/2006/relationships/oleObject" Target="../embeddings/oleObject128.bin"/><Relationship Id="rId4" Type="http://schemas.openxmlformats.org/officeDocument/2006/relationships/image" Target="../media/image83.wmf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80.wmf"/><Relationship Id="rId22" Type="http://schemas.openxmlformats.org/officeDocument/2006/relationships/image" Target="../media/image90.wmf"/><Relationship Id="rId27" Type="http://schemas.openxmlformats.org/officeDocument/2006/relationships/oleObject" Target="../embeddings/oleObject126.bin"/><Relationship Id="rId30" Type="http://schemas.openxmlformats.org/officeDocument/2006/relationships/image" Target="../media/image94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134.bin"/><Relationship Id="rId3" Type="http://schemas.openxmlformats.org/officeDocument/2006/relationships/oleObject" Target="../embeddings/oleObject129.bin"/><Relationship Id="rId7" Type="http://schemas.openxmlformats.org/officeDocument/2006/relationships/oleObject" Target="../embeddings/oleObject131.bin"/><Relationship Id="rId12" Type="http://schemas.openxmlformats.org/officeDocument/2006/relationships/image" Target="../media/image9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133.bin"/><Relationship Id="rId5" Type="http://schemas.openxmlformats.org/officeDocument/2006/relationships/oleObject" Target="../embeddings/oleObject130.bin"/><Relationship Id="rId10" Type="http://schemas.openxmlformats.org/officeDocument/2006/relationships/image" Target="../media/image82.wmf"/><Relationship Id="rId4" Type="http://schemas.openxmlformats.org/officeDocument/2006/relationships/image" Target="../media/image96.wmf"/><Relationship Id="rId9" Type="http://schemas.openxmlformats.org/officeDocument/2006/relationships/oleObject" Target="../embeddings/oleObject132.bin"/><Relationship Id="rId14" Type="http://schemas.openxmlformats.org/officeDocument/2006/relationships/image" Target="../media/image98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97.wmf"/><Relationship Id="rId18" Type="http://schemas.openxmlformats.org/officeDocument/2006/relationships/oleObject" Target="../embeddings/oleObject143.bin"/><Relationship Id="rId3" Type="http://schemas.openxmlformats.org/officeDocument/2006/relationships/oleObject" Target="../embeddings/oleObject135.bin"/><Relationship Id="rId21" Type="http://schemas.openxmlformats.org/officeDocument/2006/relationships/image" Target="../media/image106.wmf"/><Relationship Id="rId7" Type="http://schemas.openxmlformats.org/officeDocument/2006/relationships/oleObject" Target="../embeddings/oleObject137.bin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0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2.bin"/><Relationship Id="rId20" Type="http://schemas.openxmlformats.org/officeDocument/2006/relationships/oleObject" Target="../embeddings/oleObject144.bin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0.wmf"/><Relationship Id="rId11" Type="http://schemas.openxmlformats.org/officeDocument/2006/relationships/image" Target="../media/image102.wmf"/><Relationship Id="rId5" Type="http://schemas.openxmlformats.org/officeDocument/2006/relationships/oleObject" Target="../embeddings/oleObject136.bin"/><Relationship Id="rId15" Type="http://schemas.openxmlformats.org/officeDocument/2006/relationships/image" Target="../media/image103.wmf"/><Relationship Id="rId10" Type="http://schemas.openxmlformats.org/officeDocument/2006/relationships/oleObject" Target="../embeddings/oleObject139.bin"/><Relationship Id="rId19" Type="http://schemas.openxmlformats.org/officeDocument/2006/relationships/image" Target="../media/image105.wmf"/><Relationship Id="rId4" Type="http://schemas.openxmlformats.org/officeDocument/2006/relationships/image" Target="../media/image99.wmf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141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oleObject" Target="../embeddings/oleObject150.bin"/><Relationship Id="rId18" Type="http://schemas.openxmlformats.org/officeDocument/2006/relationships/image" Target="../media/image108.wmf"/><Relationship Id="rId26" Type="http://schemas.openxmlformats.org/officeDocument/2006/relationships/image" Target="../media/image111.wmf"/><Relationship Id="rId3" Type="http://schemas.openxmlformats.org/officeDocument/2006/relationships/oleObject" Target="../embeddings/oleObject145.bin"/><Relationship Id="rId21" Type="http://schemas.openxmlformats.org/officeDocument/2006/relationships/oleObject" Target="../embeddings/oleObject154.bin"/><Relationship Id="rId34" Type="http://schemas.openxmlformats.org/officeDocument/2006/relationships/image" Target="../media/image115.wmf"/><Relationship Id="rId7" Type="http://schemas.openxmlformats.org/officeDocument/2006/relationships/oleObject" Target="../embeddings/oleObject147.bin"/><Relationship Id="rId12" Type="http://schemas.openxmlformats.org/officeDocument/2006/relationships/image" Target="../media/image91.wmf"/><Relationship Id="rId17" Type="http://schemas.openxmlformats.org/officeDocument/2006/relationships/oleObject" Target="../embeddings/oleObject152.bin"/><Relationship Id="rId25" Type="http://schemas.openxmlformats.org/officeDocument/2006/relationships/oleObject" Target="../embeddings/oleObject156.bin"/><Relationship Id="rId33" Type="http://schemas.openxmlformats.org/officeDocument/2006/relationships/oleObject" Target="../embeddings/oleObject16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7.wmf"/><Relationship Id="rId20" Type="http://schemas.openxmlformats.org/officeDocument/2006/relationships/image" Target="../media/image90.wmf"/><Relationship Id="rId29" Type="http://schemas.openxmlformats.org/officeDocument/2006/relationships/oleObject" Target="../embeddings/oleObject158.bin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149.bin"/><Relationship Id="rId24" Type="http://schemas.openxmlformats.org/officeDocument/2006/relationships/image" Target="../media/image110.wmf"/><Relationship Id="rId32" Type="http://schemas.openxmlformats.org/officeDocument/2006/relationships/image" Target="../media/image114.wmf"/><Relationship Id="rId5" Type="http://schemas.openxmlformats.org/officeDocument/2006/relationships/oleObject" Target="../embeddings/oleObject146.bin"/><Relationship Id="rId15" Type="http://schemas.openxmlformats.org/officeDocument/2006/relationships/oleObject" Target="../embeddings/oleObject151.bin"/><Relationship Id="rId23" Type="http://schemas.openxmlformats.org/officeDocument/2006/relationships/oleObject" Target="../embeddings/oleObject155.bin"/><Relationship Id="rId28" Type="http://schemas.openxmlformats.org/officeDocument/2006/relationships/image" Target="../media/image112.wmf"/><Relationship Id="rId10" Type="http://schemas.openxmlformats.org/officeDocument/2006/relationships/image" Target="../media/image89.wmf"/><Relationship Id="rId19" Type="http://schemas.openxmlformats.org/officeDocument/2006/relationships/oleObject" Target="../embeddings/oleObject153.bin"/><Relationship Id="rId31" Type="http://schemas.openxmlformats.org/officeDocument/2006/relationships/oleObject" Target="../embeddings/oleObject159.bin"/><Relationship Id="rId4" Type="http://schemas.openxmlformats.org/officeDocument/2006/relationships/image" Target="../media/image80.wmf"/><Relationship Id="rId9" Type="http://schemas.openxmlformats.org/officeDocument/2006/relationships/oleObject" Target="../embeddings/oleObject148.bin"/><Relationship Id="rId14" Type="http://schemas.openxmlformats.org/officeDocument/2006/relationships/image" Target="../media/image92.wmf"/><Relationship Id="rId22" Type="http://schemas.openxmlformats.org/officeDocument/2006/relationships/image" Target="../media/image109.wmf"/><Relationship Id="rId27" Type="http://schemas.openxmlformats.org/officeDocument/2006/relationships/oleObject" Target="../embeddings/oleObject157.bin"/><Relationship Id="rId30" Type="http://schemas.openxmlformats.org/officeDocument/2006/relationships/image" Target="../media/image113.wmf"/><Relationship Id="rId35" Type="http://schemas.openxmlformats.org/officeDocument/2006/relationships/oleObject" Target="../embeddings/oleObject161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1557338"/>
            <a:ext cx="7623175" cy="1752600"/>
          </a:xfrm>
        </p:spPr>
        <p:txBody>
          <a:bodyPr anchor="t"/>
          <a:lstStyle/>
          <a:p>
            <a:pPr eaLnBrk="1" hangingPunct="1"/>
            <a:r>
              <a:rPr lang="ru-RU" altLang="ru-RU" sz="5400" smtClean="0"/>
              <a:t>Векторы в пространстве.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981200" y="3959225"/>
            <a:ext cx="6553200" cy="20620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dirty="0" smtClean="0"/>
              <a:t>Зозулина Любовь Сергеевна,</a:t>
            </a:r>
            <a:br>
              <a:rPr lang="ru-RU" altLang="ru-RU" dirty="0" smtClean="0"/>
            </a:br>
            <a:r>
              <a:rPr lang="ru-RU" altLang="ru-RU" dirty="0" smtClean="0"/>
              <a:t>учитель математики и информатики,</a:t>
            </a:r>
            <a:br>
              <a:rPr lang="ru-RU" altLang="ru-RU" dirty="0" smtClean="0"/>
            </a:br>
            <a:r>
              <a:rPr lang="ru-RU" altLang="ru-RU" dirty="0" smtClean="0"/>
              <a:t>МАОУ «Лицей №21»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Умножение вектора на число.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mtClean="0">
                <a:hlinkClick r:id="rId2" action="ppaction://hlinksldjump"/>
              </a:rPr>
              <a:t>Сложение и вычитание векторов. </a:t>
            </a:r>
            <a:br>
              <a:rPr lang="ru-RU" altLang="ru-RU" smtClean="0">
                <a:hlinkClick r:id="rId2" action="ppaction://hlinksldjump"/>
              </a:rPr>
            </a:br>
            <a:r>
              <a:rPr lang="ru-RU" altLang="ru-RU" smtClean="0">
                <a:hlinkClick r:id="rId2" action="ppaction://hlinksldjump"/>
              </a:rPr>
              <a:t>Сумма нескольких векторов.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3" action="ppaction://hlinksldjump"/>
              </a:rPr>
              <a:t>Умножение вектора на число.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2284413" y="3149600"/>
            <a:ext cx="3629025" cy="1588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5842000" y="2705100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cxnSp>
        <p:nvCxnSpPr>
          <p:cNvPr id="26" name="Прямая со стрелкой 25"/>
          <p:cNvCxnSpPr>
            <a:cxnSpLocks noChangeShapeType="1"/>
          </p:cNvCxnSpPr>
          <p:nvPr/>
        </p:nvCxnSpPr>
        <p:spPr bwMode="auto">
          <a:xfrm rot="5400000" flipH="1" flipV="1">
            <a:off x="957263" y="3568700"/>
            <a:ext cx="1785938" cy="928687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912813" y="4865688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1984375" y="2435225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23" name="Прямая со стрелкой 22"/>
          <p:cNvCxnSpPr>
            <a:cxnSpLocks noChangeShapeType="1"/>
          </p:cNvCxnSpPr>
          <p:nvPr/>
        </p:nvCxnSpPr>
        <p:spPr bwMode="auto">
          <a:xfrm flipV="1">
            <a:off x="1403350" y="3141663"/>
            <a:ext cx="4500563" cy="1785937"/>
          </a:xfrm>
          <a:prstGeom prst="straightConnector1">
            <a:avLst/>
          </a:prstGeom>
          <a:noFill/>
          <a:ln w="19050" algn="ctr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4156075" y="4292600"/>
            <a:ext cx="47577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/>
              <a:t>Правило треугольника</a:t>
            </a:r>
            <a:endParaRPr lang="ru-RU" altLang="ru-RU" sz="3000" i="1"/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427538" y="4941888"/>
          <a:ext cx="4143375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Формула" r:id="rId3" imgW="965160" imgH="228600" progId="Equation.3">
                  <p:embed/>
                </p:oleObj>
              </mc:Choice>
              <mc:Fallback>
                <p:oleObj name="Формула" r:id="rId3" imgW="9651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4941888"/>
                        <a:ext cx="4143375" cy="881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5148263" y="5734050"/>
          <a:ext cx="24098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Формула" r:id="rId5" imgW="571320" imgH="228600" progId="Equation.3">
                  <p:embed/>
                </p:oleObj>
              </mc:Choice>
              <mc:Fallback>
                <p:oleObj name="Формула" r:id="rId5" imgW="5713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5734050"/>
                        <a:ext cx="24098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Прямая со стрелкой 25"/>
          <p:cNvCxnSpPr>
            <a:cxnSpLocks noChangeShapeType="1"/>
          </p:cNvCxnSpPr>
          <p:nvPr/>
        </p:nvCxnSpPr>
        <p:spPr bwMode="auto">
          <a:xfrm rot="5400000" flipH="1" flipV="1">
            <a:off x="182563" y="3352800"/>
            <a:ext cx="1785938" cy="928687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 стрелкой 8"/>
          <p:cNvCxnSpPr>
            <a:cxnSpLocks noChangeShapeType="1"/>
          </p:cNvCxnSpPr>
          <p:nvPr/>
        </p:nvCxnSpPr>
        <p:spPr bwMode="auto">
          <a:xfrm>
            <a:off x="2411413" y="2493963"/>
            <a:ext cx="3629025" cy="1587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539750" y="3284538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84538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3851275" y="1557338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Формула" r:id="rId9" imgW="126720" imgH="228600" progId="Equation.3">
                  <p:embed/>
                </p:oleObj>
              </mc:Choice>
              <mc:Fallback>
                <p:oleObj name="Формула" r:id="rId9" imgW="12672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1557338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1403350" y="3429000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Формула" r:id="rId11" imgW="126720" imgH="228600" progId="Equation.3">
                  <p:embed/>
                </p:oleObj>
              </mc:Choice>
              <mc:Fallback>
                <p:oleObj name="Формула" r:id="rId11" imgW="12672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429000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7"/>
          <p:cNvGraphicFramePr>
            <a:graphicFrameLocks noChangeAspect="1"/>
          </p:cNvGraphicFramePr>
          <p:nvPr/>
        </p:nvGraphicFramePr>
        <p:xfrm>
          <a:off x="3635375" y="2417763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Формула" r:id="rId12" imgW="126720" imgH="228600" progId="Equation.3">
                  <p:embed/>
                </p:oleObj>
              </mc:Choice>
              <mc:Fallback>
                <p:oleObj name="Формула" r:id="rId12" imgW="12672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2417763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8"/>
          <p:cNvGraphicFramePr>
            <a:graphicFrameLocks noChangeAspect="1"/>
          </p:cNvGraphicFramePr>
          <p:nvPr/>
        </p:nvGraphicFramePr>
        <p:xfrm>
          <a:off x="2484438" y="4221163"/>
          <a:ext cx="14446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Формула" r:id="rId13" imgW="342720" imgH="228600" progId="Equation.3">
                  <p:embed/>
                </p:oleObj>
              </mc:Choice>
              <mc:Fallback>
                <p:oleObj name="Формула" r:id="rId13" imgW="34272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221163"/>
                        <a:ext cx="14446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6227763" y="3644900"/>
            <a:ext cx="557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1908175" y="3717925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4284663" y="371475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971550" y="1700213"/>
            <a:ext cx="69850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/>
              <a:t>Коллинеарные векторы.</a:t>
            </a:r>
            <a:endParaRPr lang="ru-RU" altLang="ru-RU" sz="3000" i="1"/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2052638" y="3573463"/>
            <a:ext cx="2519362" cy="0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060700" y="2709863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2709863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5435600" y="2706688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Формула" r:id="rId5" imgW="126720" imgH="228600" progId="Equation.3">
                  <p:embed/>
                </p:oleObj>
              </mc:Choice>
              <mc:Fallback>
                <p:oleObj name="Формула" r:id="rId5" imgW="12672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706688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3060700" y="3573463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3573463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5148263" y="3573463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Формула" r:id="rId8" imgW="126720" imgH="228600" progId="Equation.3">
                  <p:embed/>
                </p:oleObj>
              </mc:Choice>
              <mc:Fallback>
                <p:oleObj name="Формула" r:id="rId8" imgW="12672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3573463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3563938" y="4868863"/>
          <a:ext cx="14446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Формула" r:id="rId9" imgW="342720" imgH="228600" progId="Equation.3">
                  <p:embed/>
                </p:oleObj>
              </mc:Choice>
              <mc:Fallback>
                <p:oleObj name="Формула" r:id="rId9" imgW="34272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868863"/>
                        <a:ext cx="14446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 стрелкой 8"/>
          <p:cNvCxnSpPr>
            <a:cxnSpLocks noChangeShapeType="1"/>
          </p:cNvCxnSpPr>
          <p:nvPr/>
        </p:nvCxnSpPr>
        <p:spPr bwMode="auto">
          <a:xfrm>
            <a:off x="4860925" y="3573463"/>
            <a:ext cx="1755775" cy="1587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 стрелкой 8"/>
          <p:cNvCxnSpPr>
            <a:cxnSpLocks noChangeShapeType="1"/>
          </p:cNvCxnSpPr>
          <p:nvPr/>
        </p:nvCxnSpPr>
        <p:spPr bwMode="auto">
          <a:xfrm>
            <a:off x="2124075" y="4365625"/>
            <a:ext cx="2519363" cy="0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 стрелкой 8"/>
          <p:cNvCxnSpPr>
            <a:cxnSpLocks noChangeShapeType="1"/>
          </p:cNvCxnSpPr>
          <p:nvPr/>
        </p:nvCxnSpPr>
        <p:spPr bwMode="auto">
          <a:xfrm>
            <a:off x="4572000" y="4365625"/>
            <a:ext cx="1755775" cy="1588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34" name="AutoShape 22"/>
          <p:cNvSpPr>
            <a:spLocks/>
          </p:cNvSpPr>
          <p:nvPr/>
        </p:nvSpPr>
        <p:spPr bwMode="auto">
          <a:xfrm rot="-5400000">
            <a:off x="3996532" y="2493168"/>
            <a:ext cx="431800" cy="4176713"/>
          </a:xfrm>
          <a:prstGeom prst="leftBrace">
            <a:avLst>
              <a:gd name="adj1" fmla="val 806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  <p:bldP spid="46" grpId="0"/>
      <p:bldP spid="389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2627313" y="3859213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971550" y="3860800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4356100" y="38608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195513" y="1557338"/>
            <a:ext cx="47577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/>
              <a:t>Коллинеарные векторы</a:t>
            </a:r>
            <a:endParaRPr lang="ru-RU" altLang="ru-RU" sz="3000" i="1"/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1331913" y="3284538"/>
            <a:ext cx="3238500" cy="1587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060700" y="2420938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2420938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5435600" y="2417763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Формула" r:id="rId5" imgW="126720" imgH="228600" progId="Equation.3">
                  <p:embed/>
                </p:oleObj>
              </mc:Choice>
              <mc:Fallback>
                <p:oleObj name="Формула" r:id="rId5" imgW="12672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417763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2843213" y="4868863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868863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3635375" y="3716338"/>
          <a:ext cx="4445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Формула" r:id="rId8" imgW="126720" imgH="228600" progId="Equation.3">
                  <p:embed/>
                </p:oleObj>
              </mc:Choice>
              <mc:Fallback>
                <p:oleObj name="Формула" r:id="rId8" imgW="1267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716338"/>
                        <a:ext cx="444500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1476375" y="3789363"/>
          <a:ext cx="1079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Формула" r:id="rId9" imgW="342720" imgH="228600" progId="Equation.3">
                  <p:embed/>
                </p:oleObj>
              </mc:Choice>
              <mc:Fallback>
                <p:oleObj name="Формула" r:id="rId9" imgW="34272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789363"/>
                        <a:ext cx="10795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 стрелкой 8"/>
          <p:cNvCxnSpPr>
            <a:cxnSpLocks noChangeShapeType="1"/>
            <a:stCxn id="39952" idx="0"/>
          </p:cNvCxnSpPr>
          <p:nvPr/>
        </p:nvCxnSpPr>
        <p:spPr bwMode="auto">
          <a:xfrm>
            <a:off x="4859338" y="3284538"/>
            <a:ext cx="1755775" cy="1587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 type="stealth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 стрелкой 8"/>
          <p:cNvCxnSpPr>
            <a:cxnSpLocks noChangeShapeType="1"/>
            <a:stCxn id="39952" idx="0"/>
          </p:cNvCxnSpPr>
          <p:nvPr/>
        </p:nvCxnSpPr>
        <p:spPr bwMode="auto">
          <a:xfrm>
            <a:off x="1331913" y="4506913"/>
            <a:ext cx="3311525" cy="1587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 стрелкой 8"/>
          <p:cNvCxnSpPr>
            <a:cxnSpLocks noChangeShapeType="1"/>
            <a:stCxn id="39952" idx="0"/>
          </p:cNvCxnSpPr>
          <p:nvPr/>
        </p:nvCxnSpPr>
        <p:spPr bwMode="auto">
          <a:xfrm>
            <a:off x="2901950" y="4492625"/>
            <a:ext cx="1755775" cy="1588"/>
          </a:xfrm>
          <a:prstGeom prst="straightConnector1">
            <a:avLst/>
          </a:prstGeom>
          <a:noFill/>
          <a:ln w="19050" algn="ctr">
            <a:solidFill>
              <a:srgbClr val="00FF00"/>
            </a:solidFill>
            <a:round/>
            <a:headEnd type="stealth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52" name="AutoShape 16"/>
          <p:cNvSpPr>
            <a:spLocks/>
          </p:cNvSpPr>
          <p:nvPr/>
        </p:nvSpPr>
        <p:spPr bwMode="auto">
          <a:xfrm rot="-5400000">
            <a:off x="2771776" y="3068637"/>
            <a:ext cx="431800" cy="3311525"/>
          </a:xfrm>
          <a:prstGeom prst="leftBrace">
            <a:avLst>
              <a:gd name="adj1" fmla="val 63909"/>
              <a:gd name="adj2" fmla="val 5169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0" name="Прямая со стрелкой 8"/>
          <p:cNvCxnSpPr>
            <a:cxnSpLocks noChangeShapeType="1"/>
            <a:stCxn id="39952" idx="0"/>
          </p:cNvCxnSpPr>
          <p:nvPr/>
        </p:nvCxnSpPr>
        <p:spPr bwMode="auto">
          <a:xfrm>
            <a:off x="1331913" y="4508500"/>
            <a:ext cx="1584325" cy="1588"/>
          </a:xfrm>
          <a:prstGeom prst="straightConnector1">
            <a:avLst/>
          </a:prstGeom>
          <a:noFill/>
          <a:ln w="19050" algn="ctr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  <p:bldP spid="46" grpId="0"/>
      <p:bldP spid="399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650875" y="2090738"/>
          <a:ext cx="38496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Формула" r:id="rId3" imgW="863280" imgH="228600" progId="Equation.3">
                  <p:embed/>
                </p:oleObj>
              </mc:Choice>
              <mc:Fallback>
                <p:oleObj name="Формула" r:id="rId3" imgW="86328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2090738"/>
                        <a:ext cx="3849688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539750" y="2997200"/>
          <a:ext cx="6735763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Формула" r:id="rId5" imgW="1511280" imgH="253800" progId="Equation.3">
                  <p:embed/>
                </p:oleObj>
              </mc:Choice>
              <mc:Fallback>
                <p:oleObj name="Формула" r:id="rId5" imgW="151128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997200"/>
                        <a:ext cx="6735763" cy="101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Прямая со стрелкой 27"/>
          <p:cNvCxnSpPr/>
          <p:nvPr/>
        </p:nvCxnSpPr>
        <p:spPr>
          <a:xfrm>
            <a:off x="2671763" y="4456113"/>
            <a:ext cx="3629025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6229350" y="3886200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1352550" y="4868863"/>
            <a:ext cx="1785937" cy="928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6"/>
          <p:cNvSpPr txBox="1">
            <a:spLocks noChangeArrowheads="1"/>
          </p:cNvSpPr>
          <p:nvPr/>
        </p:nvSpPr>
        <p:spPr bwMode="auto">
          <a:xfrm>
            <a:off x="1300163" y="6172200"/>
            <a:ext cx="557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33" name="TextBox 27"/>
          <p:cNvSpPr txBox="1">
            <a:spLocks noChangeArrowheads="1"/>
          </p:cNvSpPr>
          <p:nvPr/>
        </p:nvSpPr>
        <p:spPr bwMode="auto">
          <a:xfrm flipH="1">
            <a:off x="2371725" y="38862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1790700" y="4448175"/>
            <a:ext cx="4500563" cy="1785938"/>
          </a:xfrm>
          <a:prstGeom prst="straightConnector1">
            <a:avLst/>
          </a:prstGeom>
          <a:ln w="254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 flipH="1" flipV="1">
            <a:off x="4943475" y="4886325"/>
            <a:ext cx="1785938" cy="928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800225" y="6243638"/>
            <a:ext cx="3629025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7"/>
          <p:cNvSpPr txBox="1">
            <a:spLocks noChangeArrowheads="1"/>
          </p:cNvSpPr>
          <p:nvPr/>
        </p:nvSpPr>
        <p:spPr bwMode="auto">
          <a:xfrm flipH="1">
            <a:off x="5372100" y="61722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D</a:t>
            </a:r>
            <a:endParaRPr lang="ru-RU" altLang="ru-RU" sz="3200"/>
          </a:p>
        </p:txBody>
      </p:sp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657350" y="4743450"/>
          <a:ext cx="6191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4743450"/>
                        <a:ext cx="61912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"/>
          <p:cNvGraphicFramePr>
            <a:graphicFrameLocks noChangeAspect="1"/>
          </p:cNvGraphicFramePr>
          <p:nvPr/>
        </p:nvGraphicFramePr>
        <p:xfrm>
          <a:off x="3943350" y="3529013"/>
          <a:ext cx="55721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Формула" r:id="rId9" imgW="114120" imgH="228600" progId="Equation.3">
                  <p:embed/>
                </p:oleObj>
              </mc:Choice>
              <mc:Fallback>
                <p:oleObj name="Формула" r:id="rId9" imgW="11412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350" y="3529013"/>
                        <a:ext cx="557213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0"/>
          <p:cNvGraphicFramePr>
            <a:graphicFrameLocks noChangeAspect="1"/>
          </p:cNvGraphicFramePr>
          <p:nvPr/>
        </p:nvGraphicFramePr>
        <p:xfrm>
          <a:off x="3586163" y="5957888"/>
          <a:ext cx="557212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Формула" r:id="rId11" imgW="114120" imgH="228600" progId="Equation.3">
                  <p:embed/>
                </p:oleObj>
              </mc:Choice>
              <mc:Fallback>
                <p:oleObj name="Формула" r:id="rId11" imgW="11412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6163" y="5957888"/>
                        <a:ext cx="557212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11"/>
          <p:cNvGraphicFramePr>
            <a:graphicFrameLocks noChangeAspect="1"/>
          </p:cNvGraphicFramePr>
          <p:nvPr/>
        </p:nvGraphicFramePr>
        <p:xfrm>
          <a:off x="5800725" y="4886325"/>
          <a:ext cx="6191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Формула" r:id="rId13" imgW="126720" imgH="228600" progId="Equation.3">
                  <p:embed/>
                </p:oleObj>
              </mc:Choice>
              <mc:Fallback>
                <p:oleObj name="Формула" r:id="rId13" imgW="1267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0725" y="4886325"/>
                        <a:ext cx="61912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1692275" y="1557338"/>
            <a:ext cx="55451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/>
              <a:t>Свойства сложения векторов</a:t>
            </a:r>
            <a:endParaRPr lang="ru-RU" altLang="ru-RU" sz="3000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7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428625" y="1916113"/>
          <a:ext cx="736441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Формула" r:id="rId3" imgW="1511280" imgH="253800" progId="Equation.3">
                  <p:embed/>
                </p:oleObj>
              </mc:Choice>
              <mc:Fallback>
                <p:oleObj name="Формула" r:id="rId3" imgW="151128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916113"/>
                        <a:ext cx="7364413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Прямая со стрелкой 27"/>
          <p:cNvCxnSpPr/>
          <p:nvPr/>
        </p:nvCxnSpPr>
        <p:spPr>
          <a:xfrm>
            <a:off x="2157413" y="3771900"/>
            <a:ext cx="15430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3700463" y="3273425"/>
            <a:ext cx="557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838200" y="4183063"/>
            <a:ext cx="1785937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TextBox 26"/>
          <p:cNvSpPr txBox="1">
            <a:spLocks noChangeArrowheads="1"/>
          </p:cNvSpPr>
          <p:nvPr/>
        </p:nvSpPr>
        <p:spPr bwMode="auto">
          <a:xfrm>
            <a:off x="785813" y="5487988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33" name="TextBox 27"/>
          <p:cNvSpPr txBox="1">
            <a:spLocks noChangeArrowheads="1"/>
          </p:cNvSpPr>
          <p:nvPr/>
        </p:nvSpPr>
        <p:spPr bwMode="auto">
          <a:xfrm flipH="1">
            <a:off x="1857375" y="3201988"/>
            <a:ext cx="514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1276350" y="3773488"/>
            <a:ext cx="2424113" cy="17764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V="1">
            <a:off x="3386138" y="4087813"/>
            <a:ext cx="1785937" cy="1157287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285875" y="5559425"/>
            <a:ext cx="3629025" cy="1588"/>
          </a:xfrm>
          <a:prstGeom prst="straightConnector1">
            <a:avLst/>
          </a:prstGeom>
          <a:ln w="254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7"/>
          <p:cNvSpPr txBox="1">
            <a:spLocks noChangeArrowheads="1"/>
          </p:cNvSpPr>
          <p:nvPr/>
        </p:nvSpPr>
        <p:spPr bwMode="auto">
          <a:xfrm flipH="1">
            <a:off x="4857750" y="5487988"/>
            <a:ext cx="514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D</a:t>
            </a:r>
            <a:endParaRPr lang="ru-RU" altLang="ru-RU" sz="3200"/>
          </a:p>
        </p:txBody>
      </p:sp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143000" y="4059238"/>
          <a:ext cx="6191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рмула" r:id="rId5" imgW="126720" imgH="228600" progId="Equation.3">
                  <p:embed/>
                </p:oleObj>
              </mc:Choice>
              <mc:Fallback>
                <p:oleObj name="Формула" r:id="rId5" imgW="1267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59238"/>
                        <a:ext cx="61912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"/>
          <p:cNvGraphicFramePr>
            <a:graphicFrameLocks noChangeAspect="1"/>
          </p:cNvGraphicFramePr>
          <p:nvPr/>
        </p:nvGraphicFramePr>
        <p:xfrm>
          <a:off x="2700338" y="3059113"/>
          <a:ext cx="64293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Формула" r:id="rId7" imgW="114120" imgH="228600" progId="Equation.3">
                  <p:embed/>
                </p:oleObj>
              </mc:Choice>
              <mc:Fallback>
                <p:oleObj name="Формула" r:id="rId7" imgW="11412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3059113"/>
                        <a:ext cx="642937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0"/>
          <p:cNvGraphicFramePr>
            <a:graphicFrameLocks noChangeAspect="1"/>
          </p:cNvGraphicFramePr>
          <p:nvPr/>
        </p:nvGraphicFramePr>
        <p:xfrm>
          <a:off x="1357313" y="5734050"/>
          <a:ext cx="3157537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Формула" r:id="rId9" imgW="647640" imgH="253800" progId="Equation.3">
                  <p:embed/>
                </p:oleObj>
              </mc:Choice>
              <mc:Fallback>
                <p:oleObj name="Формула" r:id="rId9" imgW="647640" imgH="253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313" y="5734050"/>
                        <a:ext cx="3157537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11"/>
          <p:cNvGraphicFramePr>
            <a:graphicFrameLocks noChangeAspect="1"/>
          </p:cNvGraphicFramePr>
          <p:nvPr/>
        </p:nvGraphicFramePr>
        <p:xfrm>
          <a:off x="4271963" y="3987800"/>
          <a:ext cx="557212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Формула" r:id="rId11" imgW="114120" imgH="228600" progId="Equation.3">
                  <p:embed/>
                </p:oleObj>
              </mc:Choice>
              <mc:Fallback>
                <p:oleObj name="Формула" r:id="rId11" imgW="1141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1963" y="3987800"/>
                        <a:ext cx="557212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 стрелкой 20"/>
          <p:cNvCxnSpPr>
            <a:stCxn id="33" idx="2"/>
          </p:cNvCxnSpPr>
          <p:nvPr/>
        </p:nvCxnSpPr>
        <p:spPr>
          <a:xfrm rot="16200000" flipH="1">
            <a:off x="2628106" y="3267869"/>
            <a:ext cx="1773238" cy="28003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395288" y="1658938"/>
            <a:ext cx="8353425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45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 b="1" i="1"/>
              <a:t>Разностью векторов</a:t>
            </a:r>
            <a:r>
              <a:rPr lang="ru-RU" altLang="ru-RU" sz="3000"/>
              <a:t>     и        называется такой вектор, сумма которого с вектором </a:t>
            </a:r>
            <a:br>
              <a:rPr lang="ru-RU" altLang="ru-RU" sz="3000"/>
            </a:br>
            <a:r>
              <a:rPr lang="ru-RU" altLang="ru-RU" sz="3000"/>
              <a:t>равна вектору </a:t>
            </a:r>
            <a:endParaRPr lang="ru-RU" altLang="ru-RU" sz="3000" b="1" i="1"/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4787900" y="1614488"/>
          <a:ext cx="534988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1614488"/>
                        <a:ext cx="534988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665788" y="1600200"/>
          <a:ext cx="48101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Формула" r:id="rId5" imgW="114120" imgH="228600" progId="Equation.3">
                  <p:embed/>
                </p:oleObj>
              </mc:Choice>
              <mc:Fallback>
                <p:oleObj name="Формула" r:id="rId5" imgW="1141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788" y="1600200"/>
                        <a:ext cx="481012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8186738" y="2189163"/>
          <a:ext cx="48101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Формула" r:id="rId7" imgW="114120" imgH="228600" progId="Equation.3">
                  <p:embed/>
                </p:oleObj>
              </mc:Choice>
              <mc:Fallback>
                <p:oleObj name="Формула" r:id="rId7" imgW="1141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6738" y="2189163"/>
                        <a:ext cx="481012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405188" y="2767013"/>
          <a:ext cx="5349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Формула" r:id="rId9" imgW="126720" imgH="228600" progId="Equation.3">
                  <p:embed/>
                </p:oleObj>
              </mc:Choice>
              <mc:Fallback>
                <p:oleObj name="Формула" r:id="rId9" imgW="1267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5188" y="2767013"/>
                        <a:ext cx="534987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2559050" y="4171950"/>
            <a:ext cx="3629025" cy="1588"/>
          </a:xfrm>
          <a:prstGeom prst="straightConnector1">
            <a:avLst/>
          </a:prstGeom>
          <a:noFill/>
          <a:ln w="25400" algn="ctr">
            <a:solidFill>
              <a:srgbClr val="FF006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Прямая со стрелкой 25"/>
          <p:cNvCxnSpPr>
            <a:cxnSpLocks noChangeShapeType="1"/>
          </p:cNvCxnSpPr>
          <p:nvPr/>
        </p:nvCxnSpPr>
        <p:spPr bwMode="auto">
          <a:xfrm rot="5400000" flipH="1" flipV="1">
            <a:off x="1239838" y="4583113"/>
            <a:ext cx="1785937" cy="928687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Прямая со стрелкой 22"/>
          <p:cNvCxnSpPr>
            <a:cxnSpLocks noChangeShapeType="1"/>
          </p:cNvCxnSpPr>
          <p:nvPr/>
        </p:nvCxnSpPr>
        <p:spPr bwMode="auto">
          <a:xfrm flipV="1">
            <a:off x="1677988" y="4164013"/>
            <a:ext cx="4500562" cy="1785937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3563938" y="5114925"/>
          <a:ext cx="5349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Формула" r:id="rId11" imgW="126720" imgH="228600" progId="Equation.3">
                  <p:embed/>
                </p:oleObj>
              </mc:Choice>
              <mc:Fallback>
                <p:oleObj name="Формула" r:id="rId11" imgW="12672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5114925"/>
                        <a:ext cx="534987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1835150" y="4538663"/>
          <a:ext cx="4810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Формула" r:id="rId12" imgW="114120" imgH="228600" progId="Equation.3">
                  <p:embed/>
                </p:oleObj>
              </mc:Choice>
              <mc:Fallback>
                <p:oleObj name="Формула" r:id="rId12" imgW="11412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538663"/>
                        <a:ext cx="481013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3806825" y="3530600"/>
          <a:ext cx="4810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Формула" r:id="rId13" imgW="114120" imgH="228600" progId="Equation.3">
                  <p:embed/>
                </p:oleObj>
              </mc:Choice>
              <mc:Fallback>
                <p:oleObj name="Формула" r:id="rId13" imgW="1141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6825" y="3530600"/>
                        <a:ext cx="481013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5795963" y="4610100"/>
          <a:ext cx="2298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Формула" r:id="rId15" imgW="545760" imgH="228600" progId="Equation.3">
                  <p:embed/>
                </p:oleObj>
              </mc:Choice>
              <mc:Fallback>
                <p:oleObj name="Формула" r:id="rId15" imgW="5457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4610100"/>
                        <a:ext cx="22987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3171825" y="2630488"/>
            <a:ext cx="3629025" cy="1587"/>
          </a:xfrm>
          <a:prstGeom prst="straightConnector1">
            <a:avLst/>
          </a:prstGeom>
          <a:ln w="1905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6729413" y="2060575"/>
            <a:ext cx="5572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 flipH="1" flipV="1">
            <a:off x="1852613" y="3041650"/>
            <a:ext cx="1785938" cy="9286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1800225" y="4346575"/>
            <a:ext cx="55721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О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2871788" y="2060575"/>
            <a:ext cx="514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2290763" y="2622550"/>
            <a:ext cx="4500562" cy="178593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1585913" y="3060700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3060700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rot="5400000" flipH="1" flipV="1">
            <a:off x="1300163" y="2989263"/>
            <a:ext cx="1785937" cy="9286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43163" y="3132138"/>
            <a:ext cx="4500562" cy="178593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4514850" y="3917950"/>
          <a:ext cx="481013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Формула" r:id="rId5" imgW="114120" imgH="228600" progId="Equation.3">
                  <p:embed/>
                </p:oleObj>
              </mc:Choice>
              <mc:Fallback>
                <p:oleObj name="Формула" r:id="rId5" imgW="11412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917950"/>
                        <a:ext cx="481013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3903663" y="1785938"/>
          <a:ext cx="13890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Формула" r:id="rId7" imgW="330120" imgH="228600" progId="Equation.3">
                  <p:embed/>
                </p:oleObj>
              </mc:Choice>
              <mc:Fallback>
                <p:oleObj name="Формула" r:id="rId7" imgW="3301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3663" y="1785938"/>
                        <a:ext cx="1389062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2500313" y="2817813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rot="16200000" flipH="1" flipV="1">
            <a:off x="3571875" y="3960813"/>
            <a:ext cx="1785937" cy="928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3714750" y="5175250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М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1428750" y="4818063"/>
            <a:ext cx="514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1585913" y="3735388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3735388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rot="5400000" flipH="1" flipV="1">
            <a:off x="1300163" y="3663950"/>
            <a:ext cx="1785938" cy="9286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4332288" y="4103688"/>
          <a:ext cx="101441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Формула" r:id="rId5" imgW="241200" imgH="228600" progId="Equation.3">
                  <p:embed/>
                </p:oleObj>
              </mc:Choice>
              <mc:Fallback>
                <p:oleObj name="Формула" r:id="rId5" imgW="2412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2288" y="4103688"/>
                        <a:ext cx="1014412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4929188" y="3103563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К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76375" y="1773238"/>
            <a:ext cx="7143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Противоположные векторы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6143625" y="3246438"/>
          <a:ext cx="2395538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Формула" r:id="rId7" imgW="634680" imgH="253800" progId="Equation.3">
                  <p:embed/>
                </p:oleObj>
              </mc:Choice>
              <mc:Fallback>
                <p:oleObj name="Формула" r:id="rId7" imgW="63468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3246438"/>
                        <a:ext cx="2395538" cy="91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6143625" y="4246563"/>
          <a:ext cx="23225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Формула" r:id="rId9" imgW="558720" imgH="330120" progId="Equation.3">
                  <p:embed/>
                </p:oleObj>
              </mc:Choice>
              <mc:Fallback>
                <p:oleObj name="Формула" r:id="rId9" imgW="558720" imgH="330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4246563"/>
                        <a:ext cx="2322513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000750" y="5675313"/>
          <a:ext cx="26336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Формула" r:id="rId11" imgW="698400" imgH="215640" progId="Equation.3">
                  <p:embed/>
                </p:oleObj>
              </mc:Choice>
              <mc:Fallback>
                <p:oleObj name="Формула" r:id="rId11" imgW="69840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5675313"/>
                        <a:ext cx="2633663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 flipH="1" flipV="1">
            <a:off x="4878388" y="4606925"/>
            <a:ext cx="649287" cy="1150938"/>
          </a:xfrm>
          <a:prstGeom prst="straightConnector1">
            <a:avLst/>
          </a:prstGeom>
          <a:noFill/>
          <a:ln w="19050" algn="ctr">
            <a:solidFill>
              <a:srgbClr val="FF006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4500563" y="4149725"/>
            <a:ext cx="557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 flipH="1" flipV="1">
            <a:off x="5108575" y="4413250"/>
            <a:ext cx="1785938" cy="928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5292725" y="5661025"/>
            <a:ext cx="557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О</a:t>
            </a:r>
          </a:p>
        </p:txBody>
      </p:sp>
      <p:sp>
        <p:nvSpPr>
          <p:cNvPr id="4105" name="TextBox 27"/>
          <p:cNvSpPr txBox="1">
            <a:spLocks noChangeArrowheads="1"/>
          </p:cNvSpPr>
          <p:nvPr/>
        </p:nvSpPr>
        <p:spPr bwMode="auto">
          <a:xfrm flipH="1">
            <a:off x="6127750" y="3432175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2070100" y="4872038"/>
            <a:ext cx="1530350" cy="6064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70100" y="3657600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00" y="3657600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rot="5400000" flipH="1" flipV="1">
            <a:off x="1784350" y="3586163"/>
            <a:ext cx="1785937" cy="928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4856163" y="4014788"/>
            <a:ext cx="1592262" cy="6318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2770188" y="4943475"/>
          <a:ext cx="48101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Формула" r:id="rId5" imgW="114120" imgH="228600" progId="Equation.3">
                  <p:embed/>
                </p:oleObj>
              </mc:Choice>
              <mc:Fallback>
                <p:oleObj name="Формула" r:id="rId5" imgW="11412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188" y="4943475"/>
                        <a:ext cx="481012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4284663" y="4943475"/>
          <a:ext cx="10715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Формула" r:id="rId7" imgW="330120" imgH="228600" progId="Equation.3">
                  <p:embed/>
                </p:oleObj>
              </mc:Choice>
              <mc:Fallback>
                <p:oleObj name="Формула" r:id="rId7" imgW="3301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4943475"/>
                        <a:ext cx="1071562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6" name="TextBox 16"/>
          <p:cNvSpPr txBox="1">
            <a:spLocks noChangeArrowheads="1"/>
          </p:cNvSpPr>
          <p:nvPr/>
        </p:nvSpPr>
        <p:spPr bwMode="auto">
          <a:xfrm>
            <a:off x="500063" y="1649413"/>
            <a:ext cx="821531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3200"/>
              <a:t>Для любых векторов     и      справедливо равенство</a:t>
            </a:r>
          </a:p>
        </p:txBody>
      </p:sp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4500563" y="1630363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Формула" r:id="rId9" imgW="126720" imgH="228600" progId="Equation.3">
                  <p:embed/>
                </p:oleObj>
              </mc:Choice>
              <mc:Fallback>
                <p:oleObj name="Формула" r:id="rId9" imgW="1267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1630363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435600" y="1630363"/>
          <a:ext cx="481013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2" name="Формула" r:id="rId10" imgW="114120" imgH="228600" progId="Equation.3">
                  <p:embed/>
                </p:oleObj>
              </mc:Choice>
              <mc:Fallback>
                <p:oleObj name="Формула" r:id="rId10" imgW="11412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1630363"/>
                        <a:ext cx="481013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2627313" y="2351088"/>
          <a:ext cx="35941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Формула" r:id="rId11" imgW="952200" imgH="253800" progId="Equation.3">
                  <p:embed/>
                </p:oleObj>
              </mc:Choice>
              <mc:Fallback>
                <p:oleObj name="Формула" r:id="rId11" imgW="952200" imgH="253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2351088"/>
                        <a:ext cx="3594100" cy="91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Прямая со стрелкой 30"/>
          <p:cNvCxnSpPr/>
          <p:nvPr/>
        </p:nvCxnSpPr>
        <p:spPr>
          <a:xfrm rot="10800000" flipV="1">
            <a:off x="2427288" y="5657850"/>
            <a:ext cx="1592262" cy="6318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8"/>
          <p:cNvGraphicFramePr>
            <a:graphicFrameLocks noChangeAspect="1"/>
          </p:cNvGraphicFramePr>
          <p:nvPr/>
        </p:nvGraphicFramePr>
        <p:xfrm>
          <a:off x="3187700" y="5657850"/>
          <a:ext cx="9620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Формула" r:id="rId13" imgW="228600" imgH="228600" progId="Equation.3">
                  <p:embed/>
                </p:oleObj>
              </mc:Choice>
              <mc:Fallback>
                <p:oleObj name="Формула" r:id="rId13" imgW="2286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5657850"/>
                        <a:ext cx="9620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13"/>
          <p:cNvGraphicFramePr>
            <a:graphicFrameLocks noChangeAspect="1"/>
          </p:cNvGraphicFramePr>
          <p:nvPr/>
        </p:nvGraphicFramePr>
        <p:xfrm>
          <a:off x="5999163" y="4657725"/>
          <a:ext cx="4286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Формула" r:id="rId15" imgW="126720" imgH="228600" progId="Equation.3">
                  <p:embed/>
                </p:oleObj>
              </mc:Choice>
              <mc:Fallback>
                <p:oleObj name="Формула" r:id="rId15" imgW="12672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9163" y="4657725"/>
                        <a:ext cx="42862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4"/>
          <p:cNvGraphicFramePr>
            <a:graphicFrameLocks noChangeAspect="1"/>
          </p:cNvGraphicFramePr>
          <p:nvPr/>
        </p:nvGraphicFramePr>
        <p:xfrm>
          <a:off x="5141913" y="3729038"/>
          <a:ext cx="714375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Формула" r:id="rId16" imgW="228600" imgH="228600" progId="Equation.3">
                  <p:embed/>
                </p:oleObj>
              </mc:Choice>
              <mc:Fallback>
                <p:oleObj name="Формула" r:id="rId16" imgW="2286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913" y="3729038"/>
                        <a:ext cx="714375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41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39825"/>
          </a:xfrm>
        </p:spPr>
        <p:txBody>
          <a:bodyPr anchor="t"/>
          <a:lstStyle/>
          <a:p>
            <a:pPr eaLnBrk="1" hangingPunct="1"/>
            <a:r>
              <a:rPr lang="ru-RU" altLang="ru-RU" smtClean="0"/>
              <a:t>Содержание.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hlinkClick r:id="rId2" action="ppaction://hlinksldjump"/>
              </a:rPr>
              <a:t>Понятие вектора в пространстве.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3" action="ppaction://hlinksldjump"/>
              </a:rPr>
              <a:t>Сложение и вычитание векторов. Умножение вектора на число.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4" action="ppaction://hlinksldjump"/>
              </a:rPr>
              <a:t>Компланарные векторы.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3836988" y="2306638"/>
            <a:ext cx="154305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5348288" y="1785938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2487613" y="2720975"/>
            <a:ext cx="1785938" cy="9286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TextBox 26"/>
          <p:cNvSpPr txBox="1">
            <a:spLocks noChangeArrowheads="1"/>
          </p:cNvSpPr>
          <p:nvPr/>
        </p:nvSpPr>
        <p:spPr bwMode="auto">
          <a:xfrm>
            <a:off x="2433638" y="4000500"/>
            <a:ext cx="557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33" name="TextBox 27"/>
          <p:cNvSpPr txBox="1">
            <a:spLocks noChangeArrowheads="1"/>
          </p:cNvSpPr>
          <p:nvPr/>
        </p:nvSpPr>
        <p:spPr bwMode="auto">
          <a:xfrm flipH="1">
            <a:off x="3505200" y="17145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rot="16200000" flipV="1">
            <a:off x="5049838" y="2606675"/>
            <a:ext cx="1785938" cy="1157287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933700" y="4071938"/>
            <a:ext cx="3629025" cy="1587"/>
          </a:xfrm>
          <a:prstGeom prst="straightConnector1">
            <a:avLst/>
          </a:prstGeom>
          <a:ln w="254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7"/>
          <p:cNvSpPr txBox="1">
            <a:spLocks noChangeArrowheads="1"/>
          </p:cNvSpPr>
          <p:nvPr/>
        </p:nvSpPr>
        <p:spPr bwMode="auto">
          <a:xfrm flipH="1">
            <a:off x="6505575" y="40005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D</a:t>
            </a:r>
            <a:endParaRPr lang="ru-RU" altLang="ru-RU" sz="3200"/>
          </a:p>
        </p:txBody>
      </p:sp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2771775" y="2579688"/>
          <a:ext cx="6191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579688"/>
                        <a:ext cx="61912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"/>
          <p:cNvGraphicFramePr>
            <a:graphicFrameLocks noChangeAspect="1"/>
          </p:cNvGraphicFramePr>
          <p:nvPr/>
        </p:nvGraphicFramePr>
        <p:xfrm>
          <a:off x="4356100" y="1571625"/>
          <a:ext cx="642938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Формула" r:id="rId5" imgW="114120" imgH="228600" progId="Equation.3">
                  <p:embed/>
                </p:oleObj>
              </mc:Choice>
              <mc:Fallback>
                <p:oleObj name="Формула" r:id="rId5" imgW="11412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571625"/>
                        <a:ext cx="642938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11"/>
          <p:cNvGraphicFramePr>
            <a:graphicFrameLocks noChangeAspect="1"/>
          </p:cNvGraphicFramePr>
          <p:nvPr/>
        </p:nvGraphicFramePr>
        <p:xfrm>
          <a:off x="5919788" y="2500313"/>
          <a:ext cx="557212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Формула" r:id="rId7" imgW="114120" imgH="228600" progId="Equation.3">
                  <p:embed/>
                </p:oleObj>
              </mc:Choice>
              <mc:Fallback>
                <p:oleObj name="Формула" r:id="rId7" imgW="1141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9788" y="2500313"/>
                        <a:ext cx="557212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7" name="Object 29"/>
          <p:cNvGraphicFramePr>
            <a:graphicFrameLocks noChangeAspect="1"/>
          </p:cNvGraphicFramePr>
          <p:nvPr>
            <p:ph idx="4294967295"/>
          </p:nvPr>
        </p:nvGraphicFramePr>
        <p:xfrm>
          <a:off x="2411413" y="4737100"/>
          <a:ext cx="475297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Формула" r:id="rId9" imgW="914400" imgH="228600" progId="Equation.3">
                  <p:embed/>
                </p:oleObj>
              </mc:Choice>
              <mc:Fallback>
                <p:oleObj name="Формула" r:id="rId9" imgW="91440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737100"/>
                        <a:ext cx="4752975" cy="118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Прямая со стрелкой 30"/>
          <p:cNvCxnSpPr/>
          <p:nvPr/>
        </p:nvCxnSpPr>
        <p:spPr>
          <a:xfrm rot="5400000" flipH="1" flipV="1">
            <a:off x="111125" y="1928813"/>
            <a:ext cx="1785937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44"/>
          <p:cNvGraphicFramePr>
            <a:graphicFrameLocks noChangeAspect="1"/>
          </p:cNvGraphicFramePr>
          <p:nvPr/>
        </p:nvGraphicFramePr>
        <p:xfrm>
          <a:off x="323850" y="1716088"/>
          <a:ext cx="6191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Формула" r:id="rId11" imgW="126720" imgH="228600" progId="Equation.3">
                  <p:embed/>
                </p:oleObj>
              </mc:Choice>
              <mc:Fallback>
                <p:oleObj name="Формула" r:id="rId11" imgW="126720" imgH="2286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16088"/>
                        <a:ext cx="61912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Прямая со стрелкой 27"/>
          <p:cNvCxnSpPr/>
          <p:nvPr/>
        </p:nvCxnSpPr>
        <p:spPr>
          <a:xfrm>
            <a:off x="292100" y="4019550"/>
            <a:ext cx="15430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6"/>
          <p:cNvGraphicFramePr>
            <a:graphicFrameLocks noChangeAspect="1"/>
          </p:cNvGraphicFramePr>
          <p:nvPr/>
        </p:nvGraphicFramePr>
        <p:xfrm>
          <a:off x="904875" y="3233738"/>
          <a:ext cx="6429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Формула" r:id="rId12" imgW="114120" imgH="228600" progId="Equation.3">
                  <p:embed/>
                </p:oleObj>
              </mc:Choice>
              <mc:Fallback>
                <p:oleObj name="Формула" r:id="rId12" imgW="114120" imgH="2286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3233738"/>
                        <a:ext cx="642938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 стрелкой 34"/>
          <p:cNvCxnSpPr/>
          <p:nvPr/>
        </p:nvCxnSpPr>
        <p:spPr>
          <a:xfrm rot="16200000" flipV="1">
            <a:off x="80963" y="4765675"/>
            <a:ext cx="1785938" cy="1157287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48"/>
          <p:cNvGraphicFramePr>
            <a:graphicFrameLocks noChangeAspect="1"/>
          </p:cNvGraphicFramePr>
          <p:nvPr/>
        </p:nvGraphicFramePr>
        <p:xfrm>
          <a:off x="971550" y="4595813"/>
          <a:ext cx="55721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Формула" r:id="rId13" imgW="114120" imgH="228600" progId="Equation.3">
                  <p:embed/>
                </p:oleObj>
              </mc:Choice>
              <mc:Fallback>
                <p:oleObj name="Формула" r:id="rId13" imgW="114120" imgH="22860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595813"/>
                        <a:ext cx="557213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817" name="Rectangle 49"/>
          <p:cNvSpPr>
            <a:spLocks noChangeArrowheads="1"/>
          </p:cNvSpPr>
          <p:nvPr/>
        </p:nvSpPr>
        <p:spPr bwMode="auto">
          <a:xfrm>
            <a:off x="539750" y="6165850"/>
            <a:ext cx="8002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2600" b="1" i="1"/>
              <a:t>Правило многоугольника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7" grpId="0"/>
      <p:bldP spid="3281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32817" name="Rectangle 49"/>
          <p:cNvSpPr>
            <a:spLocks noChangeArrowheads="1"/>
          </p:cNvSpPr>
          <p:nvPr/>
        </p:nvSpPr>
        <p:spPr bwMode="auto">
          <a:xfrm>
            <a:off x="395288" y="1628775"/>
            <a:ext cx="85693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2600" b="1" i="1"/>
              <a:t>Правило пространственного многоугольника</a:t>
            </a:r>
          </a:p>
        </p:txBody>
      </p:sp>
      <p:pic>
        <p:nvPicPr>
          <p:cNvPr id="40982" name="Picture 22" descr="изображение 045 - коп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349500"/>
            <a:ext cx="3709987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3" name="Picture 23" descr="изображение 045 - копия 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349500"/>
            <a:ext cx="37623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4" name="Picture 24" descr="изображение 045 - копия (3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0" y="2276475"/>
            <a:ext cx="3160713" cy="44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1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33795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2808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 i="1"/>
              <a:t>№327 (а,б,д)</a:t>
            </a:r>
          </a:p>
        </p:txBody>
      </p:sp>
      <p:grpSp>
        <p:nvGrpSpPr>
          <p:cNvPr id="33796" name="Group 118"/>
          <p:cNvGrpSpPr>
            <a:grpSpLocks/>
          </p:cNvGrpSpPr>
          <p:nvPr/>
        </p:nvGrpSpPr>
        <p:grpSpPr bwMode="auto">
          <a:xfrm>
            <a:off x="1547813" y="1989138"/>
            <a:ext cx="5903912" cy="4305300"/>
            <a:chOff x="2571" y="1389"/>
            <a:chExt cx="2456" cy="2188"/>
          </a:xfrm>
        </p:grpSpPr>
        <p:sp>
          <p:nvSpPr>
            <p:cNvPr id="33797" name="Line 20"/>
            <p:cNvSpPr>
              <a:spLocks noChangeShapeType="1"/>
            </p:cNvSpPr>
            <p:nvPr/>
          </p:nvSpPr>
          <p:spPr bwMode="auto">
            <a:xfrm flipV="1">
              <a:off x="2801" y="2816"/>
              <a:ext cx="1588" cy="6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798" name="TextBox 35"/>
            <p:cNvSpPr txBox="1">
              <a:spLocks noChangeArrowheads="1"/>
            </p:cNvSpPr>
            <p:nvPr/>
          </p:nvSpPr>
          <p:spPr bwMode="auto">
            <a:xfrm flipH="1">
              <a:off x="3517" y="2160"/>
              <a:ext cx="325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/>
                <a:t>К</a:t>
              </a:r>
            </a:p>
          </p:txBody>
        </p:sp>
        <p:grpSp>
          <p:nvGrpSpPr>
            <p:cNvPr id="33799" name="Group 47"/>
            <p:cNvGrpSpPr>
              <a:grpSpLocks/>
            </p:cNvGrpSpPr>
            <p:nvPr/>
          </p:nvGrpSpPr>
          <p:grpSpPr bwMode="auto">
            <a:xfrm>
              <a:off x="2571" y="1389"/>
              <a:ext cx="2456" cy="2188"/>
              <a:chOff x="2571" y="1389"/>
              <a:chExt cx="2456" cy="2188"/>
            </a:xfrm>
          </p:grpSpPr>
          <p:sp>
            <p:nvSpPr>
              <p:cNvPr id="33813" name="Text Box 15"/>
              <p:cNvSpPr txBox="1">
                <a:spLocks noChangeArrowheads="1"/>
              </p:cNvSpPr>
              <p:nvPr/>
            </p:nvSpPr>
            <p:spPr bwMode="auto">
              <a:xfrm>
                <a:off x="3948" y="3391"/>
                <a:ext cx="42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endParaRPr lang="ru-RU" altLang="ru-RU"/>
              </a:p>
            </p:txBody>
          </p:sp>
          <p:sp>
            <p:nvSpPr>
              <p:cNvPr id="33814" name="Text Box 14"/>
              <p:cNvSpPr txBox="1">
                <a:spLocks noChangeArrowheads="1"/>
              </p:cNvSpPr>
              <p:nvPr/>
            </p:nvSpPr>
            <p:spPr bwMode="auto">
              <a:xfrm>
                <a:off x="2571" y="3385"/>
                <a:ext cx="35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А</a:t>
                </a:r>
              </a:p>
            </p:txBody>
          </p:sp>
          <p:sp>
            <p:nvSpPr>
              <p:cNvPr id="33815" name="Text Box 16"/>
              <p:cNvSpPr txBox="1">
                <a:spLocks noChangeArrowheads="1"/>
              </p:cNvSpPr>
              <p:nvPr/>
            </p:nvSpPr>
            <p:spPr bwMode="auto">
              <a:xfrm>
                <a:off x="4422" y="2659"/>
                <a:ext cx="42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С</a:t>
                </a:r>
              </a:p>
            </p:txBody>
          </p:sp>
          <p:sp>
            <p:nvSpPr>
              <p:cNvPr id="33816" name="Text Box 18"/>
              <p:cNvSpPr txBox="1">
                <a:spLocks noChangeArrowheads="1"/>
              </p:cNvSpPr>
              <p:nvPr/>
            </p:nvSpPr>
            <p:spPr bwMode="auto">
              <a:xfrm>
                <a:off x="3183" y="2659"/>
                <a:ext cx="42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B</a:t>
                </a:r>
                <a:endParaRPr lang="ru-RU" altLang="ru-RU"/>
              </a:p>
            </p:txBody>
          </p:sp>
          <p:sp>
            <p:nvSpPr>
              <p:cNvPr id="33817" name="Text Box 15"/>
              <p:cNvSpPr txBox="1">
                <a:spLocks noChangeArrowheads="1"/>
              </p:cNvSpPr>
              <p:nvPr/>
            </p:nvSpPr>
            <p:spPr bwMode="auto">
              <a:xfrm>
                <a:off x="4059" y="2160"/>
                <a:ext cx="423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3818" name="Text Box 14"/>
              <p:cNvSpPr txBox="1">
                <a:spLocks noChangeArrowheads="1"/>
              </p:cNvSpPr>
              <p:nvPr/>
            </p:nvSpPr>
            <p:spPr bwMode="auto">
              <a:xfrm>
                <a:off x="2744" y="2024"/>
                <a:ext cx="35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А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3819" name="Text Box 16"/>
              <p:cNvSpPr txBox="1">
                <a:spLocks noChangeArrowheads="1"/>
              </p:cNvSpPr>
              <p:nvPr/>
            </p:nvSpPr>
            <p:spPr bwMode="auto">
              <a:xfrm>
                <a:off x="4604" y="1480"/>
                <a:ext cx="423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С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3820" name="Text Box 18"/>
              <p:cNvSpPr txBox="1">
                <a:spLocks noChangeArrowheads="1"/>
              </p:cNvSpPr>
              <p:nvPr/>
            </p:nvSpPr>
            <p:spPr bwMode="auto">
              <a:xfrm>
                <a:off x="3334" y="1389"/>
                <a:ext cx="42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B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grpSp>
            <p:nvGrpSpPr>
              <p:cNvPr id="33821" name="Group 46"/>
              <p:cNvGrpSpPr>
                <a:grpSpLocks/>
              </p:cNvGrpSpPr>
              <p:nvPr/>
            </p:nvGrpSpPr>
            <p:grpSpPr bwMode="auto">
              <a:xfrm>
                <a:off x="2789" y="1570"/>
                <a:ext cx="1826" cy="1894"/>
                <a:chOff x="3194" y="1344"/>
                <a:chExt cx="1826" cy="1894"/>
              </a:xfrm>
            </p:grpSpPr>
            <p:sp>
              <p:nvSpPr>
                <p:cNvPr id="33822" name="AutoShape 9"/>
                <p:cNvSpPr>
                  <a:spLocks noChangeArrowheads="1"/>
                </p:cNvSpPr>
                <p:nvPr/>
              </p:nvSpPr>
              <p:spPr bwMode="auto">
                <a:xfrm>
                  <a:off x="3198" y="2603"/>
                  <a:ext cx="1597" cy="626"/>
                </a:xfrm>
                <a:prstGeom prst="parallelogram">
                  <a:avLst>
                    <a:gd name="adj" fmla="val 88120"/>
                  </a:avLst>
                </a:prstGeom>
                <a:noFill/>
                <a:ln w="9525">
                  <a:solidFill>
                    <a:schemeClr val="tx1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33823" name="AutoShape 14"/>
                <p:cNvSpPr>
                  <a:spLocks noChangeArrowheads="1"/>
                </p:cNvSpPr>
                <p:nvPr/>
              </p:nvSpPr>
              <p:spPr bwMode="auto">
                <a:xfrm>
                  <a:off x="3424" y="1344"/>
                  <a:ext cx="1596" cy="626"/>
                </a:xfrm>
                <a:prstGeom prst="parallelogram">
                  <a:avLst>
                    <a:gd name="adj" fmla="val 89611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33824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198" y="1979"/>
                  <a:ext cx="226" cy="125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5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4323" y="1967"/>
                  <a:ext cx="231" cy="12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6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4796" y="1344"/>
                  <a:ext cx="216" cy="1259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7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3640" y="1350"/>
                  <a:ext cx="260" cy="12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8" name="Line 19"/>
                <p:cNvSpPr>
                  <a:spLocks noChangeShapeType="1"/>
                </p:cNvSpPr>
                <p:nvPr/>
              </p:nvSpPr>
              <p:spPr bwMode="auto">
                <a:xfrm>
                  <a:off x="3194" y="3229"/>
                  <a:ext cx="10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9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4323" y="2603"/>
                  <a:ext cx="473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3800" name="Line 22"/>
            <p:cNvSpPr>
              <a:spLocks noChangeShapeType="1"/>
            </p:cNvSpPr>
            <p:nvPr/>
          </p:nvSpPr>
          <p:spPr bwMode="auto">
            <a:xfrm>
              <a:off x="2789" y="3457"/>
              <a:ext cx="1129" cy="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1" name="Line 48"/>
            <p:cNvSpPr>
              <a:spLocks noChangeShapeType="1"/>
            </p:cNvSpPr>
            <p:nvPr/>
          </p:nvSpPr>
          <p:spPr bwMode="auto">
            <a:xfrm rot="21540000" flipH="1">
              <a:off x="3921" y="2821"/>
              <a:ext cx="492" cy="6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2" name="Line 49"/>
            <p:cNvSpPr>
              <a:spLocks noChangeShapeType="1"/>
            </p:cNvSpPr>
            <p:nvPr/>
          </p:nvSpPr>
          <p:spPr bwMode="auto">
            <a:xfrm rot="21540000" flipV="1">
              <a:off x="2803" y="2815"/>
              <a:ext cx="466" cy="6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3" name="Line 50"/>
            <p:cNvSpPr>
              <a:spLocks noChangeShapeType="1"/>
            </p:cNvSpPr>
            <p:nvPr/>
          </p:nvSpPr>
          <p:spPr bwMode="auto">
            <a:xfrm flipH="1" flipV="1">
              <a:off x="3239" y="2820"/>
              <a:ext cx="1170" cy="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4" name="Line 52"/>
            <p:cNvSpPr>
              <a:spLocks noChangeShapeType="1"/>
            </p:cNvSpPr>
            <p:nvPr/>
          </p:nvSpPr>
          <p:spPr bwMode="auto">
            <a:xfrm flipH="1">
              <a:off x="3472" y="1570"/>
              <a:ext cx="1132" cy="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5" name="Line 72"/>
            <p:cNvSpPr>
              <a:spLocks noChangeShapeType="1"/>
            </p:cNvSpPr>
            <p:nvPr/>
          </p:nvSpPr>
          <p:spPr bwMode="auto">
            <a:xfrm flipH="1">
              <a:off x="3016" y="2193"/>
              <a:ext cx="1140" cy="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6" name="Line 92"/>
            <p:cNvSpPr>
              <a:spLocks noChangeShapeType="1"/>
            </p:cNvSpPr>
            <p:nvPr/>
          </p:nvSpPr>
          <p:spPr bwMode="auto">
            <a:xfrm rot="21540000" flipH="1">
              <a:off x="2771" y="2192"/>
              <a:ext cx="270" cy="1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7" name="Line 93"/>
            <p:cNvSpPr>
              <a:spLocks noChangeShapeType="1"/>
            </p:cNvSpPr>
            <p:nvPr/>
          </p:nvSpPr>
          <p:spPr bwMode="auto">
            <a:xfrm rot="21480000" flipV="1">
              <a:off x="4376" y="1570"/>
              <a:ext cx="250" cy="12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8" name="Line 94"/>
            <p:cNvSpPr>
              <a:spLocks noChangeShapeType="1"/>
            </p:cNvSpPr>
            <p:nvPr/>
          </p:nvSpPr>
          <p:spPr bwMode="auto">
            <a:xfrm flipV="1">
              <a:off x="2801" y="1576"/>
              <a:ext cx="671" cy="18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9" name="Line 95"/>
            <p:cNvSpPr>
              <a:spLocks noChangeShapeType="1"/>
            </p:cNvSpPr>
            <p:nvPr/>
          </p:nvSpPr>
          <p:spPr bwMode="auto">
            <a:xfrm flipV="1">
              <a:off x="2789" y="1570"/>
              <a:ext cx="1815" cy="18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10" name="Line 115"/>
            <p:cNvSpPr>
              <a:spLocks noChangeShapeType="1"/>
            </p:cNvSpPr>
            <p:nvPr/>
          </p:nvSpPr>
          <p:spPr bwMode="auto">
            <a:xfrm rot="-120000" flipH="1" flipV="1">
              <a:off x="3996" y="1568"/>
              <a:ext cx="362" cy="1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11" name="Line 116"/>
            <p:cNvSpPr>
              <a:spLocks noChangeShapeType="1"/>
            </p:cNvSpPr>
            <p:nvPr/>
          </p:nvSpPr>
          <p:spPr bwMode="auto">
            <a:xfrm rot="-120000" flipH="1" flipV="1">
              <a:off x="3520" y="2185"/>
              <a:ext cx="379" cy="12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12" name="TextBox 35"/>
            <p:cNvSpPr txBox="1">
              <a:spLocks noChangeArrowheads="1"/>
            </p:cNvSpPr>
            <p:nvPr/>
          </p:nvSpPr>
          <p:spPr bwMode="auto">
            <a:xfrm flipH="1">
              <a:off x="4054" y="1389"/>
              <a:ext cx="32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/>
                <a:t>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 anchor="t"/>
          <a:lstStyle/>
          <a:p>
            <a:pPr eaLnBrk="1" hangingPunct="1"/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grpSp>
        <p:nvGrpSpPr>
          <p:cNvPr id="16389" name="Группа 33"/>
          <p:cNvGrpSpPr>
            <a:grpSpLocks/>
          </p:cNvGrpSpPr>
          <p:nvPr/>
        </p:nvGrpSpPr>
        <p:grpSpPr bwMode="auto">
          <a:xfrm>
            <a:off x="395288" y="2420938"/>
            <a:ext cx="3887787" cy="3840162"/>
            <a:chOff x="2643174" y="2571744"/>
            <a:chExt cx="3773928" cy="3837680"/>
          </a:xfrm>
        </p:grpSpPr>
        <p:sp>
          <p:nvSpPr>
            <p:cNvPr id="16394" name="AutoShape 6"/>
            <p:cNvSpPr>
              <a:spLocks noChangeArrowheads="1"/>
            </p:cNvSpPr>
            <p:nvPr/>
          </p:nvSpPr>
          <p:spPr bwMode="auto">
            <a:xfrm rot="10800000">
              <a:off x="3286711" y="5233474"/>
              <a:ext cx="2578208" cy="898457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16395" name="AutoShape 9"/>
            <p:cNvCxnSpPr>
              <a:cxnSpLocks noChangeShapeType="1"/>
              <a:stCxn id="16394" idx="0"/>
            </p:cNvCxnSpPr>
            <p:nvPr/>
          </p:nvCxnSpPr>
          <p:spPr bwMode="auto">
            <a:xfrm rot="5400000" flipH="1" flipV="1">
              <a:off x="2774862" y="4263356"/>
              <a:ext cx="3131559" cy="6055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6" name="AutoShape 10"/>
            <p:cNvCxnSpPr>
              <a:cxnSpLocks noChangeShapeType="1"/>
              <a:stCxn id="16394" idx="4"/>
            </p:cNvCxnSpPr>
            <p:nvPr/>
          </p:nvCxnSpPr>
          <p:spPr bwMode="auto">
            <a:xfrm rot="5400000" flipH="1" flipV="1">
              <a:off x="2848523" y="3438560"/>
              <a:ext cx="2233102" cy="13567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7" name="AutoShape 11"/>
            <p:cNvCxnSpPr>
              <a:cxnSpLocks noChangeShapeType="1"/>
              <a:stCxn id="16394" idx="2"/>
            </p:cNvCxnSpPr>
            <p:nvPr/>
          </p:nvCxnSpPr>
          <p:spPr bwMode="auto">
            <a:xfrm rot="16200000" flipV="1">
              <a:off x="4137628" y="3506182"/>
              <a:ext cx="2233102" cy="12214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8" name="AutoShape 12"/>
            <p:cNvCxnSpPr>
              <a:cxnSpLocks noChangeShapeType="1"/>
              <a:stCxn id="16394" idx="0"/>
              <a:endCxn id="16394" idx="2"/>
            </p:cNvCxnSpPr>
            <p:nvPr/>
          </p:nvCxnSpPr>
          <p:spPr bwMode="auto">
            <a:xfrm flipV="1">
              <a:off x="4037843" y="5235457"/>
              <a:ext cx="1827077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9" name="AutoShape 13"/>
            <p:cNvCxnSpPr>
              <a:cxnSpLocks noChangeShapeType="1"/>
              <a:stCxn id="16394" idx="0"/>
              <a:endCxn id="16394" idx="4"/>
            </p:cNvCxnSpPr>
            <p:nvPr/>
          </p:nvCxnSpPr>
          <p:spPr bwMode="auto">
            <a:xfrm flipH="1" flipV="1">
              <a:off x="3286711" y="5235457"/>
              <a:ext cx="751132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0" name="Text Box 14"/>
            <p:cNvSpPr txBox="1">
              <a:spLocks noChangeArrowheads="1"/>
            </p:cNvSpPr>
            <p:nvPr/>
          </p:nvSpPr>
          <p:spPr bwMode="auto">
            <a:xfrm>
              <a:off x="2643174" y="5051402"/>
              <a:ext cx="552247" cy="36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/>
                <a:t>В</a:t>
              </a:r>
            </a:p>
          </p:txBody>
        </p:sp>
        <p:sp>
          <p:nvSpPr>
            <p:cNvPr id="16401" name="Text Box 15"/>
            <p:cNvSpPr txBox="1">
              <a:spLocks noChangeArrowheads="1"/>
            </p:cNvSpPr>
            <p:nvPr/>
          </p:nvSpPr>
          <p:spPr bwMode="auto">
            <a:xfrm>
              <a:off x="5864855" y="5051402"/>
              <a:ext cx="552247" cy="36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D</a:t>
              </a:r>
              <a:endParaRPr lang="ru-RU" altLang="ru-RU"/>
            </a:p>
          </p:txBody>
        </p:sp>
        <p:sp>
          <p:nvSpPr>
            <p:cNvPr id="16402" name="Text Box 16"/>
            <p:cNvSpPr txBox="1">
              <a:spLocks noChangeArrowheads="1"/>
            </p:cNvSpPr>
            <p:nvPr/>
          </p:nvSpPr>
          <p:spPr bwMode="auto">
            <a:xfrm>
              <a:off x="4023075" y="6042797"/>
              <a:ext cx="552247" cy="366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A</a:t>
              </a:r>
              <a:endParaRPr lang="ru-RU" altLang="ru-RU"/>
            </a:p>
          </p:txBody>
        </p:sp>
        <p:sp>
          <p:nvSpPr>
            <p:cNvPr id="16403" name="Text Box 18"/>
            <p:cNvSpPr txBox="1">
              <a:spLocks noChangeArrowheads="1"/>
            </p:cNvSpPr>
            <p:nvPr/>
          </p:nvSpPr>
          <p:spPr bwMode="auto">
            <a:xfrm>
              <a:off x="4429012" y="2571744"/>
              <a:ext cx="552247" cy="366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C</a:t>
              </a:r>
              <a:endParaRPr lang="ru-RU" altLang="ru-RU"/>
            </a:p>
          </p:txBody>
        </p:sp>
      </p:grpSp>
      <p:sp>
        <p:nvSpPr>
          <p:cNvPr id="16390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2808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 i="1"/>
              <a:t>№328(а,б)</a:t>
            </a:r>
          </a:p>
        </p:txBody>
      </p:sp>
      <p:sp>
        <p:nvSpPr>
          <p:cNvPr id="16391" name="Rectangle 3"/>
          <p:cNvSpPr>
            <a:spLocks noChangeArrowheads="1"/>
          </p:cNvSpPr>
          <p:nvPr/>
        </p:nvSpPr>
        <p:spPr bwMode="auto">
          <a:xfrm>
            <a:off x="3779838" y="2349500"/>
            <a:ext cx="504031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7425" indent="-98742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i="1"/>
              <a:t>Дано: </a:t>
            </a:r>
            <a:r>
              <a:rPr lang="en-US" altLang="ru-RU" sz="2800" i="1"/>
              <a:t>ABDC-</a:t>
            </a:r>
            <a:r>
              <a:rPr lang="ru-RU" altLang="ru-RU" sz="2800" i="1"/>
              <a:t>тетраэдр</a:t>
            </a:r>
            <a:r>
              <a:rPr lang="en-US" altLang="ru-RU" sz="2800" i="1"/>
              <a:t>,</a:t>
            </a:r>
            <a:endParaRPr lang="ru-RU" altLang="ru-RU" sz="2800" i="1"/>
          </a:p>
          <a:p>
            <a:pPr eaLnBrk="1" hangingPunct="1">
              <a:spcBef>
                <a:spcPct val="20000"/>
              </a:spcBef>
            </a:pPr>
            <a:r>
              <a:rPr lang="ru-RU" altLang="ru-RU" sz="2800" i="1">
                <a:sym typeface="Symbol" pitchFamily="18" charset="2"/>
              </a:rPr>
              <a:t>Доказать: 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787900" y="3284538"/>
          <a:ext cx="36147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Формула" r:id="rId3" imgW="1307880" imgH="228600" progId="Equation.3">
                  <p:embed/>
                </p:oleObj>
              </mc:Choice>
              <mc:Fallback>
                <p:oleObj name="Формула" r:id="rId3" imgW="130788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3284538"/>
                        <a:ext cx="3614738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5"/>
          <p:cNvGraphicFramePr>
            <a:graphicFrameLocks noChangeAspect="1"/>
          </p:cNvGraphicFramePr>
          <p:nvPr/>
        </p:nvGraphicFramePr>
        <p:xfrm>
          <a:off x="4752975" y="3860800"/>
          <a:ext cx="368458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Формула" r:id="rId5" imgW="1333440" imgH="228600" progId="Equation.3">
                  <p:embed/>
                </p:oleObj>
              </mc:Choice>
              <mc:Fallback>
                <p:oleObj name="Формула" r:id="rId5" imgW="133344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2975" y="3860800"/>
                        <a:ext cx="3684588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4356100" y="4797425"/>
            <a:ext cx="3743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00FF"/>
                </a:solidFill>
              </a:rPr>
              <a:t>№ 331(а), 335(а,в)</a:t>
            </a:r>
          </a:p>
        </p:txBody>
      </p:sp>
      <p:sp>
        <p:nvSpPr>
          <p:cNvPr id="3" name="TextBox 49"/>
          <p:cNvSpPr txBox="1">
            <a:spLocks noChangeArrowheads="1"/>
          </p:cNvSpPr>
          <p:nvPr/>
        </p:nvSpPr>
        <p:spPr bwMode="auto">
          <a:xfrm flipH="1">
            <a:off x="4211638" y="5445125"/>
            <a:ext cx="40306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0066"/>
                </a:solidFill>
              </a:rPr>
              <a:t>ДЗ: п40,41, № 327(в,г), </a:t>
            </a:r>
            <a:br>
              <a:rPr lang="ru-RU" altLang="ru-RU" sz="2800">
                <a:solidFill>
                  <a:srgbClr val="FF0066"/>
                </a:solidFill>
              </a:rPr>
            </a:br>
            <a:r>
              <a:rPr lang="ru-RU" altLang="ru-RU" sz="2800">
                <a:solidFill>
                  <a:srgbClr val="FF0066"/>
                </a:solidFill>
              </a:rPr>
              <a:t>330(а,б), 335(б,г)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 anchor="t"/>
          <a:lstStyle/>
          <a:p>
            <a:r>
              <a:rPr lang="ru-RU" altLang="ru-RU" sz="4000" smtClean="0"/>
              <a:t>Сложение и вычитание векторов. Сумма нескольких векторов.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62125"/>
            <a:ext cx="8002588" cy="533400"/>
          </a:xfrm>
        </p:spPr>
        <p:txBody>
          <a:bodyPr/>
          <a:lstStyle/>
          <a:p>
            <a:pPr marL="571500" indent="-571500">
              <a:buFont typeface="Wingdings" pitchFamily="2" charset="2"/>
              <a:buAutoNum type="arabicPeriod"/>
            </a:pPr>
            <a:r>
              <a:rPr lang="ru-RU" altLang="ru-RU" sz="2800" smtClean="0"/>
              <a:t>Упростить выражение: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468313" y="2295525"/>
          <a:ext cx="182721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Формула" r:id="rId3" imgW="736560" imgH="253800" progId="Equation.3">
                  <p:embed/>
                </p:oleObj>
              </mc:Choice>
              <mc:Fallback>
                <p:oleObj name="Формула" r:id="rId3" imgW="73656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295525"/>
                        <a:ext cx="1827212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2443163" y="2268538"/>
          <a:ext cx="299402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Формула" r:id="rId5" imgW="1206360" imgH="253800" progId="Equation.3">
                  <p:embed/>
                </p:oleObj>
              </mc:Choice>
              <mc:Fallback>
                <p:oleObj name="Формула" r:id="rId5" imgW="120636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2268538"/>
                        <a:ext cx="2994025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5651500" y="2251075"/>
          <a:ext cx="28035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Формула" r:id="rId7" imgW="1130040" imgH="253800" progId="Equation.3">
                  <p:embed/>
                </p:oleObj>
              </mc:Choice>
              <mc:Fallback>
                <p:oleObj name="Формула" r:id="rId7" imgW="1130040" imgH="253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2251075"/>
                        <a:ext cx="280352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57200" y="3003550"/>
            <a:ext cx="8002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AutoNum type="arabicPeriod" startAt="2"/>
            </a:pPr>
            <a:r>
              <a:rPr lang="ru-RU" altLang="ru-RU" sz="2600"/>
              <a:t>Найдите вектор:</a:t>
            </a: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395288" y="3519488"/>
          <a:ext cx="24257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Формула" r:id="rId9" imgW="977760" imgH="253800" progId="Equation.3">
                  <p:embed/>
                </p:oleObj>
              </mc:Choice>
              <mc:Fallback>
                <p:oleObj name="Формула" r:id="rId9" imgW="977760" imgH="253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519488"/>
                        <a:ext cx="2425700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368300" y="4167188"/>
          <a:ext cx="33401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Формула" r:id="rId11" imgW="1346040" imgH="253800" progId="Equation.3">
                  <p:embed/>
                </p:oleObj>
              </mc:Choice>
              <mc:Fallback>
                <p:oleObj name="Формула" r:id="rId11" imgW="1346040" imgH="253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4167188"/>
                        <a:ext cx="3340100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4427538" y="3500438"/>
          <a:ext cx="418941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Формула" r:id="rId13" imgW="1688760" imgH="253800" progId="Equation.3">
                  <p:embed/>
                </p:oleObj>
              </mc:Choice>
              <mc:Fallback>
                <p:oleObj name="Формула" r:id="rId13" imgW="1688760" imgH="253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500438"/>
                        <a:ext cx="4189412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4411663" y="4076700"/>
          <a:ext cx="4221162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Формула" r:id="rId15" imgW="1701720" imgH="253800" progId="Equation.3">
                  <p:embed/>
                </p:oleObj>
              </mc:Choice>
              <mc:Fallback>
                <p:oleObj name="Формула" r:id="rId15" imgW="1701720" imgH="253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663" y="4076700"/>
                        <a:ext cx="4221162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/>
        </p:nvGraphicFramePr>
        <p:xfrm>
          <a:off x="376238" y="4797425"/>
          <a:ext cx="34036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Формула" r:id="rId17" imgW="1371600" imgH="253800" progId="Equation.3">
                  <p:embed/>
                </p:oleObj>
              </mc:Choice>
              <mc:Fallback>
                <p:oleObj name="Формула" r:id="rId17" imgW="1371600" imgH="2538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4797425"/>
                        <a:ext cx="34036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"/>
          <p:cNvGraphicFramePr>
            <a:graphicFrameLocks noChangeAspect="1"/>
          </p:cNvGraphicFramePr>
          <p:nvPr/>
        </p:nvGraphicFramePr>
        <p:xfrm>
          <a:off x="4445000" y="4652963"/>
          <a:ext cx="415925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Формула" r:id="rId19" imgW="1676160" imgH="253800" progId="Equation.3">
                  <p:embed/>
                </p:oleObj>
              </mc:Choice>
              <mc:Fallback>
                <p:oleObj name="Формула" r:id="rId19" imgW="1676160" imgH="253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4652963"/>
                        <a:ext cx="4159250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472488" cy="1139825"/>
          </a:xfrm>
        </p:spPr>
        <p:txBody>
          <a:bodyPr anchor="t"/>
          <a:lstStyle/>
          <a:p>
            <a:pPr eaLnBrk="1" hangingPunct="1"/>
            <a:r>
              <a:rPr lang="ru-RU" altLang="ru-RU" smtClean="0"/>
              <a:t>Умножение вектора на число.</a:t>
            </a:r>
          </a:p>
        </p:txBody>
      </p:sp>
      <p:sp>
        <p:nvSpPr>
          <p:cNvPr id="4104" name="TextBox 26"/>
          <p:cNvSpPr txBox="1">
            <a:spLocks noChangeArrowheads="1"/>
          </p:cNvSpPr>
          <p:nvPr/>
        </p:nvSpPr>
        <p:spPr bwMode="auto">
          <a:xfrm>
            <a:off x="1214438" y="4357688"/>
            <a:ext cx="557212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М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728663" y="2276475"/>
          <a:ext cx="534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Формула" r:id="rId3" imgW="126720" imgH="228600" progId="Equation.3">
                  <p:embed/>
                </p:oleObj>
              </mc:Choice>
              <mc:Fallback>
                <p:oleObj name="Формула" r:id="rId3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2276475"/>
                        <a:ext cx="534987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rot="5400000" flipH="1" flipV="1">
            <a:off x="733426" y="2708275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2786063" y="1928813"/>
          <a:ext cx="857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Формула" r:id="rId5" imgW="241200" imgH="228600" progId="Equation.3">
                  <p:embed/>
                </p:oleObj>
              </mc:Choice>
              <mc:Fallback>
                <p:oleObj name="Формула" r:id="rId5" imgW="2412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1928813"/>
                        <a:ext cx="8572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2928938" y="1357313"/>
            <a:ext cx="557212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К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6632575" y="1414463"/>
          <a:ext cx="2011363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Формула" r:id="rId7" imgW="533160" imgH="228600" progId="Equation.3">
                  <p:embed/>
                </p:oleObj>
              </mc:Choice>
              <mc:Fallback>
                <p:oleObj name="Формула" r:id="rId7" imgW="5331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2575" y="1414463"/>
                        <a:ext cx="2011363" cy="82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6396038" y="2214563"/>
          <a:ext cx="25336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Формула" r:id="rId9" imgW="609480" imgH="330120" progId="Equation.3">
                  <p:embed/>
                </p:oleObj>
              </mc:Choice>
              <mc:Fallback>
                <p:oleObj name="Формула" r:id="rId9" imgW="609480" imgH="330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6038" y="2214563"/>
                        <a:ext cx="253365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3905250" y="3500438"/>
          <a:ext cx="2632075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Формула" r:id="rId11" imgW="698400" imgH="228600" progId="Equation.3">
                  <p:embed/>
                </p:oleObj>
              </mc:Choice>
              <mc:Fallback>
                <p:oleObj name="Формула" r:id="rId11" imgW="6984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0" y="3500438"/>
                        <a:ext cx="2632075" cy="82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Прямая со стрелкой 19"/>
          <p:cNvCxnSpPr/>
          <p:nvPr/>
        </p:nvCxnSpPr>
        <p:spPr>
          <a:xfrm rot="5400000" flipH="1" flipV="1">
            <a:off x="1219201" y="1795462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1228725" y="1357313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Формула" r:id="rId13" imgW="126720" imgH="228600" progId="Equation.3">
                  <p:embed/>
                </p:oleObj>
              </mc:Choice>
              <mc:Fallback>
                <p:oleObj name="Формула" r:id="rId13" imgW="12672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725" y="1357313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Прямая со стрелкой 21"/>
          <p:cNvCxnSpPr/>
          <p:nvPr/>
        </p:nvCxnSpPr>
        <p:spPr>
          <a:xfrm rot="5400000" flipH="1" flipV="1">
            <a:off x="276226" y="1652587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8"/>
          <p:cNvGraphicFramePr>
            <a:graphicFrameLocks noChangeAspect="1"/>
          </p:cNvGraphicFramePr>
          <p:nvPr/>
        </p:nvGraphicFramePr>
        <p:xfrm>
          <a:off x="285750" y="1214438"/>
          <a:ext cx="5349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Формула" r:id="rId14" imgW="126720" imgH="228600" progId="Equation.3">
                  <p:embed/>
                </p:oleObj>
              </mc:Choice>
              <mc:Fallback>
                <p:oleObj name="Формула" r:id="rId14" imgW="1267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214438"/>
                        <a:ext cx="534988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 стрелкой 23"/>
          <p:cNvCxnSpPr/>
          <p:nvPr/>
        </p:nvCxnSpPr>
        <p:spPr>
          <a:xfrm rot="5400000" flipH="1" flipV="1">
            <a:off x="2419351" y="2009775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1938338" y="2938462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 flipH="1" flipV="1">
            <a:off x="1490663" y="3795712"/>
            <a:ext cx="933450" cy="48577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9"/>
          <p:cNvGraphicFramePr>
            <a:graphicFrameLocks noChangeAspect="1"/>
          </p:cNvGraphicFramePr>
          <p:nvPr/>
        </p:nvGraphicFramePr>
        <p:xfrm>
          <a:off x="2357438" y="2857500"/>
          <a:ext cx="857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Формула" r:id="rId15" imgW="241200" imgH="228600" progId="Equation.3">
                  <p:embed/>
                </p:oleObj>
              </mc:Choice>
              <mc:Fallback>
                <p:oleObj name="Формула" r:id="rId15" imgW="2412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2857500"/>
                        <a:ext cx="8572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/>
          <p:cNvGraphicFramePr>
            <a:graphicFrameLocks noChangeAspect="1"/>
          </p:cNvGraphicFramePr>
          <p:nvPr/>
        </p:nvGraphicFramePr>
        <p:xfrm>
          <a:off x="1843088" y="3571875"/>
          <a:ext cx="8715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Формула" r:id="rId16" imgW="241200" imgH="228600" progId="Equation.3">
                  <p:embed/>
                </p:oleObj>
              </mc:Choice>
              <mc:Fallback>
                <p:oleObj name="Формула" r:id="rId16" imgW="2412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3571875"/>
                        <a:ext cx="871537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714375" y="3286125"/>
            <a:ext cx="55721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Р</a:t>
            </a:r>
          </a:p>
        </p:txBody>
      </p: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1800225" y="1071563"/>
            <a:ext cx="55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Т</a:t>
            </a:r>
          </a:p>
        </p:txBody>
      </p:sp>
      <p:graphicFrame>
        <p:nvGraphicFramePr>
          <p:cNvPr id="32" name="Object 11"/>
          <p:cNvGraphicFramePr>
            <a:graphicFrameLocks noChangeAspect="1"/>
          </p:cNvGraphicFramePr>
          <p:nvPr/>
        </p:nvGraphicFramePr>
        <p:xfrm>
          <a:off x="4214813" y="1428750"/>
          <a:ext cx="2106612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Формула" r:id="rId17" imgW="558720" imgH="228600" progId="Equation.3">
                  <p:embed/>
                </p:oleObj>
              </mc:Choice>
              <mc:Fallback>
                <p:oleObj name="Формула" r:id="rId17" imgW="55872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3" y="1428750"/>
                        <a:ext cx="2106612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3"/>
          <p:cNvGraphicFramePr>
            <a:graphicFrameLocks noChangeAspect="1"/>
          </p:cNvGraphicFramePr>
          <p:nvPr/>
        </p:nvGraphicFramePr>
        <p:xfrm>
          <a:off x="6572250" y="3487738"/>
          <a:ext cx="2298700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Формула" r:id="rId19" imgW="609480" imgH="228600" progId="Equation.3">
                  <p:embed/>
                </p:oleObj>
              </mc:Choice>
              <mc:Fallback>
                <p:oleObj name="Формула" r:id="rId19" imgW="60948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0" y="3487738"/>
                        <a:ext cx="2298700" cy="82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3"/>
          <p:cNvGraphicFramePr>
            <a:graphicFrameLocks noChangeAspect="1"/>
          </p:cNvGraphicFramePr>
          <p:nvPr/>
        </p:nvGraphicFramePr>
        <p:xfrm>
          <a:off x="6481763" y="4500563"/>
          <a:ext cx="2428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Формула" r:id="rId21" imgW="583920" imgH="330120" progId="Equation.3">
                  <p:embed/>
                </p:oleObj>
              </mc:Choice>
              <mc:Fallback>
                <p:oleObj name="Формула" r:id="rId21" imgW="583920" imgH="33012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763" y="4500563"/>
                        <a:ext cx="2428875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17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472488" cy="1139825"/>
          </a:xfrm>
        </p:spPr>
        <p:txBody>
          <a:bodyPr anchor="t"/>
          <a:lstStyle/>
          <a:p>
            <a:pPr eaLnBrk="1" hangingPunct="1"/>
            <a:r>
              <a:rPr lang="ru-RU" altLang="ru-RU" smtClean="0"/>
              <a:t>Умножение вектора на число.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23850" y="1916113"/>
          <a:ext cx="129698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Формула" r:id="rId3" imgW="444240" imgH="228600" progId="Equation.3">
                  <p:embed/>
                </p:oleObj>
              </mc:Choice>
              <mc:Fallback>
                <p:oleObj name="Формула" r:id="rId3" imgW="44424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16113"/>
                        <a:ext cx="1296988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5715000" y="1335088"/>
          <a:ext cx="227171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Формула" r:id="rId5" imgW="634680" imgH="330120" progId="Equation.3">
                  <p:embed/>
                </p:oleObj>
              </mc:Choice>
              <mc:Fallback>
                <p:oleObj name="Формула" r:id="rId5" imgW="634680" imgH="330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335088"/>
                        <a:ext cx="2271713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8" name="TextBox 25"/>
          <p:cNvSpPr txBox="1">
            <a:spLocks noChangeArrowheads="1"/>
          </p:cNvSpPr>
          <p:nvPr/>
        </p:nvSpPr>
        <p:spPr bwMode="auto">
          <a:xfrm>
            <a:off x="214313" y="835025"/>
            <a:ext cx="8501062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2400"/>
              <a:t>Определение. Произведением ненулевого вектора      на число </a:t>
            </a:r>
            <a:r>
              <a:rPr lang="en-US" altLang="ru-RU" sz="2400" i="1"/>
              <a:t>k </a:t>
            </a:r>
            <a:r>
              <a:rPr lang="ru-RU" altLang="ru-RU" sz="2400"/>
              <a:t>называется такой вектор    , </a:t>
            </a:r>
          </a:p>
        </p:txBody>
      </p:sp>
      <p:graphicFrame>
        <p:nvGraphicFramePr>
          <p:cNvPr id="14" name="Object 14"/>
          <p:cNvGraphicFramePr>
            <a:graphicFrameLocks noChangeAspect="1"/>
          </p:cNvGraphicFramePr>
          <p:nvPr/>
        </p:nvGraphicFramePr>
        <p:xfrm>
          <a:off x="7605713" y="785813"/>
          <a:ext cx="357187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5713" y="785813"/>
                        <a:ext cx="357187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5043488" y="1314450"/>
          <a:ext cx="357187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Формула" r:id="rId9" imgW="126720" imgH="228600" progId="Equation.3">
                  <p:embed/>
                </p:oleObj>
              </mc:Choice>
              <mc:Fallback>
                <p:oleObj name="Формула" r:id="rId9" imgW="12672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3488" y="1314450"/>
                        <a:ext cx="357187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TextBox 36"/>
          <p:cNvSpPr txBox="1">
            <a:spLocks noChangeArrowheads="1"/>
          </p:cNvSpPr>
          <p:nvPr/>
        </p:nvSpPr>
        <p:spPr bwMode="auto">
          <a:xfrm>
            <a:off x="1619250" y="2060575"/>
            <a:ext cx="2376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, если </a:t>
            </a:r>
            <a:r>
              <a:rPr lang="en-US" altLang="ru-RU" sz="2400" i="1"/>
              <a:t>k</a:t>
            </a:r>
            <a:r>
              <a:rPr lang="en-US" altLang="ru-RU" sz="2400"/>
              <a:t> ≥ 0</a:t>
            </a:r>
            <a:r>
              <a:rPr lang="ru-RU" altLang="ru-RU" sz="2400"/>
              <a:t>. И</a:t>
            </a:r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3779838" y="1844675"/>
          <a:ext cx="13684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Формула" r:id="rId11" imgW="444240" imgH="228600" progId="Equation.3">
                  <p:embed/>
                </p:oleObj>
              </mc:Choice>
              <mc:Fallback>
                <p:oleObj name="Формула" r:id="rId11" imgW="44424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844675"/>
                        <a:ext cx="1368425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0" name="TextBox 38"/>
          <p:cNvSpPr txBox="1">
            <a:spLocks noChangeArrowheads="1"/>
          </p:cNvSpPr>
          <p:nvPr/>
        </p:nvSpPr>
        <p:spPr bwMode="auto">
          <a:xfrm>
            <a:off x="5003800" y="2060575"/>
            <a:ext cx="1785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, если </a:t>
            </a:r>
            <a:r>
              <a:rPr lang="en-US" altLang="ru-RU" sz="2400" i="1"/>
              <a:t>k</a:t>
            </a:r>
            <a:r>
              <a:rPr lang="en-US" altLang="ru-RU" sz="2400"/>
              <a:t> &lt; 0</a:t>
            </a:r>
            <a:endParaRPr lang="ru-RU" altLang="ru-RU" sz="2400"/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3357563" y="2357438"/>
          <a:ext cx="1817687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Формула" r:id="rId13" imgW="507960" imgH="228600" progId="Equation.3">
                  <p:embed/>
                </p:oleObj>
              </mc:Choice>
              <mc:Fallback>
                <p:oleObj name="Формула" r:id="rId13" imgW="50796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63" y="2357438"/>
                        <a:ext cx="1817687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28575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RU" altLang="ru-RU" sz="2400"/>
              <a:t>Свойства умножения вектора на число.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400"/>
              <a:t>Для любых чисел </a:t>
            </a:r>
            <a:r>
              <a:rPr lang="en-US" altLang="ru-RU" sz="2400" b="1" i="1"/>
              <a:t>k, m</a:t>
            </a:r>
            <a:r>
              <a:rPr lang="en-US" altLang="ru-RU" sz="2400"/>
              <a:t> </a:t>
            </a:r>
            <a:r>
              <a:rPr lang="ru-RU" altLang="ru-RU" sz="2400"/>
              <a:t>и любых векторов      и     справедливо:</a:t>
            </a:r>
          </a:p>
        </p:txBody>
      </p:sp>
      <p:graphicFrame>
        <p:nvGraphicFramePr>
          <p:cNvPr id="42" name="Object 18"/>
          <p:cNvGraphicFramePr>
            <a:graphicFrameLocks noChangeAspect="1"/>
          </p:cNvGraphicFramePr>
          <p:nvPr/>
        </p:nvGraphicFramePr>
        <p:xfrm>
          <a:off x="6000750" y="3286125"/>
          <a:ext cx="4905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Формула" r:id="rId15" imgW="126720" imgH="228600" progId="Equation.3">
                  <p:embed/>
                </p:oleObj>
              </mc:Choice>
              <mc:Fallback>
                <p:oleObj name="Формула" r:id="rId15" imgW="12672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3286125"/>
                        <a:ext cx="490538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9"/>
          <p:cNvGraphicFramePr>
            <a:graphicFrameLocks noChangeAspect="1"/>
          </p:cNvGraphicFramePr>
          <p:nvPr/>
        </p:nvGraphicFramePr>
        <p:xfrm>
          <a:off x="6572250" y="3286125"/>
          <a:ext cx="4905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Формула" r:id="rId17" imgW="126720" imgH="228600" progId="Equation.3">
                  <p:embed/>
                </p:oleObj>
              </mc:Choice>
              <mc:Fallback>
                <p:oleObj name="Формула" r:id="rId17" imgW="12672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0" y="3286125"/>
                        <a:ext cx="490538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0"/>
          <p:cNvGraphicFramePr>
            <a:graphicFrameLocks noChangeAspect="1"/>
          </p:cNvGraphicFramePr>
          <p:nvPr/>
        </p:nvGraphicFramePr>
        <p:xfrm>
          <a:off x="142875" y="4000500"/>
          <a:ext cx="4284663" cy="217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Формула" r:id="rId19" imgW="1346040" imgH="787320" progId="Equation.3">
                  <p:embed/>
                </p:oleObj>
              </mc:Choice>
              <mc:Fallback>
                <p:oleObj name="Формула" r:id="rId19" imgW="1346040" imgH="78732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4000500"/>
                        <a:ext cx="4284663" cy="217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148263" y="4437063"/>
            <a:ext cx="3429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600">
                <a:solidFill>
                  <a:srgbClr val="0000FF"/>
                </a:solidFill>
              </a:rPr>
              <a:t>№345, 347,348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643438" y="4929188"/>
            <a:ext cx="442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0066"/>
                </a:solidFill>
              </a:rPr>
              <a:t>ДЗ: п42, №346,339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Компланарные векторы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mtClean="0">
                <a:hlinkClick r:id="rId2" action="ppaction://hlinksldjump"/>
              </a:rPr>
              <a:t>Компланарные векторы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3" action="ppaction://hlinksldjump"/>
              </a:rPr>
              <a:t>Правило параллелепипеда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4" action="ppaction://hlinksldjump"/>
              </a:rPr>
              <a:t>Разложение вектора по трём некомпланарным векторам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Компланарные векторы. </a:t>
            </a:r>
            <a:br>
              <a:rPr lang="ru-RU" altLang="ru-RU" sz="4000" smtClean="0"/>
            </a:br>
            <a:r>
              <a:rPr lang="ru-RU" altLang="ru-RU" sz="4000" smtClean="0"/>
              <a:t>Правило параллелепипеда.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642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/>
              <a:t>№1</a:t>
            </a:r>
            <a:r>
              <a:rPr lang="ru-RU" altLang="ru-RU" sz="2400" i="1"/>
              <a:t>. Точки К и М – середины ребер </a:t>
            </a:r>
            <a:r>
              <a:rPr lang="en-US" altLang="ru-RU" sz="2400" i="1"/>
              <a:t>AB </a:t>
            </a:r>
            <a:r>
              <a:rPr lang="ru-RU" altLang="ru-RU" sz="2400" i="1"/>
              <a:t>и </a:t>
            </a:r>
            <a:r>
              <a:rPr lang="en-US" altLang="ru-RU" sz="2400" i="1"/>
              <a:t>AD</a:t>
            </a:r>
            <a:r>
              <a:rPr lang="ru-RU" altLang="ru-RU" sz="2400" i="1"/>
              <a:t> соответственно. Назовите вектор с началом и концом в вершинах </a:t>
            </a:r>
            <a:r>
              <a:rPr lang="en-US" altLang="ru-RU" sz="2400" i="1"/>
              <a:t>DABC</a:t>
            </a:r>
            <a:r>
              <a:rPr lang="ru-RU" altLang="ru-RU" sz="2400" i="1"/>
              <a:t> или данных точках, равный: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716463" y="2997200"/>
          <a:ext cx="1439862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Формула" r:id="rId3" imgW="482400" imgH="253800" progId="Equation.3">
                  <p:embed/>
                </p:oleObj>
              </mc:Choice>
              <mc:Fallback>
                <p:oleObj name="Формула" r:id="rId3" imgW="48240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997200"/>
                        <a:ext cx="1439862" cy="68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395288" y="2803525"/>
            <a:ext cx="3887787" cy="3840163"/>
            <a:chOff x="249" y="1525"/>
            <a:chExt cx="2449" cy="2419"/>
          </a:xfrm>
        </p:grpSpPr>
        <p:grpSp>
          <p:nvGrpSpPr>
            <p:cNvPr id="20489" name="Группа 33"/>
            <p:cNvGrpSpPr>
              <a:grpSpLocks/>
            </p:cNvGrpSpPr>
            <p:nvPr/>
          </p:nvGrpSpPr>
          <p:grpSpPr bwMode="auto">
            <a:xfrm>
              <a:off x="249" y="1525"/>
              <a:ext cx="2449" cy="2419"/>
              <a:chOff x="2643174" y="2571744"/>
              <a:chExt cx="3773928" cy="3837680"/>
            </a:xfrm>
          </p:grpSpPr>
          <p:sp>
            <p:nvSpPr>
              <p:cNvPr id="20494" name="AutoShape 6"/>
              <p:cNvSpPr>
                <a:spLocks noChangeArrowheads="1"/>
              </p:cNvSpPr>
              <p:nvPr/>
            </p:nvSpPr>
            <p:spPr bwMode="auto">
              <a:xfrm rot="10800000">
                <a:off x="3286711" y="5233474"/>
                <a:ext cx="2578208" cy="898457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20495" name="AutoShape 9"/>
              <p:cNvCxnSpPr>
                <a:cxnSpLocks noChangeShapeType="1"/>
                <a:stCxn id="20494" idx="0"/>
              </p:cNvCxnSpPr>
              <p:nvPr/>
            </p:nvCxnSpPr>
            <p:spPr bwMode="auto">
              <a:xfrm rot="5400000" flipH="1" flipV="1">
                <a:off x="2774862" y="4263356"/>
                <a:ext cx="3131559" cy="6055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96" name="AutoShape 10"/>
              <p:cNvCxnSpPr>
                <a:cxnSpLocks noChangeShapeType="1"/>
                <a:stCxn id="20494" idx="4"/>
              </p:cNvCxnSpPr>
              <p:nvPr/>
            </p:nvCxnSpPr>
            <p:spPr bwMode="auto">
              <a:xfrm rot="5400000" flipH="1" flipV="1">
                <a:off x="2848523" y="3438560"/>
                <a:ext cx="2233102" cy="135672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97" name="AutoShape 11"/>
              <p:cNvCxnSpPr>
                <a:cxnSpLocks noChangeShapeType="1"/>
                <a:stCxn id="20494" idx="2"/>
              </p:cNvCxnSpPr>
              <p:nvPr/>
            </p:nvCxnSpPr>
            <p:spPr bwMode="auto">
              <a:xfrm rot="16200000" flipV="1">
                <a:off x="4137628" y="3506182"/>
                <a:ext cx="2233102" cy="122148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98" name="AutoShape 12"/>
              <p:cNvCxnSpPr>
                <a:cxnSpLocks noChangeShapeType="1"/>
                <a:stCxn id="20494" idx="0"/>
                <a:endCxn id="20494" idx="2"/>
              </p:cNvCxnSpPr>
              <p:nvPr/>
            </p:nvCxnSpPr>
            <p:spPr bwMode="auto">
              <a:xfrm flipV="1">
                <a:off x="4037843" y="5235457"/>
                <a:ext cx="1827077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99" name="AutoShape 13"/>
              <p:cNvCxnSpPr>
                <a:cxnSpLocks noChangeShapeType="1"/>
                <a:stCxn id="20494" idx="0"/>
                <a:endCxn id="20494" idx="4"/>
              </p:cNvCxnSpPr>
              <p:nvPr/>
            </p:nvCxnSpPr>
            <p:spPr bwMode="auto">
              <a:xfrm flipH="1" flipV="1">
                <a:off x="3286711" y="5235457"/>
                <a:ext cx="751132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0" name="Text Box 14"/>
              <p:cNvSpPr txBox="1">
                <a:spLocks noChangeArrowheads="1"/>
              </p:cNvSpPr>
              <p:nvPr/>
            </p:nvSpPr>
            <p:spPr bwMode="auto">
              <a:xfrm>
                <a:off x="2643174" y="5051402"/>
                <a:ext cx="552247" cy="366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В</a:t>
                </a:r>
              </a:p>
            </p:txBody>
          </p:sp>
          <p:sp>
            <p:nvSpPr>
              <p:cNvPr id="20501" name="Text Box 15"/>
              <p:cNvSpPr txBox="1">
                <a:spLocks noChangeArrowheads="1"/>
              </p:cNvSpPr>
              <p:nvPr/>
            </p:nvSpPr>
            <p:spPr bwMode="auto">
              <a:xfrm>
                <a:off x="5864855" y="5051402"/>
                <a:ext cx="552247" cy="366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endParaRPr lang="ru-RU" altLang="ru-RU"/>
              </a:p>
            </p:txBody>
          </p:sp>
          <p:sp>
            <p:nvSpPr>
              <p:cNvPr id="20502" name="Text Box 16"/>
              <p:cNvSpPr txBox="1">
                <a:spLocks noChangeArrowheads="1"/>
              </p:cNvSpPr>
              <p:nvPr/>
            </p:nvSpPr>
            <p:spPr bwMode="auto">
              <a:xfrm>
                <a:off x="4023075" y="6042797"/>
                <a:ext cx="552247" cy="366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A</a:t>
                </a:r>
                <a:endParaRPr lang="ru-RU" altLang="ru-RU"/>
              </a:p>
            </p:txBody>
          </p:sp>
          <p:sp>
            <p:nvSpPr>
              <p:cNvPr id="20503" name="Text Box 18"/>
              <p:cNvSpPr txBox="1">
                <a:spLocks noChangeArrowheads="1"/>
              </p:cNvSpPr>
              <p:nvPr/>
            </p:nvSpPr>
            <p:spPr bwMode="auto">
              <a:xfrm>
                <a:off x="4429012" y="2571744"/>
                <a:ext cx="552247" cy="366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C</a:t>
                </a:r>
                <a:endParaRPr lang="ru-RU" altLang="ru-RU"/>
              </a:p>
            </p:txBody>
          </p:sp>
        </p:grpSp>
        <p:sp>
          <p:nvSpPr>
            <p:cNvPr id="20490" name="Text Box 45"/>
            <p:cNvSpPr txBox="1">
              <a:spLocks noChangeArrowheads="1"/>
            </p:cNvSpPr>
            <p:nvPr/>
          </p:nvSpPr>
          <p:spPr bwMode="auto">
            <a:xfrm>
              <a:off x="657" y="3430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K</a:t>
              </a:r>
              <a:endParaRPr lang="ru-RU" altLang="ru-RU"/>
            </a:p>
          </p:txBody>
        </p:sp>
        <p:sp>
          <p:nvSpPr>
            <p:cNvPr id="20491" name="Text Box 46"/>
            <p:cNvSpPr txBox="1">
              <a:spLocks noChangeArrowheads="1"/>
            </p:cNvSpPr>
            <p:nvPr/>
          </p:nvSpPr>
          <p:spPr bwMode="auto">
            <a:xfrm>
              <a:off x="1701" y="3475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M</a:t>
              </a:r>
              <a:endParaRPr lang="ru-RU" altLang="ru-RU"/>
            </a:p>
          </p:txBody>
        </p:sp>
        <p:sp>
          <p:nvSpPr>
            <p:cNvPr id="20492" name="Oval 67"/>
            <p:cNvSpPr>
              <a:spLocks noChangeArrowheads="1"/>
            </p:cNvSpPr>
            <p:nvPr/>
          </p:nvSpPr>
          <p:spPr bwMode="auto">
            <a:xfrm>
              <a:off x="884" y="3457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0493" name="Oval 68"/>
            <p:cNvSpPr>
              <a:spLocks noChangeArrowheads="1"/>
            </p:cNvSpPr>
            <p:nvPr/>
          </p:nvSpPr>
          <p:spPr bwMode="auto">
            <a:xfrm>
              <a:off x="1701" y="3475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aphicFrame>
        <p:nvGraphicFramePr>
          <p:cNvPr id="2" name="Object 70"/>
          <p:cNvGraphicFramePr>
            <a:graphicFrameLocks noChangeAspect="1"/>
          </p:cNvGraphicFramePr>
          <p:nvPr/>
        </p:nvGraphicFramePr>
        <p:xfrm>
          <a:off x="4716463" y="3670300"/>
          <a:ext cx="223520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Формула" r:id="rId5" imgW="749160" imgH="253800" progId="Equation.3">
                  <p:embed/>
                </p:oleObj>
              </mc:Choice>
              <mc:Fallback>
                <p:oleObj name="Формула" r:id="rId5" imgW="749160" imgH="25380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670300"/>
                        <a:ext cx="2235200" cy="68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1"/>
          <p:cNvGraphicFramePr>
            <a:graphicFrameLocks noChangeAspect="1"/>
          </p:cNvGraphicFramePr>
          <p:nvPr/>
        </p:nvGraphicFramePr>
        <p:xfrm>
          <a:off x="4716463" y="4341813"/>
          <a:ext cx="223520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6" name="Формула" r:id="rId7" imgW="749160" imgH="253800" progId="Equation.3">
                  <p:embed/>
                </p:oleObj>
              </mc:Choice>
              <mc:Fallback>
                <p:oleObj name="Формула" r:id="rId7" imgW="749160" imgH="253800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341813"/>
                        <a:ext cx="2235200" cy="681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2"/>
          <p:cNvGraphicFramePr>
            <a:graphicFrameLocks noChangeAspect="1"/>
          </p:cNvGraphicFramePr>
          <p:nvPr/>
        </p:nvGraphicFramePr>
        <p:xfrm>
          <a:off x="4716463" y="5013325"/>
          <a:ext cx="3673475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Формула" r:id="rId9" imgW="1231560" imgH="393480" progId="Equation.3">
                  <p:embed/>
                </p:oleObj>
              </mc:Choice>
              <mc:Fallback>
                <p:oleObj name="Формула" r:id="rId9" imgW="1231560" imgH="393480" progId="Equation.3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5013325"/>
                        <a:ext cx="3673475" cy="1055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Компланарные векторы. </a:t>
            </a:r>
            <a:br>
              <a:rPr lang="ru-RU" altLang="ru-RU" sz="4000" smtClean="0"/>
            </a:br>
            <a:r>
              <a:rPr lang="ru-RU" altLang="ru-RU" sz="4000" smtClean="0"/>
              <a:t>Правило параллелепипеда.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401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/>
              <a:t>Определение. </a:t>
            </a:r>
            <a:r>
              <a:rPr lang="ru-RU" altLang="ru-RU" sz="2400" i="1"/>
              <a:t>Векторы называются </a:t>
            </a:r>
            <a:r>
              <a:rPr lang="ru-RU" altLang="ru-RU" sz="2400" b="1" i="1"/>
              <a:t>компланарными,</a:t>
            </a:r>
            <a:r>
              <a:rPr lang="ru-RU" altLang="ru-RU" sz="2400" i="1"/>
              <a:t> если при откладывании их от одной точки они будут лежать в одной плоскости.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284663" y="2997200"/>
          <a:ext cx="238760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Формула" r:id="rId3" imgW="799920" imgH="253800" progId="Equation.3">
                  <p:embed/>
                </p:oleObj>
              </mc:Choice>
              <mc:Fallback>
                <p:oleObj name="Формула" r:id="rId3" imgW="79992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997200"/>
                        <a:ext cx="2387600" cy="68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>
            <a:spLocks noChangeArrowheads="1"/>
          </p:cNvSpPr>
          <p:nvPr/>
        </p:nvSpPr>
        <p:spPr bwMode="auto">
          <a:xfrm flipH="1">
            <a:off x="6423025" y="3141663"/>
            <a:ext cx="2720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/>
              <a:t> - </a:t>
            </a:r>
            <a:r>
              <a:rPr lang="ru-RU" altLang="ru-RU" sz="2400"/>
              <a:t>компланарны</a:t>
            </a:r>
          </a:p>
        </p:txBody>
      </p:sp>
      <p:graphicFrame>
        <p:nvGraphicFramePr>
          <p:cNvPr id="48" name="Object 3"/>
          <p:cNvGraphicFramePr>
            <a:graphicFrameLocks noChangeAspect="1"/>
          </p:cNvGraphicFramePr>
          <p:nvPr/>
        </p:nvGraphicFramePr>
        <p:xfrm>
          <a:off x="4427538" y="3716338"/>
          <a:ext cx="1193800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Формула" r:id="rId5" imgW="380880" imgH="253800" progId="Equation.3">
                  <p:embed/>
                </p:oleObj>
              </mc:Choice>
              <mc:Fallback>
                <p:oleObj name="Формула" r:id="rId5" imgW="38088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716338"/>
                        <a:ext cx="1193800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>
            <a:spLocks noChangeArrowheads="1"/>
          </p:cNvSpPr>
          <p:nvPr/>
        </p:nvSpPr>
        <p:spPr bwMode="auto">
          <a:xfrm flipH="1">
            <a:off x="5724525" y="3933825"/>
            <a:ext cx="289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/>
              <a:t> - </a:t>
            </a:r>
            <a:r>
              <a:rPr lang="ru-RU" altLang="ru-RU" sz="2400"/>
              <a:t>некомпланарны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3635375" y="4724400"/>
            <a:ext cx="52212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/>
              <a:t>Любые два вектора компланарны.</a:t>
            </a:r>
          </a:p>
          <a:p>
            <a:pPr eaLnBrk="1" hangingPunct="1"/>
            <a:r>
              <a:rPr lang="ru-RU" altLang="ru-RU" sz="2400" i="1"/>
              <a:t>Три вектора, среди которых два коллинеарных, компланарны. </a:t>
            </a:r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323850" y="2968625"/>
            <a:ext cx="3168650" cy="3625850"/>
            <a:chOff x="204" y="1872"/>
            <a:chExt cx="1996" cy="2284"/>
          </a:xfrm>
        </p:grpSpPr>
        <p:sp>
          <p:nvSpPr>
            <p:cNvPr id="21529" name="Text Box 24"/>
            <p:cNvSpPr txBox="1">
              <a:spLocks noChangeArrowheads="1"/>
            </p:cNvSpPr>
            <p:nvPr/>
          </p:nvSpPr>
          <p:spPr bwMode="auto">
            <a:xfrm>
              <a:off x="266" y="373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altLang="ru-RU"/>
            </a:p>
          </p:txBody>
        </p:sp>
        <p:sp>
          <p:nvSpPr>
            <p:cNvPr id="21530" name="Text Box 25"/>
            <p:cNvSpPr txBox="1">
              <a:spLocks noChangeArrowheads="1"/>
            </p:cNvSpPr>
            <p:nvPr/>
          </p:nvSpPr>
          <p:spPr bwMode="auto">
            <a:xfrm>
              <a:off x="204" y="2318"/>
              <a:ext cx="363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1531" name="Text Box 26"/>
            <p:cNvSpPr txBox="1">
              <a:spLocks noChangeArrowheads="1"/>
            </p:cNvSpPr>
            <p:nvPr/>
          </p:nvSpPr>
          <p:spPr bwMode="auto">
            <a:xfrm>
              <a:off x="573" y="1872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1532" name="Text Box 27"/>
            <p:cNvSpPr txBox="1">
              <a:spLocks noChangeArrowheads="1"/>
            </p:cNvSpPr>
            <p:nvPr/>
          </p:nvSpPr>
          <p:spPr bwMode="auto">
            <a:xfrm>
              <a:off x="1893" y="187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1533" name="Text Box 28"/>
            <p:cNvSpPr txBox="1">
              <a:spLocks noChangeArrowheads="1"/>
            </p:cNvSpPr>
            <p:nvPr/>
          </p:nvSpPr>
          <p:spPr bwMode="auto">
            <a:xfrm>
              <a:off x="1892" y="3348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altLang="ru-RU"/>
            </a:p>
          </p:txBody>
        </p:sp>
        <p:sp>
          <p:nvSpPr>
            <p:cNvPr id="21534" name="Text Box 29"/>
            <p:cNvSpPr txBox="1">
              <a:spLocks noChangeArrowheads="1"/>
            </p:cNvSpPr>
            <p:nvPr/>
          </p:nvSpPr>
          <p:spPr bwMode="auto">
            <a:xfrm>
              <a:off x="1628" y="3768"/>
              <a:ext cx="30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endParaRPr lang="ru-RU" altLang="ru-RU"/>
            </a:p>
          </p:txBody>
        </p:sp>
        <p:sp>
          <p:nvSpPr>
            <p:cNvPr id="21535" name="Text Box 30"/>
            <p:cNvSpPr txBox="1">
              <a:spLocks noChangeArrowheads="1"/>
            </p:cNvSpPr>
            <p:nvPr/>
          </p:nvSpPr>
          <p:spPr bwMode="auto">
            <a:xfrm>
              <a:off x="778" y="3323"/>
              <a:ext cx="28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altLang="ru-RU"/>
            </a:p>
          </p:txBody>
        </p:sp>
        <p:sp>
          <p:nvSpPr>
            <p:cNvPr id="21536" name="Text Box 31"/>
            <p:cNvSpPr txBox="1">
              <a:spLocks noChangeArrowheads="1"/>
            </p:cNvSpPr>
            <p:nvPr/>
          </p:nvSpPr>
          <p:spPr bwMode="auto">
            <a:xfrm>
              <a:off x="1560" y="2325"/>
              <a:ext cx="36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1537" name="AutoShape 37"/>
            <p:cNvSpPr>
              <a:spLocks noChangeArrowheads="1"/>
            </p:cNvSpPr>
            <p:nvPr/>
          </p:nvSpPr>
          <p:spPr bwMode="auto">
            <a:xfrm rot="10800000"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538" name="AutoShape 17"/>
            <p:cNvSpPr>
              <a:spLocks noChangeArrowheads="1"/>
            </p:cNvSpPr>
            <p:nvPr/>
          </p:nvSpPr>
          <p:spPr bwMode="auto">
            <a:xfrm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45076" name="Line 36"/>
          <p:cNvSpPr>
            <a:spLocks noChangeShapeType="1"/>
          </p:cNvSpPr>
          <p:nvPr/>
        </p:nvSpPr>
        <p:spPr bwMode="auto">
          <a:xfrm flipV="1">
            <a:off x="755650" y="3789363"/>
            <a:ext cx="9525" cy="238601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77" name="Line 38"/>
          <p:cNvSpPr>
            <a:spLocks noChangeShapeType="1"/>
          </p:cNvSpPr>
          <p:nvPr/>
        </p:nvSpPr>
        <p:spPr bwMode="auto">
          <a:xfrm flipV="1">
            <a:off x="755650" y="5589588"/>
            <a:ext cx="2303463" cy="576262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78" name="Line 40"/>
          <p:cNvSpPr>
            <a:spLocks noChangeShapeType="1"/>
          </p:cNvSpPr>
          <p:nvPr/>
        </p:nvSpPr>
        <p:spPr bwMode="auto">
          <a:xfrm flipV="1">
            <a:off x="755650" y="6165850"/>
            <a:ext cx="1727200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79" name="Line 41"/>
          <p:cNvSpPr>
            <a:spLocks noChangeShapeType="1"/>
          </p:cNvSpPr>
          <p:nvPr/>
        </p:nvSpPr>
        <p:spPr bwMode="auto">
          <a:xfrm flipV="1">
            <a:off x="755650" y="5589588"/>
            <a:ext cx="576263" cy="59055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755650" y="6324600"/>
            <a:ext cx="1727200" cy="533400"/>
            <a:chOff x="476" y="3984"/>
            <a:chExt cx="1088" cy="336"/>
          </a:xfrm>
        </p:grpSpPr>
        <p:graphicFrame>
          <p:nvGraphicFramePr>
            <p:cNvPr id="3" name="Object 25"/>
            <p:cNvGraphicFramePr>
              <a:graphicFrameLocks noChangeAspect="1"/>
            </p:cNvGraphicFramePr>
            <p:nvPr/>
          </p:nvGraphicFramePr>
          <p:xfrm>
            <a:off x="930" y="3984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41" name="Формула" r:id="rId7" imgW="126720" imgH="228600" progId="Equation.3">
                    <p:embed/>
                  </p:oleObj>
                </mc:Choice>
                <mc:Fallback>
                  <p:oleObj name="Формула" r:id="rId7" imgW="126720" imgH="22860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0" y="3984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8" name="Line 40"/>
            <p:cNvSpPr>
              <a:spLocks noChangeShapeType="1"/>
            </p:cNvSpPr>
            <p:nvPr/>
          </p:nvSpPr>
          <p:spPr bwMode="auto">
            <a:xfrm flipV="1">
              <a:off x="476" y="4020"/>
              <a:ext cx="1088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2843213" y="5734050"/>
            <a:ext cx="617537" cy="676275"/>
            <a:chOff x="1791" y="3612"/>
            <a:chExt cx="389" cy="426"/>
          </a:xfrm>
        </p:grpSpPr>
        <p:graphicFrame>
          <p:nvGraphicFramePr>
            <p:cNvPr id="4" name="Object 28"/>
            <p:cNvGraphicFramePr>
              <a:graphicFrameLocks noChangeAspect="1"/>
            </p:cNvGraphicFramePr>
            <p:nvPr/>
          </p:nvGraphicFramePr>
          <p:xfrm>
            <a:off x="1973" y="3702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42" name="Формула" r:id="rId9" imgW="126720" imgH="228600" progId="Equation.3">
                    <p:embed/>
                  </p:oleObj>
                </mc:Choice>
                <mc:Fallback>
                  <p:oleObj name="Формула" r:id="rId9" imgW="126720" imgH="22860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3" y="3702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7" name="Line 41"/>
            <p:cNvSpPr>
              <a:spLocks noChangeShapeType="1"/>
            </p:cNvSpPr>
            <p:nvPr/>
          </p:nvSpPr>
          <p:spPr bwMode="auto">
            <a:xfrm flipV="1">
              <a:off x="1791" y="3612"/>
              <a:ext cx="363" cy="372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086" name="Line 36"/>
          <p:cNvSpPr>
            <a:spLocks noChangeShapeType="1"/>
          </p:cNvSpPr>
          <p:nvPr/>
        </p:nvSpPr>
        <p:spPr bwMode="auto">
          <a:xfrm flipV="1">
            <a:off x="1312863" y="3232150"/>
            <a:ext cx="9525" cy="2386013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7" name="Line 38"/>
          <p:cNvSpPr>
            <a:spLocks noChangeShapeType="1"/>
          </p:cNvSpPr>
          <p:nvPr/>
        </p:nvSpPr>
        <p:spPr bwMode="auto">
          <a:xfrm flipV="1">
            <a:off x="755650" y="3213100"/>
            <a:ext cx="2303463" cy="2952750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3419475" y="3213100"/>
            <a:ext cx="311150" cy="2386013"/>
            <a:chOff x="2154" y="2024"/>
            <a:chExt cx="196" cy="1503"/>
          </a:xfrm>
        </p:grpSpPr>
        <p:sp>
          <p:nvSpPr>
            <p:cNvPr id="21526" name="Line 36"/>
            <p:cNvSpPr>
              <a:spLocks noChangeShapeType="1"/>
            </p:cNvSpPr>
            <p:nvPr/>
          </p:nvSpPr>
          <p:spPr bwMode="auto">
            <a:xfrm flipV="1">
              <a:off x="2154" y="2024"/>
              <a:ext cx="6" cy="1503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2" name="Object 57"/>
            <p:cNvGraphicFramePr>
              <a:graphicFrameLocks noChangeAspect="1"/>
            </p:cNvGraphicFramePr>
            <p:nvPr/>
          </p:nvGraphicFramePr>
          <p:xfrm>
            <a:off x="2164" y="2614"/>
            <a:ext cx="18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43" name="Формула" r:id="rId11" imgW="114120" imgH="228600" progId="Equation.3">
                    <p:embed/>
                  </p:oleObj>
                </mc:Choice>
                <mc:Fallback>
                  <p:oleObj name="Формула" r:id="rId11" imgW="114120" imgH="228600" progId="Equation.3">
                    <p:embed/>
                    <p:pic>
                      <p:nvPicPr>
                        <p:cNvPr id="0" name="Object 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4" y="2614"/>
                          <a:ext cx="186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45076" grpId="0" animBg="1"/>
      <p:bldP spid="45077" grpId="0" animBg="1"/>
      <p:bldP spid="45078" grpId="0" animBg="1"/>
      <p:bldP spid="45079" grpId="0" animBg="1"/>
      <p:bldP spid="45086" grpId="0" animBg="1"/>
      <p:bldP spid="450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mtClean="0"/>
              <a:t>Понятие вектора.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hlinkClick r:id="rId2" action="ppaction://hlinksldjump"/>
              </a:rPr>
              <a:t>Понятие вектора. </a:t>
            </a:r>
            <a:endParaRPr lang="ru-RU" altLang="ru-RU" smtClean="0"/>
          </a:p>
          <a:p>
            <a:pPr eaLnBrk="1" hangingPunct="1"/>
            <a:r>
              <a:rPr lang="ru-RU" altLang="ru-RU" smtClean="0">
                <a:hlinkClick r:id="rId3" action="ppaction://hlinksldjump"/>
              </a:rPr>
              <a:t>Равенство векторов.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Компланарные векторы. </a:t>
            </a:r>
            <a:br>
              <a:rPr lang="ru-RU" altLang="ru-RU" sz="4000" smtClean="0"/>
            </a:br>
            <a:r>
              <a:rPr lang="ru-RU" altLang="ru-RU" sz="4000" smtClean="0"/>
              <a:t>Правило параллелепипеда.</a:t>
            </a:r>
          </a:p>
        </p:txBody>
      </p:sp>
      <p:sp>
        <p:nvSpPr>
          <p:cNvPr id="22546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401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/>
              <a:t>Признак. </a:t>
            </a:r>
            <a:r>
              <a:rPr lang="ru-RU" altLang="ru-RU" sz="2400" i="1"/>
              <a:t>Если вектор     можно разложить на векторы </a:t>
            </a:r>
            <a:br>
              <a:rPr lang="ru-RU" altLang="ru-RU" sz="2400" i="1"/>
            </a:br>
            <a:r>
              <a:rPr lang="ru-RU" altLang="ru-RU" sz="2400" i="1"/>
              <a:t>  и     , т.е представить в виде                        , где </a:t>
            </a:r>
            <a:r>
              <a:rPr lang="en-US" altLang="ru-RU" sz="2400" i="1"/>
              <a:t>x </a:t>
            </a:r>
            <a:r>
              <a:rPr lang="ru-RU" altLang="ru-RU" sz="2400" i="1"/>
              <a:t>и </a:t>
            </a:r>
            <a:r>
              <a:rPr lang="en-US" altLang="ru-RU" sz="2400" i="1"/>
              <a:t>y</a:t>
            </a:r>
            <a:r>
              <a:rPr lang="ru-RU" altLang="ru-RU" sz="2400" i="1"/>
              <a:t> – некоторые числа, то векторы              компланарны.</a:t>
            </a:r>
          </a:p>
        </p:txBody>
      </p:sp>
      <p:sp>
        <p:nvSpPr>
          <p:cNvPr id="43029" name="Line 38"/>
          <p:cNvSpPr>
            <a:spLocks noChangeShapeType="1"/>
          </p:cNvSpPr>
          <p:nvPr/>
        </p:nvSpPr>
        <p:spPr bwMode="auto">
          <a:xfrm flipV="1">
            <a:off x="1403350" y="5516563"/>
            <a:ext cx="2303463" cy="576262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0" name="Line 40"/>
          <p:cNvSpPr>
            <a:spLocks noChangeShapeType="1"/>
          </p:cNvSpPr>
          <p:nvPr/>
        </p:nvSpPr>
        <p:spPr bwMode="auto">
          <a:xfrm flipV="1">
            <a:off x="1403350" y="6092825"/>
            <a:ext cx="1727200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31" name="Line 41"/>
          <p:cNvSpPr>
            <a:spLocks noChangeShapeType="1"/>
          </p:cNvSpPr>
          <p:nvPr/>
        </p:nvSpPr>
        <p:spPr bwMode="auto">
          <a:xfrm flipV="1">
            <a:off x="1403350" y="5516563"/>
            <a:ext cx="576263" cy="59055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" name="Object 57"/>
          <p:cNvGraphicFramePr>
            <a:graphicFrameLocks noChangeAspect="1"/>
          </p:cNvGraphicFramePr>
          <p:nvPr/>
        </p:nvGraphicFramePr>
        <p:xfrm>
          <a:off x="3635375" y="1557338"/>
          <a:ext cx="2952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Формула" r:id="rId3" imgW="114120" imgH="228600" progId="Equation.3">
                  <p:embed/>
                </p:oleObj>
              </mc:Choice>
              <mc:Fallback>
                <p:oleObj name="Формула" r:id="rId3" imgW="114120" imgH="2286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557338"/>
                        <a:ext cx="295275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8"/>
          <p:cNvGraphicFramePr>
            <a:graphicFrameLocks noChangeAspect="1"/>
          </p:cNvGraphicFramePr>
          <p:nvPr/>
        </p:nvGraphicFramePr>
        <p:xfrm>
          <a:off x="468313" y="2060575"/>
          <a:ext cx="3286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Формула" r:id="rId5" imgW="126720" imgH="228600" progId="Equation.3">
                  <p:embed/>
                </p:oleObj>
              </mc:Choice>
              <mc:Fallback>
                <p:oleObj name="Формула" r:id="rId5" imgW="126720" imgH="2286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060575"/>
                        <a:ext cx="3286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9"/>
          <p:cNvGraphicFramePr>
            <a:graphicFrameLocks noChangeAspect="1"/>
          </p:cNvGraphicFramePr>
          <p:nvPr/>
        </p:nvGraphicFramePr>
        <p:xfrm>
          <a:off x="1116013" y="2060575"/>
          <a:ext cx="3286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Формула" r:id="rId7" imgW="126720" imgH="228600" progId="Equation.3">
                  <p:embed/>
                </p:oleObj>
              </mc:Choice>
              <mc:Fallback>
                <p:oleObj name="Формула" r:id="rId7" imgW="126720" imgH="22860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060575"/>
                        <a:ext cx="3286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0"/>
          <p:cNvGraphicFramePr>
            <a:graphicFrameLocks noChangeAspect="1"/>
          </p:cNvGraphicFramePr>
          <p:nvPr/>
        </p:nvGraphicFramePr>
        <p:xfrm>
          <a:off x="5292725" y="1960563"/>
          <a:ext cx="19018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Формула" r:id="rId9" imgW="736560" imgH="253800" progId="Equation.3">
                  <p:embed/>
                </p:oleObj>
              </mc:Choice>
              <mc:Fallback>
                <p:oleObj name="Формула" r:id="rId9" imgW="736560" imgH="25380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960563"/>
                        <a:ext cx="1901825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3"/>
          <p:cNvGraphicFramePr>
            <a:graphicFrameLocks noChangeAspect="1"/>
          </p:cNvGraphicFramePr>
          <p:nvPr/>
        </p:nvGraphicFramePr>
        <p:xfrm>
          <a:off x="5795963" y="2349500"/>
          <a:ext cx="98266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3" name="Формула" r:id="rId11" imgW="380880" imgH="253800" progId="Equation.3">
                  <p:embed/>
                </p:oleObj>
              </mc:Choice>
              <mc:Fallback>
                <p:oleObj name="Формула" r:id="rId11" imgW="380880" imgH="2538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2349500"/>
                        <a:ext cx="982662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51"/>
          <p:cNvGrpSpPr>
            <a:grpSpLocks/>
          </p:cNvGrpSpPr>
          <p:nvPr/>
        </p:nvGrpSpPr>
        <p:grpSpPr bwMode="auto">
          <a:xfrm>
            <a:off x="755650" y="4221163"/>
            <a:ext cx="792163" cy="533400"/>
            <a:chOff x="2154" y="3984"/>
            <a:chExt cx="499" cy="336"/>
          </a:xfrm>
        </p:grpSpPr>
        <p:graphicFrame>
          <p:nvGraphicFramePr>
            <p:cNvPr id="7" name="Object 46"/>
            <p:cNvGraphicFramePr>
              <a:graphicFrameLocks noChangeAspect="1"/>
            </p:cNvGraphicFramePr>
            <p:nvPr/>
          </p:nvGraphicFramePr>
          <p:xfrm>
            <a:off x="2336" y="3984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4" name="Формула" r:id="rId13" imgW="126720" imgH="228600" progId="Equation.3">
                    <p:embed/>
                  </p:oleObj>
                </mc:Choice>
                <mc:Fallback>
                  <p:oleObj name="Формула" r:id="rId13" imgW="126720" imgH="228600" progId="Equation.3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" y="3984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8" name="Line 40"/>
            <p:cNvSpPr>
              <a:spLocks noChangeShapeType="1"/>
            </p:cNvSpPr>
            <p:nvPr/>
          </p:nvSpPr>
          <p:spPr bwMode="auto">
            <a:xfrm flipV="1">
              <a:off x="2154" y="4020"/>
              <a:ext cx="499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" name="Group 52"/>
          <p:cNvGrpSpPr>
            <a:grpSpLocks/>
          </p:cNvGrpSpPr>
          <p:nvPr/>
        </p:nvGrpSpPr>
        <p:grpSpPr bwMode="auto">
          <a:xfrm>
            <a:off x="468313" y="3644900"/>
            <a:ext cx="471487" cy="604838"/>
            <a:chOff x="1202" y="2614"/>
            <a:chExt cx="297" cy="381"/>
          </a:xfrm>
        </p:grpSpPr>
        <p:graphicFrame>
          <p:nvGraphicFramePr>
            <p:cNvPr id="8" name="Object 49"/>
            <p:cNvGraphicFramePr>
              <a:graphicFrameLocks noChangeAspect="1"/>
            </p:cNvGraphicFramePr>
            <p:nvPr/>
          </p:nvGraphicFramePr>
          <p:xfrm>
            <a:off x="1292" y="2659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5" name="Формула" r:id="rId15" imgW="126720" imgH="228600" progId="Equation.3">
                    <p:embed/>
                  </p:oleObj>
                </mc:Choice>
                <mc:Fallback>
                  <p:oleObj name="Формула" r:id="rId15" imgW="126720" imgH="228600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2" y="2659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7" name="Line 41"/>
            <p:cNvSpPr>
              <a:spLocks noChangeShapeType="1"/>
            </p:cNvSpPr>
            <p:nvPr/>
          </p:nvSpPr>
          <p:spPr bwMode="auto">
            <a:xfrm flipV="1">
              <a:off x="1202" y="2614"/>
              <a:ext cx="185" cy="190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1116013" y="4292600"/>
            <a:ext cx="2303462" cy="717550"/>
            <a:chOff x="703" y="2704"/>
            <a:chExt cx="1451" cy="452"/>
          </a:xfrm>
        </p:grpSpPr>
        <p:sp>
          <p:nvSpPr>
            <p:cNvPr id="22556" name="Line 38"/>
            <p:cNvSpPr>
              <a:spLocks noChangeShapeType="1"/>
            </p:cNvSpPr>
            <p:nvPr/>
          </p:nvSpPr>
          <p:spPr bwMode="auto">
            <a:xfrm flipV="1">
              <a:off x="703" y="2704"/>
              <a:ext cx="1451" cy="363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prstDash val="dash"/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48" name="Object 3"/>
            <p:cNvGraphicFramePr>
              <a:graphicFrameLocks noChangeAspect="1"/>
            </p:cNvGraphicFramePr>
            <p:nvPr/>
          </p:nvGraphicFramePr>
          <p:xfrm>
            <a:off x="1383" y="2750"/>
            <a:ext cx="226" cy="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6" name="Формула" r:id="rId17" imgW="114120" imgH="228600" progId="Equation.3">
                    <p:embed/>
                  </p:oleObj>
                </mc:Choice>
                <mc:Fallback>
                  <p:oleObj name="Формула" r:id="rId17" imgW="114120" imgH="2286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83" y="2750"/>
                          <a:ext cx="226" cy="4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Object 56"/>
          <p:cNvGraphicFramePr>
            <a:graphicFrameLocks noChangeAspect="1"/>
          </p:cNvGraphicFramePr>
          <p:nvPr/>
        </p:nvGraphicFramePr>
        <p:xfrm>
          <a:off x="971550" y="6092825"/>
          <a:ext cx="3937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7" name="Формула" r:id="rId19" imgW="152280" imgH="177480" progId="Equation.3">
                  <p:embed/>
                </p:oleObj>
              </mc:Choice>
              <mc:Fallback>
                <p:oleObj name="Формула" r:id="rId19" imgW="152280" imgH="17748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092825"/>
                        <a:ext cx="393700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1763713" y="5172075"/>
          <a:ext cx="3937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8" name="Формула" r:id="rId21" imgW="152280" imgH="164880" progId="Equation.3">
                  <p:embed/>
                </p:oleObj>
              </mc:Choice>
              <mc:Fallback>
                <p:oleObj name="Формула" r:id="rId21" imgW="152280" imgH="164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5172075"/>
                        <a:ext cx="393700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8"/>
          <p:cNvGraphicFramePr>
            <a:graphicFrameLocks noChangeAspect="1"/>
          </p:cNvGraphicFramePr>
          <p:nvPr/>
        </p:nvGraphicFramePr>
        <p:xfrm>
          <a:off x="3059113" y="6021388"/>
          <a:ext cx="3937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9" name="Формула" r:id="rId23" imgW="152280" imgH="164880" progId="Equation.3">
                  <p:embed/>
                </p:oleObj>
              </mc:Choice>
              <mc:Fallback>
                <p:oleObj name="Формула" r:id="rId23" imgW="152280" imgH="16488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6021388"/>
                        <a:ext cx="39370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9"/>
          <p:cNvGraphicFramePr>
            <a:graphicFrameLocks noChangeAspect="1"/>
          </p:cNvGraphicFramePr>
          <p:nvPr/>
        </p:nvGraphicFramePr>
        <p:xfrm>
          <a:off x="3708400" y="5300663"/>
          <a:ext cx="3937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Формула" r:id="rId25" imgW="152280" imgH="177480" progId="Equation.3">
                  <p:embed/>
                </p:oleObj>
              </mc:Choice>
              <mc:Fallback>
                <p:oleObj name="Формула" r:id="rId25" imgW="152280" imgH="17748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5300663"/>
                        <a:ext cx="393700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0"/>
          <p:cNvGraphicFramePr>
            <a:graphicFrameLocks noChangeAspect="1"/>
          </p:cNvGraphicFramePr>
          <p:nvPr/>
        </p:nvGraphicFramePr>
        <p:xfrm>
          <a:off x="5200650" y="3082925"/>
          <a:ext cx="14430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Формула" r:id="rId27" imgW="558720" imgH="228600" progId="Equation.3">
                  <p:embed/>
                </p:oleObj>
              </mc:Choice>
              <mc:Fallback>
                <p:oleObj name="Формула" r:id="rId27" imgW="558720" imgH="22860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0650" y="3082925"/>
                        <a:ext cx="14430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1"/>
          <p:cNvGraphicFramePr>
            <a:graphicFrameLocks noChangeAspect="1"/>
          </p:cNvGraphicFramePr>
          <p:nvPr/>
        </p:nvGraphicFramePr>
        <p:xfrm>
          <a:off x="5203825" y="3614738"/>
          <a:ext cx="1474788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Формула" r:id="rId29" imgW="571320" imgH="253800" progId="Equation.3">
                  <p:embed/>
                </p:oleObj>
              </mc:Choice>
              <mc:Fallback>
                <p:oleObj name="Формула" r:id="rId29" imgW="571320" imgH="253800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3825" y="3614738"/>
                        <a:ext cx="1474788" cy="595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2"/>
          <p:cNvGraphicFramePr>
            <a:graphicFrameLocks noChangeAspect="1"/>
          </p:cNvGraphicFramePr>
          <p:nvPr/>
        </p:nvGraphicFramePr>
        <p:xfrm>
          <a:off x="4716463" y="4221163"/>
          <a:ext cx="40322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3" name="Формула" r:id="rId31" imgW="1562040" imgH="253800" progId="Equation.3">
                  <p:embed/>
                </p:oleObj>
              </mc:Choice>
              <mc:Fallback>
                <p:oleObj name="Формула" r:id="rId31" imgW="1562040" imgH="25380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221163"/>
                        <a:ext cx="4032250" cy="595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71" name="Line 40"/>
          <p:cNvSpPr>
            <a:spLocks noChangeShapeType="1"/>
          </p:cNvSpPr>
          <p:nvPr/>
        </p:nvSpPr>
        <p:spPr bwMode="auto">
          <a:xfrm flipV="1">
            <a:off x="1979613" y="5516563"/>
            <a:ext cx="1727200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72" name="Line 41"/>
          <p:cNvSpPr>
            <a:spLocks noChangeShapeType="1"/>
          </p:cNvSpPr>
          <p:nvPr/>
        </p:nvSpPr>
        <p:spPr bwMode="auto">
          <a:xfrm flipV="1">
            <a:off x="3087688" y="5532438"/>
            <a:ext cx="576262" cy="59055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4643438" y="5157788"/>
            <a:ext cx="4103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/>
              <a:t>Справедливо и обратное утверждение.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9" grpId="0" animBg="1"/>
      <p:bldP spid="43030" grpId="0" animBg="1"/>
      <p:bldP spid="43031" grpId="0" animBg="1"/>
      <p:bldP spid="43071" grpId="0" animBg="1"/>
      <p:bldP spid="43072" grpId="0" animBg="1"/>
      <p:bldP spid="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Компланарные векторы. </a:t>
            </a:r>
            <a:br>
              <a:rPr lang="ru-RU" altLang="ru-RU" sz="4000" smtClean="0"/>
            </a:br>
            <a:r>
              <a:rPr lang="ru-RU" altLang="ru-RU" sz="4000" smtClean="0"/>
              <a:t>Правило параллелепипеда.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4010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 i="1"/>
              <a:t>Правило параллелепипеда</a:t>
            </a:r>
          </a:p>
        </p:txBody>
      </p:sp>
      <p:graphicFrame>
        <p:nvGraphicFramePr>
          <p:cNvPr id="48" name="Object 3"/>
          <p:cNvGraphicFramePr>
            <a:graphicFrameLocks noChangeAspect="1"/>
          </p:cNvGraphicFramePr>
          <p:nvPr/>
        </p:nvGraphicFramePr>
        <p:xfrm>
          <a:off x="4716463" y="2349500"/>
          <a:ext cx="24669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Формула" r:id="rId3" imgW="787320" imgH="228600" progId="Equation.3">
                  <p:embed/>
                </p:oleObj>
              </mc:Choice>
              <mc:Fallback>
                <p:oleObj name="Формула" r:id="rId3" imgW="7873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349500"/>
                        <a:ext cx="2466975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250825" y="2349500"/>
            <a:ext cx="3168650" cy="3625850"/>
            <a:chOff x="204" y="1872"/>
            <a:chExt cx="1996" cy="2284"/>
          </a:xfrm>
        </p:grpSpPr>
        <p:sp>
          <p:nvSpPr>
            <p:cNvPr id="23575" name="Text Box 24"/>
            <p:cNvSpPr txBox="1">
              <a:spLocks noChangeArrowheads="1"/>
            </p:cNvSpPr>
            <p:nvPr/>
          </p:nvSpPr>
          <p:spPr bwMode="auto">
            <a:xfrm>
              <a:off x="266" y="373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altLang="ru-RU"/>
            </a:p>
          </p:txBody>
        </p:sp>
        <p:sp>
          <p:nvSpPr>
            <p:cNvPr id="23576" name="Text Box 25"/>
            <p:cNvSpPr txBox="1">
              <a:spLocks noChangeArrowheads="1"/>
            </p:cNvSpPr>
            <p:nvPr/>
          </p:nvSpPr>
          <p:spPr bwMode="auto">
            <a:xfrm>
              <a:off x="204" y="2318"/>
              <a:ext cx="363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3577" name="Text Box 26"/>
            <p:cNvSpPr txBox="1">
              <a:spLocks noChangeArrowheads="1"/>
            </p:cNvSpPr>
            <p:nvPr/>
          </p:nvSpPr>
          <p:spPr bwMode="auto">
            <a:xfrm>
              <a:off x="573" y="1872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3578" name="Text Box 27"/>
            <p:cNvSpPr txBox="1">
              <a:spLocks noChangeArrowheads="1"/>
            </p:cNvSpPr>
            <p:nvPr/>
          </p:nvSpPr>
          <p:spPr bwMode="auto">
            <a:xfrm>
              <a:off x="1893" y="187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3579" name="Text Box 28"/>
            <p:cNvSpPr txBox="1">
              <a:spLocks noChangeArrowheads="1"/>
            </p:cNvSpPr>
            <p:nvPr/>
          </p:nvSpPr>
          <p:spPr bwMode="auto">
            <a:xfrm>
              <a:off x="1892" y="3348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altLang="ru-RU"/>
            </a:p>
          </p:txBody>
        </p:sp>
        <p:sp>
          <p:nvSpPr>
            <p:cNvPr id="23580" name="Text Box 29"/>
            <p:cNvSpPr txBox="1">
              <a:spLocks noChangeArrowheads="1"/>
            </p:cNvSpPr>
            <p:nvPr/>
          </p:nvSpPr>
          <p:spPr bwMode="auto">
            <a:xfrm>
              <a:off x="1628" y="3768"/>
              <a:ext cx="30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endParaRPr lang="ru-RU" altLang="ru-RU"/>
            </a:p>
          </p:txBody>
        </p:sp>
        <p:sp>
          <p:nvSpPr>
            <p:cNvPr id="23581" name="Text Box 30"/>
            <p:cNvSpPr txBox="1">
              <a:spLocks noChangeArrowheads="1"/>
            </p:cNvSpPr>
            <p:nvPr/>
          </p:nvSpPr>
          <p:spPr bwMode="auto">
            <a:xfrm>
              <a:off x="778" y="3323"/>
              <a:ext cx="28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altLang="ru-RU"/>
            </a:p>
          </p:txBody>
        </p:sp>
        <p:sp>
          <p:nvSpPr>
            <p:cNvPr id="23582" name="Text Box 31"/>
            <p:cNvSpPr txBox="1">
              <a:spLocks noChangeArrowheads="1"/>
            </p:cNvSpPr>
            <p:nvPr/>
          </p:nvSpPr>
          <p:spPr bwMode="auto">
            <a:xfrm>
              <a:off x="1560" y="2325"/>
              <a:ext cx="36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23583" name="AutoShape 37"/>
            <p:cNvSpPr>
              <a:spLocks noChangeArrowheads="1"/>
            </p:cNvSpPr>
            <p:nvPr/>
          </p:nvSpPr>
          <p:spPr bwMode="auto">
            <a:xfrm rot="10800000"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3584" name="AutoShape 17"/>
            <p:cNvSpPr>
              <a:spLocks noChangeArrowheads="1"/>
            </p:cNvSpPr>
            <p:nvPr/>
          </p:nvSpPr>
          <p:spPr bwMode="auto">
            <a:xfrm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44052" name="Line 36"/>
          <p:cNvSpPr>
            <a:spLocks noChangeShapeType="1"/>
          </p:cNvSpPr>
          <p:nvPr/>
        </p:nvSpPr>
        <p:spPr bwMode="auto">
          <a:xfrm flipV="1">
            <a:off x="682625" y="3170238"/>
            <a:ext cx="9525" cy="238601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4" name="Line 40"/>
          <p:cNvSpPr>
            <a:spLocks noChangeShapeType="1"/>
          </p:cNvSpPr>
          <p:nvPr/>
        </p:nvSpPr>
        <p:spPr bwMode="auto">
          <a:xfrm flipV="1">
            <a:off x="682625" y="5546725"/>
            <a:ext cx="1727200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5" name="Line 41"/>
          <p:cNvSpPr>
            <a:spLocks noChangeShapeType="1"/>
          </p:cNvSpPr>
          <p:nvPr/>
        </p:nvSpPr>
        <p:spPr bwMode="auto">
          <a:xfrm flipV="1">
            <a:off x="682625" y="4970463"/>
            <a:ext cx="576263" cy="59055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684213" y="5876925"/>
            <a:ext cx="1727200" cy="533400"/>
            <a:chOff x="476" y="3984"/>
            <a:chExt cx="1088" cy="336"/>
          </a:xfrm>
        </p:grpSpPr>
        <p:graphicFrame>
          <p:nvGraphicFramePr>
            <p:cNvPr id="3" name="Object 25"/>
            <p:cNvGraphicFramePr>
              <a:graphicFrameLocks noChangeAspect="1"/>
            </p:cNvGraphicFramePr>
            <p:nvPr/>
          </p:nvGraphicFramePr>
          <p:xfrm>
            <a:off x="930" y="3984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6" name="Формула" r:id="rId5" imgW="126720" imgH="228600" progId="Equation.3">
                    <p:embed/>
                  </p:oleObj>
                </mc:Choice>
                <mc:Fallback>
                  <p:oleObj name="Формула" r:id="rId5" imgW="126720" imgH="22860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0" y="3984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4" name="Line 40"/>
            <p:cNvSpPr>
              <a:spLocks noChangeShapeType="1"/>
            </p:cNvSpPr>
            <p:nvPr/>
          </p:nvSpPr>
          <p:spPr bwMode="auto">
            <a:xfrm flipV="1">
              <a:off x="476" y="4020"/>
              <a:ext cx="1088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2770188" y="5114925"/>
            <a:ext cx="617537" cy="676275"/>
            <a:chOff x="1791" y="3612"/>
            <a:chExt cx="389" cy="426"/>
          </a:xfrm>
        </p:grpSpPr>
        <p:graphicFrame>
          <p:nvGraphicFramePr>
            <p:cNvPr id="4" name="Object 28"/>
            <p:cNvGraphicFramePr>
              <a:graphicFrameLocks noChangeAspect="1"/>
            </p:cNvGraphicFramePr>
            <p:nvPr/>
          </p:nvGraphicFramePr>
          <p:xfrm>
            <a:off x="1973" y="3702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7" name="Формула" r:id="rId7" imgW="126720" imgH="228600" progId="Equation.3">
                    <p:embed/>
                  </p:oleObj>
                </mc:Choice>
                <mc:Fallback>
                  <p:oleObj name="Формула" r:id="rId7" imgW="126720" imgH="22860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3" y="3702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3" name="Line 41"/>
            <p:cNvSpPr>
              <a:spLocks noChangeShapeType="1"/>
            </p:cNvSpPr>
            <p:nvPr/>
          </p:nvSpPr>
          <p:spPr bwMode="auto">
            <a:xfrm flipV="1">
              <a:off x="1791" y="3612"/>
              <a:ext cx="363" cy="372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63" name="Line 38"/>
          <p:cNvSpPr>
            <a:spLocks noChangeShapeType="1"/>
          </p:cNvSpPr>
          <p:nvPr/>
        </p:nvSpPr>
        <p:spPr bwMode="auto">
          <a:xfrm flipV="1">
            <a:off x="682625" y="2593975"/>
            <a:ext cx="2303463" cy="2952750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3346450" y="2593975"/>
            <a:ext cx="311150" cy="2386013"/>
            <a:chOff x="2154" y="2024"/>
            <a:chExt cx="196" cy="1503"/>
          </a:xfrm>
        </p:grpSpPr>
        <p:sp>
          <p:nvSpPr>
            <p:cNvPr id="23572" name="Line 36"/>
            <p:cNvSpPr>
              <a:spLocks noChangeShapeType="1"/>
            </p:cNvSpPr>
            <p:nvPr/>
          </p:nvSpPr>
          <p:spPr bwMode="auto">
            <a:xfrm flipV="1">
              <a:off x="2154" y="2024"/>
              <a:ext cx="6" cy="1503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2" name="Object 57"/>
            <p:cNvGraphicFramePr>
              <a:graphicFrameLocks noChangeAspect="1"/>
            </p:cNvGraphicFramePr>
            <p:nvPr/>
          </p:nvGraphicFramePr>
          <p:xfrm>
            <a:off x="2164" y="2614"/>
            <a:ext cx="18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8" name="Формула" r:id="rId9" imgW="114120" imgH="228600" progId="Equation.3">
                    <p:embed/>
                  </p:oleObj>
                </mc:Choice>
                <mc:Fallback>
                  <p:oleObj name="Формула" r:id="rId9" imgW="114120" imgH="228600" progId="Equation.3">
                    <p:embed/>
                    <p:pic>
                      <p:nvPicPr>
                        <p:cNvPr id="0" name="Object 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4" y="2614"/>
                          <a:ext cx="186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Object 35"/>
          <p:cNvGraphicFramePr>
            <a:graphicFrameLocks noChangeAspect="1"/>
          </p:cNvGraphicFramePr>
          <p:nvPr/>
        </p:nvGraphicFramePr>
        <p:xfrm>
          <a:off x="1403350" y="3573463"/>
          <a:ext cx="43815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Формула" r:id="rId11" imgW="139680" imgH="228600" progId="Equation.3">
                  <p:embed/>
                </p:oleObj>
              </mc:Choice>
              <mc:Fallback>
                <p:oleObj name="Формула" r:id="rId11" imgW="139680" imgH="2286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573463"/>
                        <a:ext cx="438150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6"/>
          <p:cNvGraphicFramePr>
            <a:graphicFrameLocks noChangeAspect="1"/>
          </p:cNvGraphicFramePr>
          <p:nvPr/>
        </p:nvGraphicFramePr>
        <p:xfrm>
          <a:off x="4140200" y="3141663"/>
          <a:ext cx="4456113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name="Формула" r:id="rId13" imgW="1422360" imgH="253800" progId="Equation.3">
                  <p:embed/>
                </p:oleObj>
              </mc:Choice>
              <mc:Fallback>
                <p:oleObj name="Формула" r:id="rId13" imgW="1422360" imgH="2538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3141663"/>
                        <a:ext cx="4456113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427538" y="4292600"/>
            <a:ext cx="43926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600">
                <a:solidFill>
                  <a:srgbClr val="0000FF"/>
                </a:solidFill>
              </a:rPr>
              <a:t>№355(устно), 356, 358(б,г)</a:t>
            </a:r>
          </a:p>
        </p:txBody>
      </p:sp>
      <p:sp>
        <p:nvSpPr>
          <p:cNvPr id="7" name="TextBox 45"/>
          <p:cNvSpPr txBox="1">
            <a:spLocks noChangeArrowheads="1"/>
          </p:cNvSpPr>
          <p:nvPr/>
        </p:nvSpPr>
        <p:spPr bwMode="auto">
          <a:xfrm>
            <a:off x="4500563" y="4941888"/>
            <a:ext cx="40322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0066"/>
                </a:solidFill>
              </a:rPr>
              <a:t>ДЗ: п43, 44 №357, 358(в,д), 359(б)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4052" grpId="0" animBg="1"/>
      <p:bldP spid="44054" grpId="0" animBg="1"/>
      <p:bldP spid="44055" grpId="0" animBg="1"/>
      <p:bldP spid="44063" grpId="0" animBg="1"/>
      <p:bldP spid="4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Разложение вектора по трём некомпланарным векторам.</a:t>
            </a:r>
          </a:p>
        </p:txBody>
      </p:sp>
      <p:grpSp>
        <p:nvGrpSpPr>
          <p:cNvPr id="8" name="Group 58"/>
          <p:cNvGrpSpPr>
            <a:grpSpLocks/>
          </p:cNvGrpSpPr>
          <p:nvPr/>
        </p:nvGrpSpPr>
        <p:grpSpPr bwMode="auto">
          <a:xfrm>
            <a:off x="250825" y="1585913"/>
            <a:ext cx="8401050" cy="1500187"/>
            <a:chOff x="158" y="999"/>
            <a:chExt cx="5292" cy="945"/>
          </a:xfrm>
        </p:grpSpPr>
        <p:sp>
          <p:nvSpPr>
            <p:cNvPr id="24606" name="Rectangle 3"/>
            <p:cNvSpPr txBox="1">
              <a:spLocks noChangeArrowheads="1"/>
            </p:cNvSpPr>
            <p:nvPr/>
          </p:nvSpPr>
          <p:spPr bwMode="auto">
            <a:xfrm>
              <a:off x="158" y="1071"/>
              <a:ext cx="5292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ru-RU" altLang="ru-RU" sz="2800" i="1"/>
                <a:t>Если вектор     можно представить в виде </a:t>
              </a:r>
              <a:br>
                <a:rPr lang="ru-RU" altLang="ru-RU" sz="2800" i="1"/>
              </a:br>
              <a:r>
                <a:rPr lang="ru-RU" altLang="ru-RU" sz="2800" i="1"/>
                <a:t>                       , где </a:t>
              </a:r>
              <a:r>
                <a:rPr lang="en-US" altLang="ru-RU" sz="2800" i="1"/>
                <a:t>x</a:t>
              </a:r>
              <a:r>
                <a:rPr lang="ru-RU" altLang="ru-RU" sz="2800" i="1"/>
                <a:t>, </a:t>
              </a:r>
              <a:r>
                <a:rPr lang="en-US" altLang="ru-RU" sz="2800" i="1"/>
                <a:t>y</a:t>
              </a:r>
              <a:r>
                <a:rPr lang="ru-RU" altLang="ru-RU" sz="2800" i="1"/>
                <a:t>, </a:t>
              </a:r>
              <a:r>
                <a:rPr lang="en-US" altLang="ru-RU" sz="2800" i="1"/>
                <a:t>z</a:t>
              </a:r>
              <a:r>
                <a:rPr lang="ru-RU" altLang="ru-RU" sz="2800" i="1"/>
                <a:t> – некоторые числа, то вектор        разложен по векторам          .</a:t>
              </a:r>
            </a:p>
          </p:txBody>
        </p:sp>
        <p:graphicFrame>
          <p:nvGraphicFramePr>
            <p:cNvPr id="2" name="Object 57"/>
            <p:cNvGraphicFramePr>
              <a:graphicFrameLocks noChangeAspect="1"/>
            </p:cNvGraphicFramePr>
            <p:nvPr/>
          </p:nvGraphicFramePr>
          <p:xfrm>
            <a:off x="1619" y="999"/>
            <a:ext cx="248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7" name="Формула" r:id="rId3" imgW="152280" imgH="253800" progId="Equation.3">
                    <p:embed/>
                  </p:oleObj>
                </mc:Choice>
                <mc:Fallback>
                  <p:oleObj name="Формула" r:id="rId3" imgW="152280" imgH="253800" progId="Equation.3">
                    <p:embed/>
                    <p:pic>
                      <p:nvPicPr>
                        <p:cNvPr id="0" name="Object 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9" y="999"/>
                          <a:ext cx="248" cy="37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40"/>
            <p:cNvGraphicFramePr>
              <a:graphicFrameLocks noChangeAspect="1"/>
            </p:cNvGraphicFramePr>
            <p:nvPr/>
          </p:nvGraphicFramePr>
          <p:xfrm>
            <a:off x="158" y="1298"/>
            <a:ext cx="1693" cy="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8" name="Формула" r:id="rId5" imgW="1041120" imgH="253800" progId="Equation.3">
                    <p:embed/>
                  </p:oleObj>
                </mc:Choice>
                <mc:Fallback>
                  <p:oleObj name="Формула" r:id="rId5" imgW="1041120" imgH="253800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" y="1298"/>
                          <a:ext cx="1693" cy="37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1"/>
            <p:cNvGraphicFramePr>
              <a:graphicFrameLocks noChangeAspect="1"/>
            </p:cNvGraphicFramePr>
            <p:nvPr/>
          </p:nvGraphicFramePr>
          <p:xfrm>
            <a:off x="1701" y="1525"/>
            <a:ext cx="248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9" name="Формула" r:id="rId7" imgW="152280" imgH="253800" progId="Equation.3">
                    <p:embed/>
                  </p:oleObj>
                </mc:Choice>
                <mc:Fallback>
                  <p:oleObj name="Формула" r:id="rId7" imgW="152280" imgH="253800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1" y="1525"/>
                          <a:ext cx="248" cy="37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32"/>
            <p:cNvGraphicFramePr>
              <a:graphicFrameLocks noChangeAspect="1"/>
            </p:cNvGraphicFramePr>
            <p:nvPr/>
          </p:nvGraphicFramePr>
          <p:xfrm>
            <a:off x="4558" y="1570"/>
            <a:ext cx="619" cy="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10" name="Формула" r:id="rId8" imgW="380880" imgH="253800" progId="Equation.3">
                    <p:embed/>
                  </p:oleObj>
                </mc:Choice>
                <mc:Fallback>
                  <p:oleObj name="Формула" r:id="rId8" imgW="380880" imgH="253800" progId="Equation.3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8" y="1570"/>
                          <a:ext cx="619" cy="37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65"/>
          <p:cNvGrpSpPr>
            <a:grpSpLocks/>
          </p:cNvGrpSpPr>
          <p:nvPr/>
        </p:nvGrpSpPr>
        <p:grpSpPr bwMode="auto">
          <a:xfrm>
            <a:off x="466725" y="3040063"/>
            <a:ext cx="3168650" cy="3625850"/>
            <a:chOff x="294" y="1915"/>
            <a:chExt cx="1996" cy="2284"/>
          </a:xfrm>
        </p:grpSpPr>
        <p:graphicFrame>
          <p:nvGraphicFramePr>
            <p:cNvPr id="7" name="Object 25"/>
            <p:cNvGraphicFramePr>
              <a:graphicFrameLocks noChangeAspect="1"/>
            </p:cNvGraphicFramePr>
            <p:nvPr/>
          </p:nvGraphicFramePr>
          <p:xfrm>
            <a:off x="340" y="3158"/>
            <a:ext cx="227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11" name="Формула" r:id="rId10" imgW="203040" imgH="164880" progId="Equation.3">
                    <p:embed/>
                  </p:oleObj>
                </mc:Choice>
                <mc:Fallback>
                  <p:oleObj name="Формула" r:id="rId10" imgW="203040" imgH="16488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" y="3158"/>
                          <a:ext cx="227" cy="16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4591" name="Group 32"/>
            <p:cNvGrpSpPr>
              <a:grpSpLocks/>
            </p:cNvGrpSpPr>
            <p:nvPr/>
          </p:nvGrpSpPr>
          <p:grpSpPr bwMode="auto">
            <a:xfrm>
              <a:off x="294" y="1915"/>
              <a:ext cx="1996" cy="2284"/>
              <a:chOff x="204" y="1872"/>
              <a:chExt cx="1996" cy="2284"/>
            </a:xfrm>
          </p:grpSpPr>
          <p:sp>
            <p:nvSpPr>
              <p:cNvPr id="24596" name="Text Box 24"/>
              <p:cNvSpPr txBox="1">
                <a:spLocks noChangeArrowheads="1"/>
              </p:cNvSpPr>
              <p:nvPr/>
            </p:nvSpPr>
            <p:spPr bwMode="auto">
              <a:xfrm>
                <a:off x="266" y="3732"/>
                <a:ext cx="307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А</a:t>
                </a:r>
                <a:endParaRPr lang="ru-RU" altLang="ru-RU"/>
              </a:p>
            </p:txBody>
          </p:sp>
          <p:sp>
            <p:nvSpPr>
              <p:cNvPr id="24597" name="Text Box 25"/>
              <p:cNvSpPr txBox="1">
                <a:spLocks noChangeArrowheads="1"/>
              </p:cNvSpPr>
              <p:nvPr/>
            </p:nvSpPr>
            <p:spPr bwMode="auto">
              <a:xfrm>
                <a:off x="204" y="2318"/>
                <a:ext cx="363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А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24598" name="Text Box 26"/>
              <p:cNvSpPr txBox="1">
                <a:spLocks noChangeArrowheads="1"/>
              </p:cNvSpPr>
              <p:nvPr/>
            </p:nvSpPr>
            <p:spPr bwMode="auto">
              <a:xfrm>
                <a:off x="573" y="1872"/>
                <a:ext cx="308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B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24599" name="Text Box 27"/>
              <p:cNvSpPr txBox="1">
                <a:spLocks noChangeArrowheads="1"/>
              </p:cNvSpPr>
              <p:nvPr/>
            </p:nvSpPr>
            <p:spPr bwMode="auto">
              <a:xfrm>
                <a:off x="1893" y="1872"/>
                <a:ext cx="307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C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24600" name="Text Box 28"/>
              <p:cNvSpPr txBox="1">
                <a:spLocks noChangeArrowheads="1"/>
              </p:cNvSpPr>
              <p:nvPr/>
            </p:nvSpPr>
            <p:spPr bwMode="auto">
              <a:xfrm>
                <a:off x="1892" y="3348"/>
                <a:ext cx="308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С</a:t>
                </a:r>
                <a:endParaRPr lang="ru-RU" altLang="ru-RU"/>
              </a:p>
            </p:txBody>
          </p:sp>
          <p:sp>
            <p:nvSpPr>
              <p:cNvPr id="24601" name="Text Box 29"/>
              <p:cNvSpPr txBox="1">
                <a:spLocks noChangeArrowheads="1"/>
              </p:cNvSpPr>
              <p:nvPr/>
            </p:nvSpPr>
            <p:spPr bwMode="auto">
              <a:xfrm>
                <a:off x="1628" y="3768"/>
                <a:ext cx="308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D</a:t>
                </a:r>
                <a:endParaRPr lang="ru-RU" altLang="ru-RU"/>
              </a:p>
            </p:txBody>
          </p:sp>
          <p:sp>
            <p:nvSpPr>
              <p:cNvPr id="24602" name="Text Box 30"/>
              <p:cNvSpPr txBox="1">
                <a:spLocks noChangeArrowheads="1"/>
              </p:cNvSpPr>
              <p:nvPr/>
            </p:nvSpPr>
            <p:spPr bwMode="auto">
              <a:xfrm>
                <a:off x="778" y="3323"/>
                <a:ext cx="288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В</a:t>
                </a:r>
                <a:endParaRPr lang="ru-RU" altLang="ru-RU"/>
              </a:p>
            </p:txBody>
          </p:sp>
          <p:sp>
            <p:nvSpPr>
              <p:cNvPr id="24603" name="Text Box 31"/>
              <p:cNvSpPr txBox="1">
                <a:spLocks noChangeArrowheads="1"/>
              </p:cNvSpPr>
              <p:nvPr/>
            </p:nvSpPr>
            <p:spPr bwMode="auto">
              <a:xfrm>
                <a:off x="1560" y="2325"/>
                <a:ext cx="367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D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24604" name="AutoShape 37"/>
              <p:cNvSpPr>
                <a:spLocks noChangeArrowheads="1"/>
              </p:cNvSpPr>
              <p:nvPr/>
            </p:nvSpPr>
            <p:spPr bwMode="auto">
              <a:xfrm rot="10800000">
                <a:off x="485" y="2046"/>
                <a:ext cx="1436" cy="1839"/>
              </a:xfrm>
              <a:prstGeom prst="cube">
                <a:avLst>
                  <a:gd name="adj" fmla="val 24144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4605" name="AutoShape 17"/>
              <p:cNvSpPr>
                <a:spLocks noChangeArrowheads="1"/>
              </p:cNvSpPr>
              <p:nvPr/>
            </p:nvSpPr>
            <p:spPr bwMode="auto">
              <a:xfrm>
                <a:off x="485" y="2046"/>
                <a:ext cx="1436" cy="1839"/>
              </a:xfrm>
              <a:prstGeom prst="cube">
                <a:avLst>
                  <a:gd name="adj" fmla="val 24144"/>
                </a:avLst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24592" name="Line 36"/>
            <p:cNvSpPr>
              <a:spLocks noChangeShapeType="1"/>
            </p:cNvSpPr>
            <p:nvPr/>
          </p:nvSpPr>
          <p:spPr bwMode="auto">
            <a:xfrm flipV="1">
              <a:off x="567" y="3203"/>
              <a:ext cx="3" cy="73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Line 40"/>
            <p:cNvSpPr>
              <a:spLocks noChangeShapeType="1"/>
            </p:cNvSpPr>
            <p:nvPr/>
          </p:nvSpPr>
          <p:spPr bwMode="auto">
            <a:xfrm flipV="1">
              <a:off x="567" y="3929"/>
              <a:ext cx="544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4" name="Line 41"/>
            <p:cNvSpPr>
              <a:spLocks noChangeShapeType="1"/>
            </p:cNvSpPr>
            <p:nvPr/>
          </p:nvSpPr>
          <p:spPr bwMode="auto">
            <a:xfrm flipV="1">
              <a:off x="567" y="3748"/>
              <a:ext cx="185" cy="190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5" name="Line 38"/>
            <p:cNvSpPr>
              <a:spLocks noChangeShapeType="1"/>
            </p:cNvSpPr>
            <p:nvPr/>
          </p:nvSpPr>
          <p:spPr bwMode="auto">
            <a:xfrm flipV="1">
              <a:off x="566" y="2069"/>
              <a:ext cx="1451" cy="186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prstDash val="dash"/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5" name="Object 35"/>
            <p:cNvGraphicFramePr>
              <a:graphicFrameLocks noChangeAspect="1"/>
            </p:cNvGraphicFramePr>
            <p:nvPr/>
          </p:nvGraphicFramePr>
          <p:xfrm>
            <a:off x="1020" y="2686"/>
            <a:ext cx="276" cy="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12" name="Формула" r:id="rId12" imgW="139680" imgH="228600" progId="Equation.3">
                    <p:embed/>
                  </p:oleObj>
                </mc:Choice>
                <mc:Fallback>
                  <p:oleObj name="Формула" r:id="rId12" imgW="139680" imgH="228600" progId="Equation.3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20" y="2686"/>
                          <a:ext cx="276" cy="4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6"/>
            <p:cNvGraphicFramePr>
              <a:graphicFrameLocks noChangeAspect="1"/>
            </p:cNvGraphicFramePr>
            <p:nvPr/>
          </p:nvGraphicFramePr>
          <p:xfrm>
            <a:off x="975" y="3929"/>
            <a:ext cx="199" cy="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13" name="Формула" r:id="rId14" imgW="177480" imgH="177480" progId="Equation.3">
                    <p:embed/>
                  </p:oleObj>
                </mc:Choice>
                <mc:Fallback>
                  <p:oleObj name="Формула" r:id="rId14" imgW="177480" imgH="17748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75" y="3929"/>
                          <a:ext cx="199" cy="1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61"/>
            <p:cNvGraphicFramePr>
              <a:graphicFrameLocks noChangeAspect="1"/>
            </p:cNvGraphicFramePr>
            <p:nvPr/>
          </p:nvGraphicFramePr>
          <p:xfrm>
            <a:off x="762" y="3708"/>
            <a:ext cx="171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14" name="Формула" r:id="rId16" imgW="152280" imgH="164880" progId="Equation.3">
                    <p:embed/>
                  </p:oleObj>
                </mc:Choice>
                <mc:Fallback>
                  <p:oleObj name="Формула" r:id="rId16" imgW="152280" imgH="164880" progId="Equation.3">
                    <p:embed/>
                    <p:pic>
                      <p:nvPicPr>
                        <p:cNvPr id="0" name="Object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2" y="3708"/>
                          <a:ext cx="171" cy="16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Object 60"/>
          <p:cNvGraphicFramePr>
            <a:graphicFrameLocks noChangeAspect="1"/>
          </p:cNvGraphicFramePr>
          <p:nvPr/>
        </p:nvGraphicFramePr>
        <p:xfrm>
          <a:off x="3851275" y="3284538"/>
          <a:ext cx="460851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5" name="Формула" r:id="rId18" imgW="1714320" imgH="253800" progId="Equation.3">
                  <p:embed/>
                </p:oleObj>
              </mc:Choice>
              <mc:Fallback>
                <p:oleObj name="Формула" r:id="rId18" imgW="1714320" imgH="25380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284538"/>
                        <a:ext cx="4608513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3"/>
          <p:cNvGraphicFramePr>
            <a:graphicFrameLocks noChangeAspect="1"/>
          </p:cNvGraphicFramePr>
          <p:nvPr/>
        </p:nvGraphicFramePr>
        <p:xfrm>
          <a:off x="4965700" y="3994150"/>
          <a:ext cx="25257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6" name="Формула" r:id="rId20" imgW="939600" imgH="203040" progId="Equation.3">
                  <p:embed/>
                </p:oleObj>
              </mc:Choice>
              <mc:Fallback>
                <p:oleObj name="Формула" r:id="rId20" imgW="939600" imgH="20304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3994150"/>
                        <a:ext cx="2525713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4284663" y="3141663"/>
            <a:ext cx="46799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/>
              <a:t>Дано:		- некомпланарные</a:t>
            </a:r>
            <a:br>
              <a:rPr lang="ru-RU" altLang="ru-RU" sz="2400" i="1"/>
            </a:br>
            <a:r>
              <a:rPr lang="ru-RU" altLang="ru-RU" sz="2400" i="1"/>
              <a:t>  </a:t>
            </a:r>
          </a:p>
          <a:p>
            <a:pPr eaLnBrk="1" hangingPunct="1"/>
            <a:r>
              <a:rPr lang="ru-RU" altLang="ru-RU" sz="2400" i="1"/>
              <a:t>Доказать: </a:t>
            </a:r>
            <a:br>
              <a:rPr lang="ru-RU" altLang="ru-RU" sz="2400" i="1"/>
            </a:br>
            <a:r>
              <a:rPr lang="ru-RU" altLang="ru-RU" sz="2400" i="1"/>
              <a:t/>
            </a:r>
            <a:br>
              <a:rPr lang="ru-RU" altLang="ru-RU" sz="2400" i="1"/>
            </a:br>
            <a:r>
              <a:rPr lang="ru-RU" altLang="ru-RU" sz="2400" i="1"/>
              <a:t>	</a:t>
            </a:r>
            <a:r>
              <a:rPr lang="en-US" altLang="ru-RU" sz="2400" i="1"/>
              <a:t>x, y, z – </a:t>
            </a:r>
            <a:r>
              <a:rPr lang="ru-RU" altLang="ru-RU" sz="2400" i="1"/>
              <a:t>единственные.</a:t>
            </a:r>
          </a:p>
        </p:txBody>
      </p:sp>
      <p:sp>
        <p:nvSpPr>
          <p:cNvPr id="2562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Разложение вектора по трём некомпланарным векторам.</a:t>
            </a:r>
          </a:p>
        </p:txBody>
      </p:sp>
      <p:sp>
        <p:nvSpPr>
          <p:cNvPr id="47107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401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/>
              <a:t>Теорема. </a:t>
            </a:r>
            <a:r>
              <a:rPr lang="ru-RU" altLang="ru-RU" sz="2400" i="1"/>
              <a:t>Любой вектор можно разложить по трём некомпланарным векторам, причём коэффициенты разложения определяются единственным образом.</a:t>
            </a:r>
          </a:p>
        </p:txBody>
      </p:sp>
      <p:grpSp>
        <p:nvGrpSpPr>
          <p:cNvPr id="16" name="Group 51"/>
          <p:cNvGrpSpPr>
            <a:grpSpLocks/>
          </p:cNvGrpSpPr>
          <p:nvPr/>
        </p:nvGrpSpPr>
        <p:grpSpPr bwMode="auto">
          <a:xfrm>
            <a:off x="1258888" y="4005263"/>
            <a:ext cx="792162" cy="533400"/>
            <a:chOff x="2154" y="3984"/>
            <a:chExt cx="499" cy="336"/>
          </a:xfrm>
        </p:grpSpPr>
        <p:graphicFrame>
          <p:nvGraphicFramePr>
            <p:cNvPr id="3" name="Object 46"/>
            <p:cNvGraphicFramePr>
              <a:graphicFrameLocks noChangeAspect="1"/>
            </p:cNvGraphicFramePr>
            <p:nvPr/>
          </p:nvGraphicFramePr>
          <p:xfrm>
            <a:off x="2336" y="3984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41" name="Формула" r:id="rId3" imgW="126720" imgH="228600" progId="Equation.3">
                    <p:embed/>
                  </p:oleObj>
                </mc:Choice>
                <mc:Fallback>
                  <p:oleObj name="Формула" r:id="rId3" imgW="126720" imgH="228600" progId="Equation.3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" y="3984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40" name="Line 40"/>
            <p:cNvSpPr>
              <a:spLocks noChangeShapeType="1"/>
            </p:cNvSpPr>
            <p:nvPr/>
          </p:nvSpPr>
          <p:spPr bwMode="auto">
            <a:xfrm flipV="1">
              <a:off x="2154" y="4020"/>
              <a:ext cx="499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59"/>
          <p:cNvGrpSpPr>
            <a:grpSpLocks/>
          </p:cNvGrpSpPr>
          <p:nvPr/>
        </p:nvGrpSpPr>
        <p:grpSpPr bwMode="auto">
          <a:xfrm>
            <a:off x="706438" y="3141663"/>
            <a:ext cx="736600" cy="604837"/>
            <a:chOff x="445" y="1979"/>
            <a:chExt cx="464" cy="381"/>
          </a:xfrm>
        </p:grpSpPr>
        <p:graphicFrame>
          <p:nvGraphicFramePr>
            <p:cNvPr id="2" name="Object 49"/>
            <p:cNvGraphicFramePr>
              <a:graphicFrameLocks noChangeAspect="1"/>
            </p:cNvGraphicFramePr>
            <p:nvPr/>
          </p:nvGraphicFramePr>
          <p:xfrm>
            <a:off x="702" y="2024"/>
            <a:ext cx="207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42" name="Формула" r:id="rId5" imgW="126720" imgH="228600" progId="Equation.3">
                    <p:embed/>
                  </p:oleObj>
                </mc:Choice>
                <mc:Fallback>
                  <p:oleObj name="Формула" r:id="rId5" imgW="126720" imgH="228600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2" y="2024"/>
                          <a:ext cx="207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39" name="Line 41"/>
            <p:cNvSpPr>
              <a:spLocks noChangeShapeType="1"/>
            </p:cNvSpPr>
            <p:nvPr/>
          </p:nvSpPr>
          <p:spPr bwMode="auto">
            <a:xfrm flipV="1">
              <a:off x="445" y="1979"/>
              <a:ext cx="352" cy="36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54"/>
          <p:cNvGrpSpPr>
            <a:grpSpLocks/>
          </p:cNvGrpSpPr>
          <p:nvPr/>
        </p:nvGrpSpPr>
        <p:grpSpPr bwMode="auto">
          <a:xfrm>
            <a:off x="2195513" y="3141663"/>
            <a:ext cx="503237" cy="1223962"/>
            <a:chOff x="1383" y="1979"/>
            <a:chExt cx="317" cy="771"/>
          </a:xfrm>
        </p:grpSpPr>
        <p:sp>
          <p:nvSpPr>
            <p:cNvPr id="25638" name="Line 38"/>
            <p:cNvSpPr>
              <a:spLocks noChangeShapeType="1"/>
            </p:cNvSpPr>
            <p:nvPr/>
          </p:nvSpPr>
          <p:spPr bwMode="auto">
            <a:xfrm flipH="1" flipV="1">
              <a:off x="1383" y="1979"/>
              <a:ext cx="136" cy="771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4" name="Object 20"/>
            <p:cNvGraphicFramePr>
              <a:graphicFrameLocks noChangeAspect="1"/>
            </p:cNvGraphicFramePr>
            <p:nvPr/>
          </p:nvGraphicFramePr>
          <p:xfrm>
            <a:off x="1474" y="2115"/>
            <a:ext cx="226" cy="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43" name="Формула" r:id="rId7" imgW="114120" imgH="228600" progId="Equation.3">
                    <p:embed/>
                  </p:oleObj>
                </mc:Choice>
                <mc:Fallback>
                  <p:oleObj name="Формула" r:id="rId7" imgW="114120" imgH="22860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4" y="2115"/>
                          <a:ext cx="226" cy="4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Object 56"/>
          <p:cNvGraphicFramePr>
            <a:graphicFrameLocks noChangeAspect="1"/>
          </p:cNvGraphicFramePr>
          <p:nvPr/>
        </p:nvGraphicFramePr>
        <p:xfrm>
          <a:off x="539750" y="6092825"/>
          <a:ext cx="3937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4" name="Формула" r:id="rId9" imgW="152280" imgH="177480" progId="Equation.3">
                  <p:embed/>
                </p:oleObj>
              </mc:Choice>
              <mc:Fallback>
                <p:oleObj name="Формула" r:id="rId9" imgW="152280" imgH="17748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6092825"/>
                        <a:ext cx="393700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8"/>
          <p:cNvGraphicFramePr>
            <a:graphicFrameLocks noChangeAspect="1"/>
          </p:cNvGraphicFramePr>
          <p:nvPr/>
        </p:nvGraphicFramePr>
        <p:xfrm>
          <a:off x="1547813" y="6237288"/>
          <a:ext cx="3937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5" name="Формула" r:id="rId11" imgW="152280" imgH="164880" progId="Equation.3">
                  <p:embed/>
                </p:oleObj>
              </mc:Choice>
              <mc:Fallback>
                <p:oleObj name="Формула" r:id="rId11" imgW="152280" imgH="16488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6237288"/>
                        <a:ext cx="39370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9"/>
          <p:cNvGraphicFramePr>
            <a:graphicFrameLocks noChangeAspect="1"/>
          </p:cNvGraphicFramePr>
          <p:nvPr/>
        </p:nvGraphicFramePr>
        <p:xfrm>
          <a:off x="468313" y="4652963"/>
          <a:ext cx="3937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6" name="Формула" r:id="rId13" imgW="152280" imgH="177480" progId="Equation.3">
                  <p:embed/>
                </p:oleObj>
              </mc:Choice>
              <mc:Fallback>
                <p:oleObj name="Формула" r:id="rId13" imgW="152280" imgH="17748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4652963"/>
                        <a:ext cx="393700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2"/>
          <p:cNvGraphicFramePr>
            <a:graphicFrameLocks noChangeAspect="1"/>
          </p:cNvGraphicFramePr>
          <p:nvPr/>
        </p:nvGraphicFramePr>
        <p:xfrm>
          <a:off x="5292725" y="4149725"/>
          <a:ext cx="334486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7" name="Формула" r:id="rId15" imgW="1295280" imgH="253800" progId="Equation.3">
                  <p:embed/>
                </p:oleObj>
              </mc:Choice>
              <mc:Fallback>
                <p:oleObj name="Формула" r:id="rId15" imgW="1295280" imgH="25380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149725"/>
                        <a:ext cx="3344863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57"/>
          <p:cNvGrpSpPr>
            <a:grpSpLocks/>
          </p:cNvGrpSpPr>
          <p:nvPr/>
        </p:nvGrpSpPr>
        <p:grpSpPr bwMode="auto">
          <a:xfrm>
            <a:off x="3059113" y="3213100"/>
            <a:ext cx="695325" cy="1223963"/>
            <a:chOff x="1927" y="2024"/>
            <a:chExt cx="438" cy="771"/>
          </a:xfrm>
        </p:grpSpPr>
        <p:sp>
          <p:nvSpPr>
            <p:cNvPr id="25637" name="Line 38"/>
            <p:cNvSpPr>
              <a:spLocks noChangeShapeType="1"/>
            </p:cNvSpPr>
            <p:nvPr/>
          </p:nvSpPr>
          <p:spPr bwMode="auto">
            <a:xfrm flipV="1">
              <a:off x="1927" y="2024"/>
              <a:ext cx="363" cy="771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48" name="Object 3"/>
            <p:cNvGraphicFramePr>
              <a:graphicFrameLocks noChangeAspect="1"/>
            </p:cNvGraphicFramePr>
            <p:nvPr/>
          </p:nvGraphicFramePr>
          <p:xfrm>
            <a:off x="2064" y="2251"/>
            <a:ext cx="301" cy="4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48" name="Формула" r:id="rId17" imgW="152280" imgH="253800" progId="Equation.3">
                    <p:embed/>
                  </p:oleObj>
                </mc:Choice>
                <mc:Fallback>
                  <p:oleObj name="Формула" r:id="rId17" imgW="152280" imgH="253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2251"/>
                          <a:ext cx="301" cy="4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8527" name="AutoShape 47"/>
          <p:cNvSpPr>
            <a:spLocks noChangeArrowheads="1"/>
          </p:cNvSpPr>
          <p:nvPr/>
        </p:nvSpPr>
        <p:spPr bwMode="auto">
          <a:xfrm>
            <a:off x="971550" y="5084763"/>
            <a:ext cx="3024188" cy="1152525"/>
          </a:xfrm>
          <a:prstGeom prst="parallelogram">
            <a:avLst>
              <a:gd name="adj" fmla="val 983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47" name="Line 40"/>
          <p:cNvSpPr>
            <a:spLocks noChangeShapeType="1"/>
          </p:cNvSpPr>
          <p:nvPr/>
        </p:nvSpPr>
        <p:spPr bwMode="auto">
          <a:xfrm flipV="1">
            <a:off x="971550" y="6237288"/>
            <a:ext cx="792163" cy="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57" name="Line 38"/>
          <p:cNvSpPr>
            <a:spLocks noChangeShapeType="1"/>
          </p:cNvSpPr>
          <p:nvPr/>
        </p:nvSpPr>
        <p:spPr bwMode="auto">
          <a:xfrm flipH="1" flipV="1">
            <a:off x="755650" y="5013325"/>
            <a:ext cx="215900" cy="1223963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0" name="Object 57"/>
          <p:cNvGraphicFramePr>
            <a:graphicFrameLocks noChangeAspect="1"/>
          </p:cNvGraphicFramePr>
          <p:nvPr/>
        </p:nvGraphicFramePr>
        <p:xfrm>
          <a:off x="1258888" y="5300663"/>
          <a:ext cx="3937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9" name="Формула" r:id="rId19" imgW="152280" imgH="164880" progId="Equation.3">
                  <p:embed/>
                </p:oleObj>
              </mc:Choice>
              <mc:Fallback>
                <p:oleObj name="Формула" r:id="rId19" imgW="152280" imgH="16488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300663"/>
                        <a:ext cx="39370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68" name="Line 41"/>
          <p:cNvSpPr>
            <a:spLocks noChangeShapeType="1"/>
          </p:cNvSpPr>
          <p:nvPr/>
        </p:nvSpPr>
        <p:spPr bwMode="auto">
          <a:xfrm flipV="1">
            <a:off x="971550" y="5661025"/>
            <a:ext cx="558800" cy="57467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69" name="Line 38"/>
          <p:cNvSpPr>
            <a:spLocks noChangeShapeType="1"/>
          </p:cNvSpPr>
          <p:nvPr/>
        </p:nvSpPr>
        <p:spPr bwMode="auto">
          <a:xfrm flipV="1">
            <a:off x="971550" y="5013325"/>
            <a:ext cx="576263" cy="122396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5" name="Object 66"/>
          <p:cNvGraphicFramePr>
            <a:graphicFrameLocks noChangeAspect="1"/>
          </p:cNvGraphicFramePr>
          <p:nvPr/>
        </p:nvGraphicFramePr>
        <p:xfrm>
          <a:off x="1331913" y="4581525"/>
          <a:ext cx="3937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0" name="Формула" r:id="rId21" imgW="152280" imgH="164880" progId="Equation.3">
                  <p:embed/>
                </p:oleObj>
              </mc:Choice>
              <mc:Fallback>
                <p:oleObj name="Формула" r:id="rId21" imgW="152280" imgH="164880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581525"/>
                        <a:ext cx="393700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71" name="Line 38"/>
          <p:cNvSpPr>
            <a:spLocks noChangeShapeType="1"/>
          </p:cNvSpPr>
          <p:nvPr/>
        </p:nvSpPr>
        <p:spPr bwMode="auto">
          <a:xfrm flipH="1" flipV="1">
            <a:off x="1547813" y="5013325"/>
            <a:ext cx="139700" cy="792163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74" name="Line 38"/>
          <p:cNvSpPr>
            <a:spLocks noChangeShapeType="1"/>
          </p:cNvSpPr>
          <p:nvPr/>
        </p:nvSpPr>
        <p:spPr bwMode="auto">
          <a:xfrm flipH="1" flipV="1">
            <a:off x="1692275" y="5805488"/>
            <a:ext cx="76200" cy="431800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" name="Object 71"/>
          <p:cNvGraphicFramePr>
            <a:graphicFrameLocks noChangeAspect="1"/>
          </p:cNvGraphicFramePr>
          <p:nvPr/>
        </p:nvGraphicFramePr>
        <p:xfrm>
          <a:off x="1692275" y="5373688"/>
          <a:ext cx="3937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Формула" r:id="rId23" imgW="152280" imgH="215640" progId="Equation.3">
                  <p:embed/>
                </p:oleObj>
              </mc:Choice>
              <mc:Fallback>
                <p:oleObj name="Формула" r:id="rId23" imgW="152280" imgH="215640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373688"/>
                        <a:ext cx="3937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76" name="Line 41"/>
          <p:cNvSpPr>
            <a:spLocks noChangeShapeType="1"/>
          </p:cNvSpPr>
          <p:nvPr/>
        </p:nvSpPr>
        <p:spPr bwMode="auto">
          <a:xfrm flipV="1">
            <a:off x="1258888" y="5805488"/>
            <a:ext cx="419100" cy="431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73"/>
          <p:cNvGraphicFramePr>
            <a:graphicFrameLocks noChangeAspect="1"/>
          </p:cNvGraphicFramePr>
          <p:nvPr/>
        </p:nvGraphicFramePr>
        <p:xfrm>
          <a:off x="971550" y="6237288"/>
          <a:ext cx="4270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Формула" r:id="rId25" imgW="164880" imgH="215640" progId="Equation.3">
                  <p:embed/>
                </p:oleObj>
              </mc:Choice>
              <mc:Fallback>
                <p:oleObj name="Формула" r:id="rId25" imgW="164880" imgH="21564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237288"/>
                        <a:ext cx="42703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78" name="Line 40"/>
          <p:cNvSpPr>
            <a:spLocks noChangeShapeType="1"/>
          </p:cNvSpPr>
          <p:nvPr/>
        </p:nvSpPr>
        <p:spPr bwMode="auto">
          <a:xfrm flipV="1">
            <a:off x="971550" y="6237288"/>
            <a:ext cx="2873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79" name="Line 41"/>
          <p:cNvSpPr>
            <a:spLocks noChangeShapeType="1"/>
          </p:cNvSpPr>
          <p:nvPr/>
        </p:nvSpPr>
        <p:spPr bwMode="auto">
          <a:xfrm flipV="1">
            <a:off x="1258888" y="5805488"/>
            <a:ext cx="419100" cy="4302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80" name="Line 38"/>
          <p:cNvSpPr>
            <a:spLocks noChangeShapeType="1"/>
          </p:cNvSpPr>
          <p:nvPr/>
        </p:nvSpPr>
        <p:spPr bwMode="auto">
          <a:xfrm flipH="1" flipV="1">
            <a:off x="1547813" y="5013325"/>
            <a:ext cx="127000" cy="7921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78"/>
          <p:cNvGraphicFramePr>
            <a:graphicFrameLocks noChangeAspect="1"/>
          </p:cNvGraphicFramePr>
          <p:nvPr/>
        </p:nvGraphicFramePr>
        <p:xfrm>
          <a:off x="5219700" y="3068638"/>
          <a:ext cx="9842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Формула" r:id="rId27" imgW="380880" imgH="253800" progId="Equation.3">
                  <p:embed/>
                </p:oleObj>
              </mc:Choice>
              <mc:Fallback>
                <p:oleObj name="Формула" r:id="rId27" imgW="380880" imgH="253800" progId="Equation.3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068638"/>
                        <a:ext cx="98425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9"/>
          <p:cNvGraphicFramePr>
            <a:graphicFrameLocks noChangeAspect="1"/>
          </p:cNvGraphicFramePr>
          <p:nvPr/>
        </p:nvGraphicFramePr>
        <p:xfrm>
          <a:off x="5219700" y="3500438"/>
          <a:ext cx="39370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Формула" r:id="rId29" imgW="152280" imgH="253800" progId="Equation.3">
                  <p:embed/>
                </p:oleObj>
              </mc:Choice>
              <mc:Fallback>
                <p:oleObj name="Формула" r:id="rId29" imgW="152280" imgH="253800" progId="Equation.3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500438"/>
                        <a:ext cx="393700" cy="595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0"/>
          <p:cNvGraphicFramePr>
            <a:graphicFrameLocks noChangeAspect="1"/>
          </p:cNvGraphicFramePr>
          <p:nvPr/>
        </p:nvGraphicFramePr>
        <p:xfrm>
          <a:off x="4932363" y="5084763"/>
          <a:ext cx="3640137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5" name="Формула" r:id="rId31" imgW="1409400" imgH="253800" progId="Equation.3">
                  <p:embed/>
                </p:oleObj>
              </mc:Choice>
              <mc:Fallback>
                <p:oleObj name="Формула" r:id="rId31" imgW="1409400" imgH="253800" progId="Equation.3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5084763"/>
                        <a:ext cx="3640137" cy="595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81"/>
          <p:cNvGraphicFramePr>
            <a:graphicFrameLocks noChangeAspect="1"/>
          </p:cNvGraphicFramePr>
          <p:nvPr/>
        </p:nvGraphicFramePr>
        <p:xfrm>
          <a:off x="4356100" y="5661025"/>
          <a:ext cx="46228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6" name="Формула" r:id="rId33" imgW="1790640" imgH="253800" progId="Equation.3">
                  <p:embed/>
                </p:oleObj>
              </mc:Choice>
              <mc:Fallback>
                <p:oleObj name="Формула" r:id="rId33" imgW="1790640" imgH="253800" progId="Equation.3">
                  <p:embed/>
                  <p:pic>
                    <p:nvPicPr>
                      <p:cNvPr id="0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661025"/>
                        <a:ext cx="4622800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2"/>
          <p:cNvGraphicFramePr>
            <a:graphicFrameLocks noChangeAspect="1"/>
          </p:cNvGraphicFramePr>
          <p:nvPr/>
        </p:nvGraphicFramePr>
        <p:xfrm>
          <a:off x="5219700" y="6165850"/>
          <a:ext cx="3344863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7" name="Формула" r:id="rId35" imgW="1295280" imgH="253800" progId="Equation.3">
                  <p:embed/>
                </p:oleObj>
              </mc:Choice>
              <mc:Fallback>
                <p:oleObj name="Формула" r:id="rId35" imgW="1295280" imgH="253800" progId="Equation.3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6165850"/>
                        <a:ext cx="3344863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7107" grpId="0"/>
      <p:bldP spid="148527" grpId="0" animBg="1"/>
      <p:bldP spid="47147" grpId="0" animBg="1"/>
      <p:bldP spid="47157" grpId="0" animBg="1"/>
      <p:bldP spid="47168" grpId="0" animBg="1"/>
      <p:bldP spid="47169" grpId="0" animBg="1"/>
      <p:bldP spid="47171" grpId="0" animBg="1"/>
      <p:bldP spid="47174" grpId="0" animBg="1"/>
      <p:bldP spid="47176" grpId="0" animBg="1"/>
      <p:bldP spid="47178" grpId="0" animBg="1"/>
      <p:bldP spid="47179" grpId="0" animBg="1"/>
      <p:bldP spid="4718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Разложение вектора по трём некомпланарным векторам.</a:t>
            </a: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250825" y="1671638"/>
            <a:ext cx="12255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800" i="1"/>
              <a:t>№361</a:t>
            </a:r>
          </a:p>
        </p:txBody>
      </p:sp>
      <p:grpSp>
        <p:nvGrpSpPr>
          <p:cNvPr id="35844" name="Group 31"/>
          <p:cNvGrpSpPr>
            <a:grpSpLocks/>
          </p:cNvGrpSpPr>
          <p:nvPr/>
        </p:nvGrpSpPr>
        <p:grpSpPr bwMode="auto">
          <a:xfrm>
            <a:off x="468313" y="2636838"/>
            <a:ext cx="3168650" cy="3625850"/>
            <a:chOff x="295" y="1933"/>
            <a:chExt cx="1996" cy="2284"/>
          </a:xfrm>
        </p:grpSpPr>
        <p:grpSp>
          <p:nvGrpSpPr>
            <p:cNvPr id="35847" name="Group 32"/>
            <p:cNvGrpSpPr>
              <a:grpSpLocks/>
            </p:cNvGrpSpPr>
            <p:nvPr/>
          </p:nvGrpSpPr>
          <p:grpSpPr bwMode="auto">
            <a:xfrm>
              <a:off x="295" y="1933"/>
              <a:ext cx="1996" cy="2284"/>
              <a:chOff x="204" y="1872"/>
              <a:chExt cx="1996" cy="2284"/>
            </a:xfrm>
          </p:grpSpPr>
          <p:sp>
            <p:nvSpPr>
              <p:cNvPr id="35851" name="Text Box 24"/>
              <p:cNvSpPr txBox="1">
                <a:spLocks noChangeArrowheads="1"/>
              </p:cNvSpPr>
              <p:nvPr/>
            </p:nvSpPr>
            <p:spPr bwMode="auto">
              <a:xfrm>
                <a:off x="266" y="3732"/>
                <a:ext cx="307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А</a:t>
                </a:r>
                <a:endParaRPr lang="ru-RU" altLang="ru-RU"/>
              </a:p>
            </p:txBody>
          </p:sp>
          <p:sp>
            <p:nvSpPr>
              <p:cNvPr id="35852" name="Text Box 25"/>
              <p:cNvSpPr txBox="1">
                <a:spLocks noChangeArrowheads="1"/>
              </p:cNvSpPr>
              <p:nvPr/>
            </p:nvSpPr>
            <p:spPr bwMode="auto">
              <a:xfrm>
                <a:off x="204" y="2318"/>
                <a:ext cx="363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А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35853" name="Text Box 26"/>
              <p:cNvSpPr txBox="1">
                <a:spLocks noChangeArrowheads="1"/>
              </p:cNvSpPr>
              <p:nvPr/>
            </p:nvSpPr>
            <p:spPr bwMode="auto">
              <a:xfrm>
                <a:off x="573" y="1872"/>
                <a:ext cx="308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D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35854" name="Text Box 27"/>
              <p:cNvSpPr txBox="1">
                <a:spLocks noChangeArrowheads="1"/>
              </p:cNvSpPr>
              <p:nvPr/>
            </p:nvSpPr>
            <p:spPr bwMode="auto">
              <a:xfrm>
                <a:off x="1893" y="1872"/>
                <a:ext cx="307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C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35855" name="Text Box 28"/>
              <p:cNvSpPr txBox="1">
                <a:spLocks noChangeArrowheads="1"/>
              </p:cNvSpPr>
              <p:nvPr/>
            </p:nvSpPr>
            <p:spPr bwMode="auto">
              <a:xfrm>
                <a:off x="1892" y="3348"/>
                <a:ext cx="308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zh-CN">
                    <a:latin typeface="Times New Roman" pitchFamily="18" charset="0"/>
                    <a:ea typeface="SimSun" pitchFamily="2" charset="-122"/>
                  </a:rPr>
                  <a:t>С</a:t>
                </a:r>
                <a:endParaRPr lang="ru-RU" altLang="ru-RU"/>
              </a:p>
            </p:txBody>
          </p:sp>
          <p:sp>
            <p:nvSpPr>
              <p:cNvPr id="35856" name="Text Box 29"/>
              <p:cNvSpPr txBox="1">
                <a:spLocks noChangeArrowheads="1"/>
              </p:cNvSpPr>
              <p:nvPr/>
            </p:nvSpPr>
            <p:spPr bwMode="auto">
              <a:xfrm>
                <a:off x="1628" y="3768"/>
                <a:ext cx="308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B</a:t>
                </a:r>
                <a:endParaRPr lang="ru-RU" altLang="ru-RU"/>
              </a:p>
            </p:txBody>
          </p:sp>
          <p:sp>
            <p:nvSpPr>
              <p:cNvPr id="35857" name="Text Box 30"/>
              <p:cNvSpPr txBox="1">
                <a:spLocks noChangeArrowheads="1"/>
              </p:cNvSpPr>
              <p:nvPr/>
            </p:nvSpPr>
            <p:spPr bwMode="auto">
              <a:xfrm>
                <a:off x="778" y="3323"/>
                <a:ext cx="288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D</a:t>
                </a:r>
                <a:endParaRPr lang="ru-RU" altLang="ru-RU"/>
              </a:p>
            </p:txBody>
          </p:sp>
          <p:sp>
            <p:nvSpPr>
              <p:cNvPr id="35858" name="Text Box 31"/>
              <p:cNvSpPr txBox="1">
                <a:spLocks noChangeArrowheads="1"/>
              </p:cNvSpPr>
              <p:nvPr/>
            </p:nvSpPr>
            <p:spPr bwMode="auto">
              <a:xfrm>
                <a:off x="1560" y="2325"/>
                <a:ext cx="367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zh-CN">
                    <a:latin typeface="Times New Roman" pitchFamily="18" charset="0"/>
                    <a:ea typeface="SimSun" pitchFamily="2" charset="-122"/>
                  </a:rPr>
                  <a:t>B</a:t>
                </a:r>
                <a:r>
                  <a:rPr lang="en-US" altLang="zh-CN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altLang="ru-RU"/>
              </a:p>
            </p:txBody>
          </p:sp>
          <p:sp>
            <p:nvSpPr>
              <p:cNvPr id="35859" name="AutoShape 37"/>
              <p:cNvSpPr>
                <a:spLocks noChangeArrowheads="1"/>
              </p:cNvSpPr>
              <p:nvPr/>
            </p:nvSpPr>
            <p:spPr bwMode="auto">
              <a:xfrm rot="10800000">
                <a:off x="485" y="2046"/>
                <a:ext cx="1436" cy="1839"/>
              </a:xfrm>
              <a:prstGeom prst="cube">
                <a:avLst>
                  <a:gd name="adj" fmla="val 24144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5860" name="AutoShape 17"/>
              <p:cNvSpPr>
                <a:spLocks noChangeArrowheads="1"/>
              </p:cNvSpPr>
              <p:nvPr/>
            </p:nvSpPr>
            <p:spPr bwMode="auto">
              <a:xfrm>
                <a:off x="485" y="2046"/>
                <a:ext cx="1436" cy="1839"/>
              </a:xfrm>
              <a:prstGeom prst="cube">
                <a:avLst>
                  <a:gd name="adj" fmla="val 24144"/>
                </a:avLst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35848" name="Line 36"/>
            <p:cNvSpPr>
              <a:spLocks noChangeShapeType="1"/>
            </p:cNvSpPr>
            <p:nvPr/>
          </p:nvSpPr>
          <p:spPr bwMode="auto">
            <a:xfrm flipV="1">
              <a:off x="567" y="2432"/>
              <a:ext cx="6" cy="1503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49" name="Line 40"/>
            <p:cNvSpPr>
              <a:spLocks noChangeShapeType="1"/>
            </p:cNvSpPr>
            <p:nvPr/>
          </p:nvSpPr>
          <p:spPr bwMode="auto">
            <a:xfrm flipV="1">
              <a:off x="568" y="3947"/>
              <a:ext cx="1087" cy="0"/>
            </a:xfrm>
            <a:prstGeom prst="line">
              <a:avLst/>
            </a:prstGeom>
            <a:noFill/>
            <a:ln w="19050">
              <a:solidFill>
                <a:srgbClr val="FF0066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0" name="Line 41"/>
            <p:cNvSpPr>
              <a:spLocks noChangeShapeType="1"/>
            </p:cNvSpPr>
            <p:nvPr/>
          </p:nvSpPr>
          <p:spPr bwMode="auto">
            <a:xfrm flipV="1">
              <a:off x="573" y="3588"/>
              <a:ext cx="358" cy="367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619250" y="1700213"/>
            <a:ext cx="43926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600">
                <a:solidFill>
                  <a:srgbClr val="0000FF"/>
                </a:solidFill>
              </a:rPr>
              <a:t>№3</a:t>
            </a:r>
            <a:r>
              <a:rPr lang="en-US" altLang="ru-RU" sz="2600">
                <a:solidFill>
                  <a:srgbClr val="0000FF"/>
                </a:solidFill>
              </a:rPr>
              <a:t>61</a:t>
            </a:r>
            <a:r>
              <a:rPr lang="ru-RU" altLang="ru-RU" sz="2600">
                <a:solidFill>
                  <a:srgbClr val="0000FF"/>
                </a:solidFill>
              </a:rPr>
              <a:t>, 36</a:t>
            </a:r>
            <a:r>
              <a:rPr lang="en-US" altLang="ru-RU" sz="2600">
                <a:solidFill>
                  <a:srgbClr val="0000FF"/>
                </a:solidFill>
              </a:rPr>
              <a:t>3</a:t>
            </a:r>
            <a:r>
              <a:rPr lang="ru-RU" altLang="ru-RU" sz="2600">
                <a:solidFill>
                  <a:srgbClr val="0000FF"/>
                </a:solidFill>
              </a:rPr>
              <a:t>, 3</a:t>
            </a:r>
            <a:r>
              <a:rPr lang="en-US" altLang="ru-RU" sz="2600">
                <a:solidFill>
                  <a:srgbClr val="0000FF"/>
                </a:solidFill>
              </a:rPr>
              <a:t>66</a:t>
            </a:r>
            <a:endParaRPr lang="ru-RU" altLang="ru-RU" sz="2600">
              <a:solidFill>
                <a:srgbClr val="0000FF"/>
              </a:solidFill>
            </a:endParaRPr>
          </a:p>
        </p:txBody>
      </p:sp>
      <p:sp>
        <p:nvSpPr>
          <p:cNvPr id="7" name="TextBox 45"/>
          <p:cNvSpPr txBox="1">
            <a:spLocks noChangeArrowheads="1"/>
          </p:cNvSpPr>
          <p:nvPr/>
        </p:nvSpPr>
        <p:spPr bwMode="auto">
          <a:xfrm>
            <a:off x="4211638" y="1700213"/>
            <a:ext cx="4032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0066"/>
                </a:solidFill>
              </a:rPr>
              <a:t>ДЗ: п4</a:t>
            </a:r>
            <a:r>
              <a:rPr lang="en-US" altLang="ru-RU" sz="2800">
                <a:solidFill>
                  <a:srgbClr val="FF0066"/>
                </a:solidFill>
              </a:rPr>
              <a:t>5</a:t>
            </a:r>
            <a:r>
              <a:rPr lang="ru-RU" altLang="ru-RU" sz="2800">
                <a:solidFill>
                  <a:srgbClr val="FF0066"/>
                </a:solidFill>
              </a:rPr>
              <a:t> №3</a:t>
            </a:r>
            <a:r>
              <a:rPr lang="en-US" altLang="ru-RU" sz="2800">
                <a:solidFill>
                  <a:srgbClr val="FF0066"/>
                </a:solidFill>
              </a:rPr>
              <a:t>62</a:t>
            </a:r>
            <a:r>
              <a:rPr lang="ru-RU" altLang="ru-RU" sz="2800">
                <a:solidFill>
                  <a:srgbClr val="FF0066"/>
                </a:solidFill>
              </a:rPr>
              <a:t>, 3</a:t>
            </a:r>
            <a:r>
              <a:rPr lang="en-US" altLang="ru-RU" sz="2800">
                <a:solidFill>
                  <a:srgbClr val="FF0066"/>
                </a:solidFill>
              </a:rPr>
              <a:t>64</a:t>
            </a:r>
            <a:endParaRPr lang="ru-RU" altLang="ru-RU" sz="28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Разложение вектора по трём некомпланарным векторам.</a:t>
            </a:r>
          </a:p>
        </p:txBody>
      </p:sp>
      <p:sp>
        <p:nvSpPr>
          <p:cNvPr id="36867" name="Rectangle 3"/>
          <p:cNvSpPr txBox="1">
            <a:spLocks noChangeArrowheads="1"/>
          </p:cNvSpPr>
          <p:nvPr/>
        </p:nvSpPr>
        <p:spPr bwMode="auto">
          <a:xfrm>
            <a:off x="250825" y="1671638"/>
            <a:ext cx="12255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800" i="1"/>
              <a:t>№36</a:t>
            </a:r>
            <a:r>
              <a:rPr lang="en-US" altLang="ru-RU" sz="2800" i="1"/>
              <a:t>3</a:t>
            </a:r>
            <a:endParaRPr lang="ru-RU" altLang="ru-RU" sz="2800" i="1"/>
          </a:p>
        </p:txBody>
      </p:sp>
      <p:grpSp>
        <p:nvGrpSpPr>
          <p:cNvPr id="36868" name="Group 33"/>
          <p:cNvGrpSpPr>
            <a:grpSpLocks/>
          </p:cNvGrpSpPr>
          <p:nvPr/>
        </p:nvGrpSpPr>
        <p:grpSpPr bwMode="auto">
          <a:xfrm>
            <a:off x="468313" y="2276475"/>
            <a:ext cx="3744912" cy="3751263"/>
            <a:chOff x="113" y="1616"/>
            <a:chExt cx="2359" cy="2363"/>
          </a:xfrm>
        </p:grpSpPr>
        <p:sp>
          <p:nvSpPr>
            <p:cNvPr id="36869" name="AutoShape 24"/>
            <p:cNvSpPr>
              <a:spLocks noChangeArrowheads="1"/>
            </p:cNvSpPr>
            <p:nvPr/>
          </p:nvSpPr>
          <p:spPr bwMode="auto">
            <a:xfrm>
              <a:off x="295" y="3249"/>
              <a:ext cx="1859" cy="498"/>
            </a:xfrm>
            <a:prstGeom prst="parallelogram">
              <a:avLst>
                <a:gd name="adj" fmla="val 10141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6870" name="Line 25"/>
            <p:cNvSpPr>
              <a:spLocks noChangeShapeType="1"/>
            </p:cNvSpPr>
            <p:nvPr/>
          </p:nvSpPr>
          <p:spPr bwMode="auto">
            <a:xfrm flipH="1">
              <a:off x="295" y="1979"/>
              <a:ext cx="907" cy="176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1" name="Line 26"/>
            <p:cNvSpPr>
              <a:spLocks noChangeShapeType="1"/>
            </p:cNvSpPr>
            <p:nvPr/>
          </p:nvSpPr>
          <p:spPr bwMode="auto">
            <a:xfrm>
              <a:off x="1202" y="1979"/>
              <a:ext cx="453" cy="176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2" name="Line 27"/>
            <p:cNvSpPr>
              <a:spLocks noChangeShapeType="1"/>
            </p:cNvSpPr>
            <p:nvPr/>
          </p:nvSpPr>
          <p:spPr bwMode="auto">
            <a:xfrm>
              <a:off x="1202" y="1979"/>
              <a:ext cx="952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3" name="Line 28"/>
            <p:cNvSpPr>
              <a:spLocks noChangeShapeType="1"/>
            </p:cNvSpPr>
            <p:nvPr/>
          </p:nvSpPr>
          <p:spPr bwMode="auto">
            <a:xfrm flipH="1">
              <a:off x="793" y="1979"/>
              <a:ext cx="409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4" name="Text Box 37"/>
            <p:cNvSpPr txBox="1">
              <a:spLocks noChangeArrowheads="1"/>
            </p:cNvSpPr>
            <p:nvPr/>
          </p:nvSpPr>
          <p:spPr bwMode="auto">
            <a:xfrm>
              <a:off x="1066" y="1616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O</a:t>
              </a:r>
              <a:endParaRPr lang="ru-RU" altLang="ru-RU"/>
            </a:p>
          </p:txBody>
        </p:sp>
        <p:sp>
          <p:nvSpPr>
            <p:cNvPr id="36875" name="Text Box 37"/>
            <p:cNvSpPr txBox="1">
              <a:spLocks noChangeArrowheads="1"/>
            </p:cNvSpPr>
            <p:nvPr/>
          </p:nvSpPr>
          <p:spPr bwMode="auto">
            <a:xfrm>
              <a:off x="113" y="3748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A</a:t>
              </a:r>
              <a:endParaRPr lang="ru-RU" altLang="ru-RU"/>
            </a:p>
          </p:txBody>
        </p:sp>
        <p:sp>
          <p:nvSpPr>
            <p:cNvPr id="36876" name="Text Box 37"/>
            <p:cNvSpPr txBox="1">
              <a:spLocks noChangeArrowheads="1"/>
            </p:cNvSpPr>
            <p:nvPr/>
          </p:nvSpPr>
          <p:spPr bwMode="auto">
            <a:xfrm>
              <a:off x="839" y="3022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B</a:t>
              </a:r>
              <a:endParaRPr lang="ru-RU" altLang="ru-RU"/>
            </a:p>
          </p:txBody>
        </p:sp>
        <p:sp>
          <p:nvSpPr>
            <p:cNvPr id="36877" name="Text Box 37"/>
            <p:cNvSpPr txBox="1">
              <a:spLocks noChangeArrowheads="1"/>
            </p:cNvSpPr>
            <p:nvPr/>
          </p:nvSpPr>
          <p:spPr bwMode="auto">
            <a:xfrm>
              <a:off x="2154" y="3022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C</a:t>
              </a:r>
              <a:endParaRPr lang="ru-RU" altLang="ru-RU"/>
            </a:p>
          </p:txBody>
        </p:sp>
        <p:sp>
          <p:nvSpPr>
            <p:cNvPr id="36878" name="Text Box 37"/>
            <p:cNvSpPr txBox="1">
              <a:spLocks noChangeArrowheads="1"/>
            </p:cNvSpPr>
            <p:nvPr/>
          </p:nvSpPr>
          <p:spPr bwMode="auto">
            <a:xfrm>
              <a:off x="1610" y="3702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D</a:t>
              </a:r>
              <a:endParaRPr lang="ru-RU" altLang="ru-RU"/>
            </a:p>
          </p:txBody>
        </p:sp>
        <p:sp>
          <p:nvSpPr>
            <p:cNvPr id="36879" name="Line 35"/>
            <p:cNvSpPr>
              <a:spLocks noChangeShapeType="1"/>
            </p:cNvSpPr>
            <p:nvPr/>
          </p:nvSpPr>
          <p:spPr bwMode="auto">
            <a:xfrm flipV="1">
              <a:off x="295" y="3249"/>
              <a:ext cx="1859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80" name="Line 50"/>
            <p:cNvSpPr>
              <a:spLocks noChangeShapeType="1"/>
            </p:cNvSpPr>
            <p:nvPr/>
          </p:nvSpPr>
          <p:spPr bwMode="auto">
            <a:xfrm flipH="1" flipV="1">
              <a:off x="793" y="3249"/>
              <a:ext cx="862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81" name="Line 51"/>
            <p:cNvSpPr>
              <a:spLocks noChangeShapeType="1"/>
            </p:cNvSpPr>
            <p:nvPr/>
          </p:nvSpPr>
          <p:spPr bwMode="auto">
            <a:xfrm flipV="1">
              <a:off x="1220" y="1997"/>
              <a:ext cx="0" cy="1496"/>
            </a:xfrm>
            <a:prstGeom prst="line">
              <a:avLst/>
            </a:prstGeom>
            <a:noFill/>
            <a:ln w="19050">
              <a:solidFill>
                <a:srgbClr val="FF33CC"/>
              </a:solidFill>
              <a:prstDash val="dash"/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Text Box 37"/>
            <p:cNvSpPr txBox="1">
              <a:spLocks noChangeArrowheads="1"/>
            </p:cNvSpPr>
            <p:nvPr/>
          </p:nvSpPr>
          <p:spPr bwMode="auto">
            <a:xfrm>
              <a:off x="1111" y="3471"/>
              <a:ext cx="31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M</a:t>
              </a:r>
              <a:endParaRPr lang="ru-RU" alt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Разложение вектора по трём некомпланарным векторам.</a:t>
            </a:r>
          </a:p>
        </p:txBody>
      </p:sp>
      <p:sp>
        <p:nvSpPr>
          <p:cNvPr id="37891" name="Rectangle 3"/>
          <p:cNvSpPr txBox="1">
            <a:spLocks noChangeArrowheads="1"/>
          </p:cNvSpPr>
          <p:nvPr/>
        </p:nvSpPr>
        <p:spPr bwMode="auto">
          <a:xfrm>
            <a:off x="250825" y="1671638"/>
            <a:ext cx="12255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800" i="1"/>
              <a:t>№36</a:t>
            </a:r>
            <a:r>
              <a:rPr lang="en-US" altLang="ru-RU" sz="2800" i="1"/>
              <a:t>6</a:t>
            </a:r>
            <a:endParaRPr lang="ru-RU" altLang="ru-RU" sz="2800" i="1"/>
          </a:p>
        </p:txBody>
      </p:sp>
      <p:grpSp>
        <p:nvGrpSpPr>
          <p:cNvPr id="37892" name="Группа 33"/>
          <p:cNvGrpSpPr>
            <a:grpSpLocks/>
          </p:cNvGrpSpPr>
          <p:nvPr/>
        </p:nvGrpSpPr>
        <p:grpSpPr bwMode="auto">
          <a:xfrm>
            <a:off x="323850" y="2205038"/>
            <a:ext cx="4857750" cy="3990975"/>
            <a:chOff x="2643174" y="2571744"/>
            <a:chExt cx="3773928" cy="3919735"/>
          </a:xfrm>
        </p:grpSpPr>
        <p:sp>
          <p:nvSpPr>
            <p:cNvPr id="113685" name="AutoShape 6"/>
            <p:cNvSpPr>
              <a:spLocks noChangeArrowheads="1"/>
            </p:cNvSpPr>
            <p:nvPr/>
          </p:nvSpPr>
          <p:spPr bwMode="auto">
            <a:xfrm rot="10800000">
              <a:off x="3286962" y="5233234"/>
              <a:ext cx="2577617" cy="898078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cxnSp>
          <p:nvCxnSpPr>
            <p:cNvPr id="37901" name="AutoShape 9"/>
            <p:cNvCxnSpPr>
              <a:cxnSpLocks noChangeShapeType="1"/>
              <a:stCxn id="113685" idx="0"/>
            </p:cNvCxnSpPr>
            <p:nvPr/>
          </p:nvCxnSpPr>
          <p:spPr bwMode="auto">
            <a:xfrm rot="5400000" flipH="1" flipV="1">
              <a:off x="2774862" y="4263356"/>
              <a:ext cx="3131559" cy="6055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02" name="AutoShape 10"/>
            <p:cNvCxnSpPr>
              <a:cxnSpLocks noChangeShapeType="1"/>
              <a:stCxn id="113685" idx="4"/>
            </p:cNvCxnSpPr>
            <p:nvPr/>
          </p:nvCxnSpPr>
          <p:spPr bwMode="auto">
            <a:xfrm rot="5400000" flipH="1" flipV="1">
              <a:off x="2848523" y="3438560"/>
              <a:ext cx="2233102" cy="13567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03" name="AutoShape 11"/>
            <p:cNvCxnSpPr>
              <a:cxnSpLocks noChangeShapeType="1"/>
              <a:stCxn id="113685" idx="2"/>
            </p:cNvCxnSpPr>
            <p:nvPr/>
          </p:nvCxnSpPr>
          <p:spPr bwMode="auto">
            <a:xfrm rot="16200000" flipV="1">
              <a:off x="4137628" y="3506182"/>
              <a:ext cx="2233102" cy="12214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04" name="AutoShape 12"/>
            <p:cNvCxnSpPr>
              <a:cxnSpLocks noChangeShapeType="1"/>
              <a:stCxn id="113685" idx="0"/>
              <a:endCxn id="113685" idx="2"/>
            </p:cNvCxnSpPr>
            <p:nvPr/>
          </p:nvCxnSpPr>
          <p:spPr bwMode="auto">
            <a:xfrm flipV="1">
              <a:off x="4037843" y="5235457"/>
              <a:ext cx="1827077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05" name="AutoShape 13"/>
            <p:cNvCxnSpPr>
              <a:cxnSpLocks noChangeShapeType="1"/>
              <a:stCxn id="113685" idx="0"/>
              <a:endCxn id="113685" idx="4"/>
            </p:cNvCxnSpPr>
            <p:nvPr/>
          </p:nvCxnSpPr>
          <p:spPr bwMode="auto">
            <a:xfrm flipH="1" flipV="1">
              <a:off x="3286711" y="5235457"/>
              <a:ext cx="751132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06" name="Text Box 14"/>
            <p:cNvSpPr txBox="1">
              <a:spLocks noChangeArrowheads="1"/>
            </p:cNvSpPr>
            <p:nvPr/>
          </p:nvSpPr>
          <p:spPr bwMode="auto">
            <a:xfrm>
              <a:off x="2643174" y="5052371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C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7907" name="Text Box 15"/>
            <p:cNvSpPr txBox="1">
              <a:spLocks noChangeArrowheads="1"/>
            </p:cNvSpPr>
            <p:nvPr/>
          </p:nvSpPr>
          <p:spPr bwMode="auto">
            <a:xfrm>
              <a:off x="5864579" y="5052371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A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7908" name="Text Box 16"/>
            <p:cNvSpPr txBox="1">
              <a:spLocks noChangeArrowheads="1"/>
            </p:cNvSpPr>
            <p:nvPr/>
          </p:nvSpPr>
          <p:spPr bwMode="auto">
            <a:xfrm>
              <a:off x="4023248" y="6042440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B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7909" name="Text Box 18"/>
            <p:cNvSpPr txBox="1">
              <a:spLocks noChangeArrowheads="1"/>
            </p:cNvSpPr>
            <p:nvPr/>
          </p:nvSpPr>
          <p:spPr bwMode="auto">
            <a:xfrm>
              <a:off x="4429007" y="2571744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O</a:t>
              </a:r>
              <a:endParaRPr lang="ru-RU" altLang="ru-RU" sz="2400">
                <a:latin typeface="Cambria" pitchFamily="18" charset="0"/>
              </a:endParaRPr>
            </a:p>
          </p:txBody>
        </p:sp>
      </p:grpSp>
      <p:sp>
        <p:nvSpPr>
          <p:cNvPr id="37893" name="Text Box 32"/>
          <p:cNvSpPr txBox="1">
            <a:spLocks noChangeArrowheads="1"/>
          </p:cNvSpPr>
          <p:nvPr/>
        </p:nvSpPr>
        <p:spPr bwMode="auto">
          <a:xfrm>
            <a:off x="3060700" y="4510088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2400">
              <a:latin typeface="Cambria" pitchFamily="18" charset="0"/>
            </a:endParaRPr>
          </a:p>
        </p:txBody>
      </p:sp>
      <p:sp>
        <p:nvSpPr>
          <p:cNvPr id="37894" name="Line 34"/>
          <p:cNvSpPr>
            <a:spLocks noChangeShapeType="1"/>
          </p:cNvSpPr>
          <p:nvPr/>
        </p:nvSpPr>
        <p:spPr bwMode="auto">
          <a:xfrm>
            <a:off x="2901950" y="2652713"/>
            <a:ext cx="98425" cy="26336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5" name="Text Box 32"/>
          <p:cNvSpPr txBox="1">
            <a:spLocks noChangeArrowheads="1"/>
          </p:cNvSpPr>
          <p:nvPr/>
        </p:nvSpPr>
        <p:spPr bwMode="auto">
          <a:xfrm>
            <a:off x="2700338" y="515778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Cambria" pitchFamily="18" charset="0"/>
              </a:rPr>
              <a:t>M</a:t>
            </a:r>
            <a:endParaRPr lang="ru-RU" altLang="ru-RU" sz="2400">
              <a:latin typeface="Cambria" pitchFamily="18" charset="0"/>
            </a:endParaRPr>
          </a:p>
        </p:txBody>
      </p:sp>
      <p:sp>
        <p:nvSpPr>
          <p:cNvPr id="113703" name="Line 39"/>
          <p:cNvSpPr>
            <a:spLocks noChangeShapeType="1"/>
          </p:cNvSpPr>
          <p:nvPr/>
        </p:nvSpPr>
        <p:spPr bwMode="auto">
          <a:xfrm>
            <a:off x="1187450" y="4940300"/>
            <a:ext cx="2233613" cy="3730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37897" name="Line 52"/>
          <p:cNvSpPr>
            <a:spLocks noChangeShapeType="1"/>
          </p:cNvSpPr>
          <p:nvPr/>
        </p:nvSpPr>
        <p:spPr bwMode="auto">
          <a:xfrm flipV="1">
            <a:off x="1763713" y="4941888"/>
            <a:ext cx="2665412" cy="5635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19" name="Text Box 55"/>
          <p:cNvSpPr txBox="1">
            <a:spLocks noChangeArrowheads="1"/>
          </p:cNvSpPr>
          <p:nvPr/>
        </p:nvSpPr>
        <p:spPr bwMode="auto">
          <a:xfrm>
            <a:off x="1404938" y="54451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latin typeface="+mn-lt"/>
              </a:rPr>
              <a:t>Р</a:t>
            </a:r>
          </a:p>
        </p:txBody>
      </p:sp>
      <p:sp>
        <p:nvSpPr>
          <p:cNvPr id="28" name="Text Box 56"/>
          <p:cNvSpPr txBox="1">
            <a:spLocks noChangeArrowheads="1"/>
          </p:cNvSpPr>
          <p:nvPr/>
        </p:nvSpPr>
        <p:spPr bwMode="auto">
          <a:xfrm>
            <a:off x="3348038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latin typeface="+mn-lt"/>
              </a:rPr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Решение задач.</a:t>
            </a:r>
          </a:p>
        </p:txBody>
      </p:sp>
      <p:grpSp>
        <p:nvGrpSpPr>
          <p:cNvPr id="38915" name="Group 32"/>
          <p:cNvGrpSpPr>
            <a:grpSpLocks/>
          </p:cNvGrpSpPr>
          <p:nvPr/>
        </p:nvGrpSpPr>
        <p:grpSpPr bwMode="auto">
          <a:xfrm>
            <a:off x="1857375" y="1928813"/>
            <a:ext cx="4460875" cy="4319587"/>
            <a:chOff x="204" y="1872"/>
            <a:chExt cx="1996" cy="2284"/>
          </a:xfrm>
        </p:grpSpPr>
        <p:sp>
          <p:nvSpPr>
            <p:cNvPr id="38916" name="Text Box 24"/>
            <p:cNvSpPr txBox="1">
              <a:spLocks noChangeArrowheads="1"/>
            </p:cNvSpPr>
            <p:nvPr/>
          </p:nvSpPr>
          <p:spPr bwMode="auto">
            <a:xfrm>
              <a:off x="266" y="373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altLang="ru-RU"/>
            </a:p>
          </p:txBody>
        </p:sp>
        <p:sp>
          <p:nvSpPr>
            <p:cNvPr id="38917" name="Text Box 25"/>
            <p:cNvSpPr txBox="1">
              <a:spLocks noChangeArrowheads="1"/>
            </p:cNvSpPr>
            <p:nvPr/>
          </p:nvSpPr>
          <p:spPr bwMode="auto">
            <a:xfrm>
              <a:off x="204" y="2318"/>
              <a:ext cx="363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8918" name="Text Box 26"/>
            <p:cNvSpPr txBox="1">
              <a:spLocks noChangeArrowheads="1"/>
            </p:cNvSpPr>
            <p:nvPr/>
          </p:nvSpPr>
          <p:spPr bwMode="auto">
            <a:xfrm>
              <a:off x="573" y="1872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8919" name="Text Box 27"/>
            <p:cNvSpPr txBox="1">
              <a:spLocks noChangeArrowheads="1"/>
            </p:cNvSpPr>
            <p:nvPr/>
          </p:nvSpPr>
          <p:spPr bwMode="auto">
            <a:xfrm>
              <a:off x="1893" y="187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8920" name="Text Box 28"/>
            <p:cNvSpPr txBox="1">
              <a:spLocks noChangeArrowheads="1"/>
            </p:cNvSpPr>
            <p:nvPr/>
          </p:nvSpPr>
          <p:spPr bwMode="auto">
            <a:xfrm>
              <a:off x="1892" y="3348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altLang="ru-RU"/>
            </a:p>
          </p:txBody>
        </p:sp>
        <p:sp>
          <p:nvSpPr>
            <p:cNvPr id="38921" name="Text Box 29"/>
            <p:cNvSpPr txBox="1">
              <a:spLocks noChangeArrowheads="1"/>
            </p:cNvSpPr>
            <p:nvPr/>
          </p:nvSpPr>
          <p:spPr bwMode="auto">
            <a:xfrm>
              <a:off x="1628" y="3768"/>
              <a:ext cx="30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endParaRPr lang="ru-RU" altLang="ru-RU"/>
            </a:p>
          </p:txBody>
        </p:sp>
        <p:sp>
          <p:nvSpPr>
            <p:cNvPr id="38922" name="Text Box 30"/>
            <p:cNvSpPr txBox="1">
              <a:spLocks noChangeArrowheads="1"/>
            </p:cNvSpPr>
            <p:nvPr/>
          </p:nvSpPr>
          <p:spPr bwMode="auto">
            <a:xfrm>
              <a:off x="778" y="3323"/>
              <a:ext cx="28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endParaRPr lang="ru-RU" altLang="ru-RU"/>
            </a:p>
          </p:txBody>
        </p:sp>
        <p:sp>
          <p:nvSpPr>
            <p:cNvPr id="38923" name="Text Box 31"/>
            <p:cNvSpPr txBox="1">
              <a:spLocks noChangeArrowheads="1"/>
            </p:cNvSpPr>
            <p:nvPr/>
          </p:nvSpPr>
          <p:spPr bwMode="auto">
            <a:xfrm>
              <a:off x="1560" y="2325"/>
              <a:ext cx="36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8924" name="AutoShape 37"/>
            <p:cNvSpPr>
              <a:spLocks noChangeArrowheads="1"/>
            </p:cNvSpPr>
            <p:nvPr/>
          </p:nvSpPr>
          <p:spPr bwMode="auto">
            <a:xfrm rot="10800000"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8925" name="AutoShape 17"/>
            <p:cNvSpPr>
              <a:spLocks noChangeArrowheads="1"/>
            </p:cNvSpPr>
            <p:nvPr/>
          </p:nvSpPr>
          <p:spPr bwMode="auto">
            <a:xfrm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Решение задач.</a:t>
            </a:r>
          </a:p>
        </p:txBody>
      </p:sp>
      <p:grpSp>
        <p:nvGrpSpPr>
          <p:cNvPr id="39939" name="Группа 33"/>
          <p:cNvGrpSpPr>
            <a:grpSpLocks/>
          </p:cNvGrpSpPr>
          <p:nvPr/>
        </p:nvGrpSpPr>
        <p:grpSpPr bwMode="auto">
          <a:xfrm>
            <a:off x="785813" y="2205038"/>
            <a:ext cx="4395787" cy="3990975"/>
            <a:chOff x="3002047" y="2571744"/>
            <a:chExt cx="3415055" cy="3919735"/>
          </a:xfrm>
        </p:grpSpPr>
        <p:sp>
          <p:nvSpPr>
            <p:cNvPr id="113685" name="AutoShape 6"/>
            <p:cNvSpPr>
              <a:spLocks noChangeArrowheads="1"/>
            </p:cNvSpPr>
            <p:nvPr/>
          </p:nvSpPr>
          <p:spPr bwMode="auto">
            <a:xfrm rot="10800000">
              <a:off x="3286943" y="5233234"/>
              <a:ext cx="2577633" cy="898078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cxnSp>
          <p:nvCxnSpPr>
            <p:cNvPr id="39948" name="AutoShape 9"/>
            <p:cNvCxnSpPr>
              <a:cxnSpLocks noChangeShapeType="1"/>
              <a:stCxn id="113685" idx="0"/>
            </p:cNvCxnSpPr>
            <p:nvPr/>
          </p:nvCxnSpPr>
          <p:spPr bwMode="auto">
            <a:xfrm rot="5400000" flipH="1" flipV="1">
              <a:off x="2774862" y="4263356"/>
              <a:ext cx="3131559" cy="6055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49" name="AutoShape 10"/>
            <p:cNvCxnSpPr>
              <a:cxnSpLocks noChangeShapeType="1"/>
              <a:stCxn id="113685" idx="4"/>
            </p:cNvCxnSpPr>
            <p:nvPr/>
          </p:nvCxnSpPr>
          <p:spPr bwMode="auto">
            <a:xfrm rot="5400000" flipH="1" flipV="1">
              <a:off x="2848523" y="3438560"/>
              <a:ext cx="2233102" cy="13567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0" name="AutoShape 11"/>
            <p:cNvCxnSpPr>
              <a:cxnSpLocks noChangeShapeType="1"/>
              <a:stCxn id="113685" idx="2"/>
            </p:cNvCxnSpPr>
            <p:nvPr/>
          </p:nvCxnSpPr>
          <p:spPr bwMode="auto">
            <a:xfrm rot="16200000" flipV="1">
              <a:off x="4137628" y="3506182"/>
              <a:ext cx="2233102" cy="12214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1" name="AutoShape 12"/>
            <p:cNvCxnSpPr>
              <a:cxnSpLocks noChangeShapeType="1"/>
              <a:stCxn id="113685" idx="0"/>
              <a:endCxn id="113685" idx="2"/>
            </p:cNvCxnSpPr>
            <p:nvPr/>
          </p:nvCxnSpPr>
          <p:spPr bwMode="auto">
            <a:xfrm flipV="1">
              <a:off x="4037843" y="5235457"/>
              <a:ext cx="1827077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2" name="AutoShape 13"/>
            <p:cNvCxnSpPr>
              <a:cxnSpLocks noChangeShapeType="1"/>
              <a:stCxn id="113685" idx="0"/>
              <a:endCxn id="113685" idx="4"/>
            </p:cNvCxnSpPr>
            <p:nvPr/>
          </p:nvCxnSpPr>
          <p:spPr bwMode="auto">
            <a:xfrm flipH="1" flipV="1">
              <a:off x="3286711" y="5235457"/>
              <a:ext cx="751132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953" name="Text Box 14"/>
            <p:cNvSpPr txBox="1">
              <a:spLocks noChangeArrowheads="1"/>
            </p:cNvSpPr>
            <p:nvPr/>
          </p:nvSpPr>
          <p:spPr bwMode="auto">
            <a:xfrm>
              <a:off x="3002047" y="5036789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C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9954" name="Text Box 15"/>
            <p:cNvSpPr txBox="1">
              <a:spLocks noChangeArrowheads="1"/>
            </p:cNvSpPr>
            <p:nvPr/>
          </p:nvSpPr>
          <p:spPr bwMode="auto">
            <a:xfrm>
              <a:off x="5864579" y="5052371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A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9955" name="Text Box 16"/>
            <p:cNvSpPr txBox="1">
              <a:spLocks noChangeArrowheads="1"/>
            </p:cNvSpPr>
            <p:nvPr/>
          </p:nvSpPr>
          <p:spPr bwMode="auto">
            <a:xfrm>
              <a:off x="4023248" y="6042440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B</a:t>
              </a:r>
              <a:endParaRPr lang="ru-RU" altLang="ru-RU" sz="2400">
                <a:latin typeface="Cambria" pitchFamily="18" charset="0"/>
              </a:endParaRPr>
            </a:p>
          </p:txBody>
        </p:sp>
        <p:sp>
          <p:nvSpPr>
            <p:cNvPr id="39956" name="Text Box 18"/>
            <p:cNvSpPr txBox="1">
              <a:spLocks noChangeArrowheads="1"/>
            </p:cNvSpPr>
            <p:nvPr/>
          </p:nvSpPr>
          <p:spPr bwMode="auto">
            <a:xfrm>
              <a:off x="4429007" y="2571744"/>
              <a:ext cx="552523" cy="44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Cambria" pitchFamily="18" charset="0"/>
                </a:rPr>
                <a:t>D</a:t>
              </a:r>
              <a:endParaRPr lang="ru-RU" altLang="ru-RU" sz="2400">
                <a:latin typeface="Cambria" pitchFamily="18" charset="0"/>
              </a:endParaRPr>
            </a:p>
          </p:txBody>
        </p:sp>
      </p:grpSp>
      <p:sp>
        <p:nvSpPr>
          <p:cNvPr id="39940" name="Text Box 32"/>
          <p:cNvSpPr txBox="1">
            <a:spLocks noChangeArrowheads="1"/>
          </p:cNvSpPr>
          <p:nvPr/>
        </p:nvSpPr>
        <p:spPr bwMode="auto">
          <a:xfrm>
            <a:off x="3060700" y="4510088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2400">
              <a:latin typeface="Cambria" pitchFamily="18" charset="0"/>
            </a:endParaRPr>
          </a:p>
        </p:txBody>
      </p:sp>
      <p:sp>
        <p:nvSpPr>
          <p:cNvPr id="39941" name="Line 34"/>
          <p:cNvSpPr>
            <a:spLocks noChangeShapeType="1"/>
          </p:cNvSpPr>
          <p:nvPr/>
        </p:nvSpPr>
        <p:spPr bwMode="auto">
          <a:xfrm>
            <a:off x="2901950" y="2652713"/>
            <a:ext cx="98425" cy="26336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2" name="Text Box 32"/>
          <p:cNvSpPr txBox="1">
            <a:spLocks noChangeArrowheads="1"/>
          </p:cNvSpPr>
          <p:nvPr/>
        </p:nvSpPr>
        <p:spPr bwMode="auto">
          <a:xfrm>
            <a:off x="2700338" y="515778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latin typeface="Cambria" pitchFamily="18" charset="0"/>
              </a:rPr>
              <a:t>O</a:t>
            </a:r>
            <a:endParaRPr lang="ru-RU" altLang="ru-RU" sz="2400">
              <a:latin typeface="Cambria" pitchFamily="18" charset="0"/>
            </a:endParaRPr>
          </a:p>
        </p:txBody>
      </p:sp>
      <p:sp>
        <p:nvSpPr>
          <p:cNvPr id="113703" name="Line 39"/>
          <p:cNvSpPr>
            <a:spLocks noChangeShapeType="1"/>
          </p:cNvSpPr>
          <p:nvPr/>
        </p:nvSpPr>
        <p:spPr bwMode="auto">
          <a:xfrm>
            <a:off x="1187450" y="4940300"/>
            <a:ext cx="2233613" cy="3730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39944" name="Line 52"/>
          <p:cNvSpPr>
            <a:spLocks noChangeShapeType="1"/>
          </p:cNvSpPr>
          <p:nvPr/>
        </p:nvSpPr>
        <p:spPr bwMode="auto">
          <a:xfrm flipV="1">
            <a:off x="1763713" y="4941888"/>
            <a:ext cx="2665412" cy="5635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19" name="Text Box 55"/>
          <p:cNvSpPr txBox="1">
            <a:spLocks noChangeArrowheads="1"/>
          </p:cNvSpPr>
          <p:nvPr/>
        </p:nvSpPr>
        <p:spPr bwMode="auto">
          <a:xfrm>
            <a:off x="1404938" y="54451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latin typeface="+mn-lt"/>
              </a:rPr>
              <a:t>Р</a:t>
            </a:r>
          </a:p>
        </p:txBody>
      </p:sp>
      <p:sp>
        <p:nvSpPr>
          <p:cNvPr id="28" name="Text Box 56"/>
          <p:cNvSpPr txBox="1">
            <a:spLocks noChangeArrowheads="1"/>
          </p:cNvSpPr>
          <p:nvPr/>
        </p:nvSpPr>
        <p:spPr bwMode="auto">
          <a:xfrm>
            <a:off x="3348038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latin typeface="+mn-lt"/>
              </a:rPr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1989138"/>
            <a:ext cx="1500188" cy="8572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>
            <a:off x="1116013" y="3573463"/>
            <a:ext cx="3286125" cy="158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 type="oval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14375" y="2989263"/>
            <a:ext cx="6429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357688" y="2989263"/>
            <a:ext cx="6429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13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323850" y="4060825"/>
            <a:ext cx="1928813" cy="642938"/>
          </a:xfrm>
          <a:prstGeom prst="wedgeRoundRectCallout">
            <a:avLst>
              <a:gd name="adj1" fmla="val -9505"/>
              <a:gd name="adj2" fmla="val -123333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006F6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lt1"/>
                </a:solidFill>
                <a:latin typeface="+mn-lt"/>
                <a:cs typeface="+mn-cs"/>
              </a:rPr>
              <a:t>Начало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429125" y="3989388"/>
            <a:ext cx="1928813" cy="642937"/>
          </a:xfrm>
          <a:prstGeom prst="wedgeRoundRectCallout">
            <a:avLst>
              <a:gd name="adj1" fmla="val -52437"/>
              <a:gd name="adj2" fmla="val -1086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Конец</a:t>
            </a:r>
            <a:r>
              <a:rPr lang="ru-RU" dirty="0"/>
              <a:t>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57200" y="4846638"/>
            <a:ext cx="8401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ru-RU" sz="3000" kern="0" dirty="0">
                <a:latin typeface="+mn-lt"/>
                <a:cs typeface="+mn-cs"/>
              </a:rPr>
              <a:t>Определение. </a:t>
            </a:r>
            <a:r>
              <a:rPr lang="ru-RU" sz="3000" i="1" kern="0" dirty="0">
                <a:latin typeface="+mn-lt"/>
                <a:cs typeface="+mn-cs"/>
              </a:rPr>
              <a:t>Отрезок, у которого указаны начало и конец, называется </a:t>
            </a:r>
            <a:br>
              <a:rPr lang="ru-RU" sz="3000" i="1" kern="0" dirty="0">
                <a:latin typeface="+mn-lt"/>
                <a:cs typeface="+mn-cs"/>
              </a:rPr>
            </a:br>
            <a:r>
              <a:rPr lang="ru-RU" sz="3000" b="1" i="1" kern="0" dirty="0">
                <a:latin typeface="+mn-lt"/>
                <a:cs typeface="+mn-cs"/>
              </a:rPr>
              <a:t>вектором</a:t>
            </a:r>
            <a:r>
              <a:rPr lang="ru-RU" sz="3000" i="1" kern="0" dirty="0">
                <a:latin typeface="+mn-lt"/>
                <a:cs typeface="+mn-cs"/>
              </a:rPr>
              <a:t> или </a:t>
            </a:r>
            <a:r>
              <a:rPr lang="ru-RU" sz="3000" b="1" i="1" kern="0" dirty="0">
                <a:latin typeface="+mn-lt"/>
                <a:cs typeface="+mn-cs"/>
              </a:rPr>
              <a:t>направленным отрезком</a:t>
            </a:r>
            <a:r>
              <a:rPr lang="ru-RU" sz="3000" i="1" kern="0" dirty="0">
                <a:latin typeface="+mn-lt"/>
                <a:cs typeface="+mn-cs"/>
              </a:rPr>
              <a:t>.</a:t>
            </a:r>
          </a:p>
        </p:txBody>
      </p:sp>
      <p:graphicFrame>
        <p:nvGraphicFramePr>
          <p:cNvPr id="17" name="Object 4"/>
          <p:cNvGraphicFramePr>
            <a:graphicFrameLocks noChangeAspect="1"/>
          </p:cNvGraphicFramePr>
          <p:nvPr/>
        </p:nvGraphicFramePr>
        <p:xfrm>
          <a:off x="6715125" y="3203575"/>
          <a:ext cx="1357313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4" imgW="253800" imgH="215640" progId="Equation.3">
                  <p:embed/>
                </p:oleObj>
              </mc:Choice>
              <mc:Fallback>
                <p:oleObj name="Формула" r:id="rId4" imgW="25380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25" y="3203575"/>
                        <a:ext cx="1357313" cy="1154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9.82659E-7 L 0.35278 -9.82659E-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1" grpId="0"/>
      <p:bldP spid="13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27" name="AutoShape 47"/>
          <p:cNvSpPr>
            <a:spLocks noChangeArrowheads="1"/>
          </p:cNvSpPr>
          <p:nvPr/>
        </p:nvSpPr>
        <p:spPr bwMode="auto">
          <a:xfrm>
            <a:off x="250825" y="2349500"/>
            <a:ext cx="5400675" cy="1871663"/>
          </a:xfrm>
          <a:prstGeom prst="parallelogram">
            <a:avLst>
              <a:gd name="adj" fmla="val 721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</a:t>
            </a:r>
          </a:p>
        </p:txBody>
      </p:sp>
      <p:sp>
        <p:nvSpPr>
          <p:cNvPr id="2055" name="TextBox 9"/>
          <p:cNvSpPr txBox="1">
            <a:spLocks noChangeArrowheads="1"/>
          </p:cNvSpPr>
          <p:nvPr/>
        </p:nvSpPr>
        <p:spPr bwMode="auto">
          <a:xfrm>
            <a:off x="2124075" y="2420938"/>
            <a:ext cx="5572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C</a:t>
            </a:r>
            <a:endParaRPr lang="ru-RU" altLang="ru-RU" sz="3200"/>
          </a:p>
        </p:txBody>
      </p:sp>
      <p:sp>
        <p:nvSpPr>
          <p:cNvPr id="2056" name="TextBox 10"/>
          <p:cNvSpPr txBox="1">
            <a:spLocks noChangeArrowheads="1"/>
          </p:cNvSpPr>
          <p:nvPr/>
        </p:nvSpPr>
        <p:spPr bwMode="auto">
          <a:xfrm>
            <a:off x="4427538" y="2420938"/>
            <a:ext cx="557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D</a:t>
            </a:r>
            <a:endParaRPr lang="ru-RU" altLang="ru-RU" sz="3200"/>
          </a:p>
        </p:txBody>
      </p:sp>
      <p:sp>
        <p:nvSpPr>
          <p:cNvPr id="2057" name="TextBox 26"/>
          <p:cNvSpPr txBox="1">
            <a:spLocks noChangeArrowheads="1"/>
          </p:cNvSpPr>
          <p:nvPr/>
        </p:nvSpPr>
        <p:spPr bwMode="auto">
          <a:xfrm>
            <a:off x="1403350" y="3357563"/>
            <a:ext cx="5572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2058" name="TextBox 27"/>
          <p:cNvSpPr txBox="1">
            <a:spLocks noChangeArrowheads="1"/>
          </p:cNvSpPr>
          <p:nvPr/>
        </p:nvSpPr>
        <p:spPr bwMode="auto">
          <a:xfrm flipH="1">
            <a:off x="971550" y="1484313"/>
            <a:ext cx="514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35" name="Овал 34"/>
          <p:cNvSpPr>
            <a:spLocks noChangeArrowheads="1"/>
          </p:cNvSpPr>
          <p:nvPr/>
        </p:nvSpPr>
        <p:spPr bwMode="auto">
          <a:xfrm>
            <a:off x="3492500" y="3357563"/>
            <a:ext cx="71438" cy="71437"/>
          </a:xfrm>
          <a:prstGeom prst="ellipse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060" name="TextBox 35"/>
          <p:cNvSpPr txBox="1">
            <a:spLocks noChangeArrowheads="1"/>
          </p:cNvSpPr>
          <p:nvPr/>
        </p:nvSpPr>
        <p:spPr bwMode="auto">
          <a:xfrm flipH="1">
            <a:off x="3635375" y="3213100"/>
            <a:ext cx="514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N</a:t>
            </a:r>
            <a:endParaRPr lang="ru-RU" altLang="ru-RU" sz="3200"/>
          </a:p>
        </p:txBody>
      </p:sp>
      <p:graphicFrame>
        <p:nvGraphicFramePr>
          <p:cNvPr id="37" name="Object 3"/>
          <p:cNvGraphicFramePr>
            <a:graphicFrameLocks noChangeAspect="1"/>
          </p:cNvGraphicFramePr>
          <p:nvPr/>
        </p:nvGraphicFramePr>
        <p:xfrm>
          <a:off x="5219700" y="2997200"/>
          <a:ext cx="338137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Формула" r:id="rId3" imgW="914400" imgH="253800" progId="Equation.3">
                  <p:embed/>
                </p:oleObj>
              </mc:Choice>
              <mc:Fallback>
                <p:oleObj name="Формула" r:id="rId3" imgW="91440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997200"/>
                        <a:ext cx="3381375" cy="844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4"/>
          <p:cNvGraphicFramePr>
            <a:graphicFrameLocks noChangeAspect="1"/>
          </p:cNvGraphicFramePr>
          <p:nvPr/>
        </p:nvGraphicFramePr>
        <p:xfrm>
          <a:off x="609600" y="4087813"/>
          <a:ext cx="1522413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Формула" r:id="rId5" imgW="291960" imgH="291960" progId="Equation.3">
                  <p:embed/>
                </p:oleObj>
              </mc:Choice>
              <mc:Fallback>
                <p:oleObj name="Формула" r:id="rId5" imgW="291960" imgH="291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087813"/>
                        <a:ext cx="1522413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000250" y="4445000"/>
            <a:ext cx="6429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/>
              <a:t> - </a:t>
            </a:r>
            <a:r>
              <a:rPr lang="ru-RU" altLang="ru-RU" sz="3200"/>
              <a:t>модуль или длина вектора АВ</a:t>
            </a:r>
          </a:p>
        </p:txBody>
      </p:sp>
      <p:graphicFrame>
        <p:nvGraphicFramePr>
          <p:cNvPr id="40" name="Object 5"/>
          <p:cNvGraphicFramePr>
            <a:graphicFrameLocks noChangeAspect="1"/>
          </p:cNvGraphicFramePr>
          <p:nvPr/>
        </p:nvGraphicFramePr>
        <p:xfrm>
          <a:off x="684213" y="5300663"/>
          <a:ext cx="284797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Формула" r:id="rId7" imgW="545760" imgH="291960" progId="Equation.3">
                  <p:embed/>
                </p:oleObj>
              </mc:Choice>
              <mc:Fallback>
                <p:oleObj name="Формула" r:id="rId7" imgW="545760" imgH="291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00663"/>
                        <a:ext cx="2847975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Line 18"/>
          <p:cNvSpPr>
            <a:spLocks noChangeShapeType="1"/>
          </p:cNvSpPr>
          <p:nvPr/>
        </p:nvSpPr>
        <p:spPr bwMode="auto">
          <a:xfrm flipV="1">
            <a:off x="2555875" y="2636838"/>
            <a:ext cx="1944688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63" name="Line 20"/>
          <p:cNvSpPr>
            <a:spLocks noChangeShapeType="1"/>
          </p:cNvSpPr>
          <p:nvPr/>
        </p:nvSpPr>
        <p:spPr bwMode="auto">
          <a:xfrm flipH="1" flipV="1">
            <a:off x="1476375" y="1700213"/>
            <a:ext cx="431800" cy="1798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27" grpId="0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50825" y="1700213"/>
            <a:ext cx="8401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2400"/>
              <a:t>Определение. </a:t>
            </a:r>
            <a:r>
              <a:rPr lang="ru-RU" altLang="ru-RU" sz="2400" i="1"/>
              <a:t>Векторы лежащие на одной прямой или на параллельных прямых называются </a:t>
            </a:r>
            <a:r>
              <a:rPr lang="ru-RU" altLang="ru-RU" sz="2400" b="1" i="1"/>
              <a:t>коллинеарными</a:t>
            </a:r>
            <a:r>
              <a:rPr lang="ru-RU" altLang="ru-RU" sz="2400" i="1"/>
              <a:t>.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3779838" y="3141663"/>
          <a:ext cx="238760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Формула" r:id="rId3" imgW="799920" imgH="253800" progId="Equation.3">
                  <p:embed/>
                </p:oleObj>
              </mc:Choice>
              <mc:Fallback>
                <p:oleObj name="Формула" r:id="rId3" imgW="79992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3141663"/>
                        <a:ext cx="2387600" cy="681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>
            <a:spLocks noChangeArrowheads="1"/>
          </p:cNvSpPr>
          <p:nvPr/>
        </p:nvSpPr>
        <p:spPr bwMode="auto">
          <a:xfrm flipH="1">
            <a:off x="5940425" y="3284538"/>
            <a:ext cx="2720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/>
              <a:t> - </a:t>
            </a:r>
            <a:r>
              <a:rPr lang="ru-RU" altLang="ru-RU" sz="2400"/>
              <a:t>сонаправлены</a:t>
            </a:r>
          </a:p>
        </p:txBody>
      </p:sp>
      <p:graphicFrame>
        <p:nvGraphicFramePr>
          <p:cNvPr id="48" name="Object 3"/>
          <p:cNvGraphicFramePr>
            <a:graphicFrameLocks noChangeAspect="1"/>
          </p:cNvGraphicFramePr>
          <p:nvPr/>
        </p:nvGraphicFramePr>
        <p:xfrm>
          <a:off x="3635375" y="3789363"/>
          <a:ext cx="2509838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Формула" r:id="rId5" imgW="799920" imgH="253800" progId="Equation.3">
                  <p:embed/>
                </p:oleObj>
              </mc:Choice>
              <mc:Fallback>
                <p:oleObj name="Формула" r:id="rId5" imgW="799920" imgH="253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789363"/>
                        <a:ext cx="2509838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>
            <a:spLocks noChangeArrowheads="1"/>
          </p:cNvSpPr>
          <p:nvPr/>
        </p:nvSpPr>
        <p:spPr bwMode="auto">
          <a:xfrm flipH="1">
            <a:off x="5940425" y="3902075"/>
            <a:ext cx="2898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/>
              <a:t> - </a:t>
            </a:r>
            <a:r>
              <a:rPr lang="ru-RU" altLang="ru-RU" sz="2400"/>
              <a:t>противоположно</a:t>
            </a:r>
            <a:br>
              <a:rPr lang="ru-RU" altLang="ru-RU" sz="2400"/>
            </a:br>
            <a:r>
              <a:rPr lang="ru-RU" altLang="ru-RU" sz="2400"/>
              <a:t> направлены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3779838" y="4652963"/>
            <a:ext cx="44640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Нулевой вектор сонаправлен </a:t>
            </a:r>
            <a:br>
              <a:rPr lang="ru-RU" altLang="ru-RU" sz="2400"/>
            </a:br>
            <a:r>
              <a:rPr lang="ru-RU" altLang="ru-RU" sz="2400"/>
              <a:t>с любым вектором</a:t>
            </a:r>
          </a:p>
        </p:txBody>
      </p:sp>
      <p:grpSp>
        <p:nvGrpSpPr>
          <p:cNvPr id="3085" name="Group 32"/>
          <p:cNvGrpSpPr>
            <a:grpSpLocks/>
          </p:cNvGrpSpPr>
          <p:nvPr/>
        </p:nvGrpSpPr>
        <p:grpSpPr bwMode="auto">
          <a:xfrm>
            <a:off x="323850" y="2971800"/>
            <a:ext cx="3168650" cy="3625850"/>
            <a:chOff x="204" y="1872"/>
            <a:chExt cx="1996" cy="2284"/>
          </a:xfrm>
        </p:grpSpPr>
        <p:sp>
          <p:nvSpPr>
            <p:cNvPr id="3098" name="Text Box 24"/>
            <p:cNvSpPr txBox="1">
              <a:spLocks noChangeArrowheads="1"/>
            </p:cNvSpPr>
            <p:nvPr/>
          </p:nvSpPr>
          <p:spPr bwMode="auto">
            <a:xfrm>
              <a:off x="266" y="373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altLang="ru-RU"/>
            </a:p>
          </p:txBody>
        </p:sp>
        <p:sp>
          <p:nvSpPr>
            <p:cNvPr id="3099" name="Text Box 25"/>
            <p:cNvSpPr txBox="1">
              <a:spLocks noChangeArrowheads="1"/>
            </p:cNvSpPr>
            <p:nvPr/>
          </p:nvSpPr>
          <p:spPr bwMode="auto">
            <a:xfrm>
              <a:off x="204" y="2318"/>
              <a:ext cx="363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100" name="Text Box 26"/>
            <p:cNvSpPr txBox="1">
              <a:spLocks noChangeArrowheads="1"/>
            </p:cNvSpPr>
            <p:nvPr/>
          </p:nvSpPr>
          <p:spPr bwMode="auto">
            <a:xfrm>
              <a:off x="573" y="1872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101" name="Text Box 27"/>
            <p:cNvSpPr txBox="1">
              <a:spLocks noChangeArrowheads="1"/>
            </p:cNvSpPr>
            <p:nvPr/>
          </p:nvSpPr>
          <p:spPr bwMode="auto">
            <a:xfrm>
              <a:off x="1893" y="187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102" name="Text Box 28"/>
            <p:cNvSpPr txBox="1">
              <a:spLocks noChangeArrowheads="1"/>
            </p:cNvSpPr>
            <p:nvPr/>
          </p:nvSpPr>
          <p:spPr bwMode="auto">
            <a:xfrm>
              <a:off x="1892" y="3348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altLang="ru-RU"/>
            </a:p>
          </p:txBody>
        </p:sp>
        <p:sp>
          <p:nvSpPr>
            <p:cNvPr id="3103" name="Text Box 29"/>
            <p:cNvSpPr txBox="1">
              <a:spLocks noChangeArrowheads="1"/>
            </p:cNvSpPr>
            <p:nvPr/>
          </p:nvSpPr>
          <p:spPr bwMode="auto">
            <a:xfrm>
              <a:off x="1628" y="3768"/>
              <a:ext cx="30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endParaRPr lang="ru-RU" altLang="ru-RU"/>
            </a:p>
          </p:txBody>
        </p:sp>
        <p:sp>
          <p:nvSpPr>
            <p:cNvPr id="3104" name="Text Box 30"/>
            <p:cNvSpPr txBox="1">
              <a:spLocks noChangeArrowheads="1"/>
            </p:cNvSpPr>
            <p:nvPr/>
          </p:nvSpPr>
          <p:spPr bwMode="auto">
            <a:xfrm>
              <a:off x="778" y="3323"/>
              <a:ext cx="28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altLang="ru-RU"/>
            </a:p>
          </p:txBody>
        </p:sp>
        <p:sp>
          <p:nvSpPr>
            <p:cNvPr id="3105" name="Text Box 31"/>
            <p:cNvSpPr txBox="1">
              <a:spLocks noChangeArrowheads="1"/>
            </p:cNvSpPr>
            <p:nvPr/>
          </p:nvSpPr>
          <p:spPr bwMode="auto">
            <a:xfrm>
              <a:off x="1560" y="2325"/>
              <a:ext cx="36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3106" name="AutoShape 37"/>
            <p:cNvSpPr>
              <a:spLocks noChangeArrowheads="1"/>
            </p:cNvSpPr>
            <p:nvPr/>
          </p:nvSpPr>
          <p:spPr bwMode="auto">
            <a:xfrm rot="10800000"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107" name="AutoShape 17"/>
            <p:cNvSpPr>
              <a:spLocks noChangeArrowheads="1"/>
            </p:cNvSpPr>
            <p:nvPr/>
          </p:nvSpPr>
          <p:spPr bwMode="auto">
            <a:xfrm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3086" name="Line 33"/>
          <p:cNvSpPr>
            <a:spLocks noChangeShapeType="1"/>
          </p:cNvSpPr>
          <p:nvPr/>
        </p:nvSpPr>
        <p:spPr bwMode="auto">
          <a:xfrm flipV="1">
            <a:off x="774700" y="3225800"/>
            <a:ext cx="563563" cy="56356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7" name="Line 34"/>
          <p:cNvSpPr>
            <a:spLocks noChangeShapeType="1"/>
          </p:cNvSpPr>
          <p:nvPr/>
        </p:nvSpPr>
        <p:spPr bwMode="auto">
          <a:xfrm flipV="1">
            <a:off x="755650" y="3232150"/>
            <a:ext cx="2303463" cy="57626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8" name="Line 35"/>
          <p:cNvSpPr>
            <a:spLocks noChangeShapeType="1"/>
          </p:cNvSpPr>
          <p:nvPr/>
        </p:nvSpPr>
        <p:spPr bwMode="auto">
          <a:xfrm flipV="1">
            <a:off x="3049588" y="3213100"/>
            <a:ext cx="9525" cy="238601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9" name="Line 36"/>
          <p:cNvSpPr>
            <a:spLocks noChangeShapeType="1"/>
          </p:cNvSpPr>
          <p:nvPr/>
        </p:nvSpPr>
        <p:spPr bwMode="auto">
          <a:xfrm flipV="1">
            <a:off x="755650" y="3789363"/>
            <a:ext cx="9525" cy="238601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0" name="Line 37"/>
          <p:cNvSpPr>
            <a:spLocks noChangeShapeType="1"/>
          </p:cNvSpPr>
          <p:nvPr/>
        </p:nvSpPr>
        <p:spPr bwMode="auto">
          <a:xfrm flipV="1">
            <a:off x="765175" y="5516563"/>
            <a:ext cx="3175" cy="65881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1" name="Line 38"/>
          <p:cNvSpPr>
            <a:spLocks noChangeShapeType="1"/>
          </p:cNvSpPr>
          <p:nvPr/>
        </p:nvSpPr>
        <p:spPr bwMode="auto">
          <a:xfrm flipV="1">
            <a:off x="755650" y="5589588"/>
            <a:ext cx="2303463" cy="576262"/>
          </a:xfrm>
          <a:prstGeom prst="line">
            <a:avLst/>
          </a:prstGeom>
          <a:noFill/>
          <a:ln w="19050">
            <a:solidFill>
              <a:srgbClr val="FF006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2" name="Line 39"/>
          <p:cNvSpPr>
            <a:spLocks noChangeShapeType="1"/>
          </p:cNvSpPr>
          <p:nvPr/>
        </p:nvSpPr>
        <p:spPr bwMode="auto">
          <a:xfrm flipH="1" flipV="1">
            <a:off x="1312863" y="5618163"/>
            <a:ext cx="1727200" cy="0"/>
          </a:xfrm>
          <a:prstGeom prst="line">
            <a:avLst/>
          </a:prstGeom>
          <a:noFill/>
          <a:ln w="19050">
            <a:solidFill>
              <a:srgbClr val="FF006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3" name="Line 40"/>
          <p:cNvSpPr>
            <a:spLocks noChangeShapeType="1"/>
          </p:cNvSpPr>
          <p:nvPr/>
        </p:nvSpPr>
        <p:spPr bwMode="auto">
          <a:xfrm flipV="1">
            <a:off x="755650" y="6165850"/>
            <a:ext cx="1727200" cy="0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4" name="Line 41"/>
          <p:cNvSpPr>
            <a:spLocks noChangeShapeType="1"/>
          </p:cNvSpPr>
          <p:nvPr/>
        </p:nvSpPr>
        <p:spPr bwMode="auto">
          <a:xfrm flipH="1">
            <a:off x="2503488" y="5599113"/>
            <a:ext cx="563562" cy="5635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5" name="TextBox 35"/>
          <p:cNvSpPr txBox="1">
            <a:spLocks noChangeArrowheads="1"/>
          </p:cNvSpPr>
          <p:nvPr/>
        </p:nvSpPr>
        <p:spPr bwMode="auto">
          <a:xfrm flipH="1">
            <a:off x="393700" y="5373688"/>
            <a:ext cx="514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М</a:t>
            </a:r>
          </a:p>
        </p:txBody>
      </p:sp>
      <p:sp>
        <p:nvSpPr>
          <p:cNvPr id="3096" name="Line 43"/>
          <p:cNvSpPr>
            <a:spLocks noChangeShapeType="1"/>
          </p:cNvSpPr>
          <p:nvPr/>
        </p:nvSpPr>
        <p:spPr bwMode="auto">
          <a:xfrm flipV="1">
            <a:off x="776288" y="3789363"/>
            <a:ext cx="1727200" cy="0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7" name="Line 56"/>
          <p:cNvSpPr>
            <a:spLocks noChangeShapeType="1"/>
          </p:cNvSpPr>
          <p:nvPr/>
        </p:nvSpPr>
        <p:spPr bwMode="auto">
          <a:xfrm>
            <a:off x="2498725" y="3789363"/>
            <a:ext cx="0" cy="237648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" name="Object 57"/>
          <p:cNvGraphicFramePr>
            <a:graphicFrameLocks noChangeAspect="1"/>
          </p:cNvGraphicFramePr>
          <p:nvPr/>
        </p:nvGraphicFramePr>
        <p:xfrm>
          <a:off x="3779838" y="5516563"/>
          <a:ext cx="17780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Формула" r:id="rId7" imgW="685800" imgH="253800" progId="Equation.3">
                  <p:embed/>
                </p:oleObj>
              </mc:Choice>
              <mc:Fallback>
                <p:oleObj name="Формула" r:id="rId7" imgW="685800" imgH="2538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5516563"/>
                        <a:ext cx="1778000" cy="592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8"/>
          <p:cNvGraphicFramePr>
            <a:graphicFrameLocks noChangeAspect="1"/>
          </p:cNvGraphicFramePr>
          <p:nvPr/>
        </p:nvGraphicFramePr>
        <p:xfrm>
          <a:off x="5867400" y="5516563"/>
          <a:ext cx="1743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Формула" r:id="rId9" imgW="672840" imgH="253800" progId="Equation.3">
                  <p:embed/>
                </p:oleObj>
              </mc:Choice>
              <mc:Fallback>
                <p:oleObj name="Формула" r:id="rId9" imgW="672840" imgH="25380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516563"/>
                        <a:ext cx="17430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9"/>
          <p:cNvGraphicFramePr>
            <a:graphicFrameLocks noChangeAspect="1"/>
          </p:cNvGraphicFramePr>
          <p:nvPr/>
        </p:nvGraphicFramePr>
        <p:xfrm>
          <a:off x="3851275" y="6092825"/>
          <a:ext cx="15462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Формула" r:id="rId11" imgW="596880" imgH="253800" progId="Equation.3">
                  <p:embed/>
                </p:oleObj>
              </mc:Choice>
              <mc:Fallback>
                <p:oleObj name="Формула" r:id="rId11" imgW="596880" imgH="25380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6092825"/>
                        <a:ext cx="15462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0"/>
          <p:cNvGraphicFramePr>
            <a:graphicFrameLocks noChangeAspect="1"/>
          </p:cNvGraphicFramePr>
          <p:nvPr/>
        </p:nvGraphicFramePr>
        <p:xfrm>
          <a:off x="5867400" y="6092825"/>
          <a:ext cx="167798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Формула" r:id="rId13" imgW="647640" imgH="228600" progId="Equation.3">
                  <p:embed/>
                </p:oleObj>
              </mc:Choice>
              <mc:Fallback>
                <p:oleObj name="Формула" r:id="rId13" imgW="647640" imgH="22860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6092825"/>
                        <a:ext cx="1677988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векторов.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3492500" y="3068638"/>
          <a:ext cx="5080000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Формула" r:id="rId3" imgW="1701720" imgH="634680" progId="Equation.3">
                  <p:embed/>
                </p:oleObj>
              </mc:Choice>
              <mc:Fallback>
                <p:oleObj name="Формула" r:id="rId3" imgW="1701720" imgH="6346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068638"/>
                        <a:ext cx="5080000" cy="170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0" name="Group 9"/>
          <p:cNvGrpSpPr>
            <a:grpSpLocks/>
          </p:cNvGrpSpPr>
          <p:nvPr/>
        </p:nvGrpSpPr>
        <p:grpSpPr bwMode="auto">
          <a:xfrm>
            <a:off x="323850" y="2971800"/>
            <a:ext cx="3168650" cy="3625850"/>
            <a:chOff x="204" y="1872"/>
            <a:chExt cx="1996" cy="2284"/>
          </a:xfrm>
        </p:grpSpPr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266" y="373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altLang="ru-RU"/>
            </a:p>
          </p:txBody>
        </p:sp>
        <p:sp>
          <p:nvSpPr>
            <p:cNvPr id="4118" name="Text Box 25"/>
            <p:cNvSpPr txBox="1">
              <a:spLocks noChangeArrowheads="1"/>
            </p:cNvSpPr>
            <p:nvPr/>
          </p:nvSpPr>
          <p:spPr bwMode="auto">
            <a:xfrm>
              <a:off x="204" y="2318"/>
              <a:ext cx="363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4119" name="Text Box 26"/>
            <p:cNvSpPr txBox="1">
              <a:spLocks noChangeArrowheads="1"/>
            </p:cNvSpPr>
            <p:nvPr/>
          </p:nvSpPr>
          <p:spPr bwMode="auto">
            <a:xfrm>
              <a:off x="573" y="1872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4120" name="Text Box 27"/>
            <p:cNvSpPr txBox="1">
              <a:spLocks noChangeArrowheads="1"/>
            </p:cNvSpPr>
            <p:nvPr/>
          </p:nvSpPr>
          <p:spPr bwMode="auto">
            <a:xfrm>
              <a:off x="1893" y="1872"/>
              <a:ext cx="307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1892" y="3348"/>
              <a:ext cx="308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altLang="ru-RU"/>
            </a:p>
          </p:txBody>
        </p:sp>
        <p:sp>
          <p:nvSpPr>
            <p:cNvPr id="4122" name="Text Box 29"/>
            <p:cNvSpPr txBox="1">
              <a:spLocks noChangeArrowheads="1"/>
            </p:cNvSpPr>
            <p:nvPr/>
          </p:nvSpPr>
          <p:spPr bwMode="auto">
            <a:xfrm>
              <a:off x="1628" y="3768"/>
              <a:ext cx="30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endParaRPr lang="ru-RU" altLang="ru-RU"/>
            </a:p>
          </p:txBody>
        </p:sp>
        <p:sp>
          <p:nvSpPr>
            <p:cNvPr id="4123" name="Text Box 30"/>
            <p:cNvSpPr txBox="1">
              <a:spLocks noChangeArrowheads="1"/>
            </p:cNvSpPr>
            <p:nvPr/>
          </p:nvSpPr>
          <p:spPr bwMode="auto">
            <a:xfrm>
              <a:off x="778" y="3323"/>
              <a:ext cx="28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zh-CN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altLang="ru-RU"/>
            </a:p>
          </p:txBody>
        </p:sp>
        <p:sp>
          <p:nvSpPr>
            <p:cNvPr id="4124" name="Text Box 31"/>
            <p:cNvSpPr txBox="1">
              <a:spLocks noChangeArrowheads="1"/>
            </p:cNvSpPr>
            <p:nvPr/>
          </p:nvSpPr>
          <p:spPr bwMode="auto">
            <a:xfrm>
              <a:off x="1560" y="2325"/>
              <a:ext cx="36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altLang="ru-RU"/>
            </a:p>
          </p:txBody>
        </p:sp>
        <p:sp>
          <p:nvSpPr>
            <p:cNvPr id="4125" name="AutoShape 37"/>
            <p:cNvSpPr>
              <a:spLocks noChangeArrowheads="1"/>
            </p:cNvSpPr>
            <p:nvPr/>
          </p:nvSpPr>
          <p:spPr bwMode="auto">
            <a:xfrm rot="10800000"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126" name="AutoShape 17"/>
            <p:cNvSpPr>
              <a:spLocks noChangeArrowheads="1"/>
            </p:cNvSpPr>
            <p:nvPr/>
          </p:nvSpPr>
          <p:spPr bwMode="auto">
            <a:xfrm>
              <a:off x="485" y="2046"/>
              <a:ext cx="1436" cy="1839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4101" name="Line 20"/>
          <p:cNvSpPr>
            <a:spLocks noChangeShapeType="1"/>
          </p:cNvSpPr>
          <p:nvPr/>
        </p:nvSpPr>
        <p:spPr bwMode="auto">
          <a:xfrm flipV="1">
            <a:off x="774700" y="3225800"/>
            <a:ext cx="563563" cy="56356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2" name="Line 21"/>
          <p:cNvSpPr>
            <a:spLocks noChangeShapeType="1"/>
          </p:cNvSpPr>
          <p:nvPr/>
        </p:nvSpPr>
        <p:spPr bwMode="auto">
          <a:xfrm flipV="1">
            <a:off x="755650" y="3232150"/>
            <a:ext cx="2303463" cy="57626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3" name="Line 22"/>
          <p:cNvSpPr>
            <a:spLocks noChangeShapeType="1"/>
          </p:cNvSpPr>
          <p:nvPr/>
        </p:nvSpPr>
        <p:spPr bwMode="auto">
          <a:xfrm flipV="1">
            <a:off x="3049588" y="3213100"/>
            <a:ext cx="9525" cy="2386013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4" name="Line 23"/>
          <p:cNvSpPr>
            <a:spLocks noChangeShapeType="1"/>
          </p:cNvSpPr>
          <p:nvPr/>
        </p:nvSpPr>
        <p:spPr bwMode="auto">
          <a:xfrm flipV="1">
            <a:off x="755650" y="3789363"/>
            <a:ext cx="9525" cy="238601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5" name="Line 24"/>
          <p:cNvSpPr>
            <a:spLocks noChangeShapeType="1"/>
          </p:cNvSpPr>
          <p:nvPr/>
        </p:nvSpPr>
        <p:spPr bwMode="auto">
          <a:xfrm flipV="1">
            <a:off x="765175" y="5516563"/>
            <a:ext cx="3175" cy="65881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6" name="Line 25"/>
          <p:cNvSpPr>
            <a:spLocks noChangeShapeType="1"/>
          </p:cNvSpPr>
          <p:nvPr/>
        </p:nvSpPr>
        <p:spPr bwMode="auto">
          <a:xfrm flipV="1">
            <a:off x="755650" y="5589588"/>
            <a:ext cx="2303463" cy="576262"/>
          </a:xfrm>
          <a:prstGeom prst="line">
            <a:avLst/>
          </a:prstGeom>
          <a:noFill/>
          <a:ln w="19050">
            <a:solidFill>
              <a:srgbClr val="FF006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7" name="Line 26"/>
          <p:cNvSpPr>
            <a:spLocks noChangeShapeType="1"/>
          </p:cNvSpPr>
          <p:nvPr/>
        </p:nvSpPr>
        <p:spPr bwMode="auto">
          <a:xfrm flipH="1" flipV="1">
            <a:off x="1312863" y="5618163"/>
            <a:ext cx="1727200" cy="0"/>
          </a:xfrm>
          <a:prstGeom prst="line">
            <a:avLst/>
          </a:prstGeom>
          <a:noFill/>
          <a:ln w="19050">
            <a:solidFill>
              <a:srgbClr val="FF006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8" name="Line 27"/>
          <p:cNvSpPr>
            <a:spLocks noChangeShapeType="1"/>
          </p:cNvSpPr>
          <p:nvPr/>
        </p:nvSpPr>
        <p:spPr bwMode="auto">
          <a:xfrm flipV="1">
            <a:off x="755650" y="6165850"/>
            <a:ext cx="1727200" cy="0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9" name="Line 28"/>
          <p:cNvSpPr>
            <a:spLocks noChangeShapeType="1"/>
          </p:cNvSpPr>
          <p:nvPr/>
        </p:nvSpPr>
        <p:spPr bwMode="auto">
          <a:xfrm flipH="1">
            <a:off x="2503488" y="5599113"/>
            <a:ext cx="563562" cy="5635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0" name="TextBox 35"/>
          <p:cNvSpPr txBox="1">
            <a:spLocks noChangeArrowheads="1"/>
          </p:cNvSpPr>
          <p:nvPr/>
        </p:nvSpPr>
        <p:spPr bwMode="auto">
          <a:xfrm flipH="1">
            <a:off x="393700" y="5373688"/>
            <a:ext cx="514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М</a:t>
            </a:r>
          </a:p>
        </p:txBody>
      </p:sp>
      <p:sp>
        <p:nvSpPr>
          <p:cNvPr id="4111" name="Line 30"/>
          <p:cNvSpPr>
            <a:spLocks noChangeShapeType="1"/>
          </p:cNvSpPr>
          <p:nvPr/>
        </p:nvSpPr>
        <p:spPr bwMode="auto">
          <a:xfrm flipV="1">
            <a:off x="776288" y="3789363"/>
            <a:ext cx="1727200" cy="0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2" name="Line 31"/>
          <p:cNvSpPr>
            <a:spLocks noChangeShapeType="1"/>
          </p:cNvSpPr>
          <p:nvPr/>
        </p:nvSpPr>
        <p:spPr bwMode="auto">
          <a:xfrm>
            <a:off x="2498725" y="3789363"/>
            <a:ext cx="0" cy="237648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840105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/>
              <a:t>Определение. </a:t>
            </a:r>
            <a:r>
              <a:rPr lang="ru-RU" altLang="ru-RU" sz="3000" i="1"/>
              <a:t>Сонаправленные векторы с равными длинами называются </a:t>
            </a:r>
            <a:r>
              <a:rPr lang="ru-RU" altLang="ru-RU" sz="3000" b="1" i="1"/>
              <a:t>равными</a:t>
            </a:r>
            <a:endParaRPr lang="ru-RU" altLang="ru-RU" sz="3000" i="1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3636963" y="5373688"/>
            <a:ext cx="3743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00FF"/>
                </a:solidFill>
              </a:rPr>
              <a:t>№ 320(а), 321(а), 323 </a:t>
            </a:r>
          </a:p>
        </p:txBody>
      </p:sp>
      <p:sp>
        <p:nvSpPr>
          <p:cNvPr id="2" name="TextBox 49"/>
          <p:cNvSpPr txBox="1">
            <a:spLocks noChangeArrowheads="1"/>
          </p:cNvSpPr>
          <p:nvPr/>
        </p:nvSpPr>
        <p:spPr bwMode="auto">
          <a:xfrm flipH="1">
            <a:off x="3563938" y="4868863"/>
            <a:ext cx="2592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00FF"/>
                </a:solidFill>
              </a:rPr>
              <a:t>№ 322(устно), </a:t>
            </a:r>
          </a:p>
        </p:txBody>
      </p:sp>
      <p:sp>
        <p:nvSpPr>
          <p:cNvPr id="3" name="TextBox 49"/>
          <p:cNvSpPr txBox="1">
            <a:spLocks noChangeArrowheads="1"/>
          </p:cNvSpPr>
          <p:nvPr/>
        </p:nvSpPr>
        <p:spPr bwMode="auto">
          <a:xfrm flipH="1">
            <a:off x="3635375" y="6092825"/>
            <a:ext cx="5329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FF0066"/>
                </a:solidFill>
              </a:rPr>
              <a:t>ДЗ: п38,39, № 320(б), 321(б)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векторов.</a:t>
            </a:r>
          </a:p>
        </p:txBody>
      </p:sp>
      <p:sp>
        <p:nvSpPr>
          <p:cNvPr id="30723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2808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 i="1"/>
              <a:t>№322 (устно)</a:t>
            </a:r>
          </a:p>
        </p:txBody>
      </p:sp>
      <p:grpSp>
        <p:nvGrpSpPr>
          <p:cNvPr id="30724" name="Group 118"/>
          <p:cNvGrpSpPr>
            <a:grpSpLocks/>
          </p:cNvGrpSpPr>
          <p:nvPr/>
        </p:nvGrpSpPr>
        <p:grpSpPr bwMode="auto">
          <a:xfrm>
            <a:off x="1547813" y="1989138"/>
            <a:ext cx="5903912" cy="4305300"/>
            <a:chOff x="2571" y="1389"/>
            <a:chExt cx="2456" cy="2188"/>
          </a:xfrm>
        </p:grpSpPr>
        <p:sp>
          <p:nvSpPr>
            <p:cNvPr id="30725" name="Line 20"/>
            <p:cNvSpPr>
              <a:spLocks noChangeShapeType="1"/>
            </p:cNvSpPr>
            <p:nvPr/>
          </p:nvSpPr>
          <p:spPr bwMode="auto">
            <a:xfrm flipV="1">
              <a:off x="2801" y="2816"/>
              <a:ext cx="1588" cy="6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6" name="TextBox 35"/>
            <p:cNvSpPr txBox="1">
              <a:spLocks noChangeArrowheads="1"/>
            </p:cNvSpPr>
            <p:nvPr/>
          </p:nvSpPr>
          <p:spPr bwMode="auto">
            <a:xfrm flipH="1">
              <a:off x="3517" y="2160"/>
              <a:ext cx="325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/>
                <a:t>К</a:t>
              </a:r>
            </a:p>
          </p:txBody>
        </p:sp>
        <p:grpSp>
          <p:nvGrpSpPr>
            <p:cNvPr id="30727" name="Group 47"/>
            <p:cNvGrpSpPr>
              <a:grpSpLocks/>
            </p:cNvGrpSpPr>
            <p:nvPr/>
          </p:nvGrpSpPr>
          <p:grpSpPr bwMode="auto">
            <a:xfrm>
              <a:off x="2571" y="1389"/>
              <a:ext cx="2456" cy="2188"/>
              <a:chOff x="2571" y="1389"/>
              <a:chExt cx="2456" cy="2188"/>
            </a:xfrm>
          </p:grpSpPr>
          <p:sp>
            <p:nvSpPr>
              <p:cNvPr id="30741" name="Text Box 15"/>
              <p:cNvSpPr txBox="1">
                <a:spLocks noChangeArrowheads="1"/>
              </p:cNvSpPr>
              <p:nvPr/>
            </p:nvSpPr>
            <p:spPr bwMode="auto">
              <a:xfrm>
                <a:off x="3948" y="3391"/>
                <a:ext cx="42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endParaRPr lang="ru-RU" altLang="ru-RU"/>
              </a:p>
            </p:txBody>
          </p:sp>
          <p:sp>
            <p:nvSpPr>
              <p:cNvPr id="30742" name="Text Box 14"/>
              <p:cNvSpPr txBox="1">
                <a:spLocks noChangeArrowheads="1"/>
              </p:cNvSpPr>
              <p:nvPr/>
            </p:nvSpPr>
            <p:spPr bwMode="auto">
              <a:xfrm>
                <a:off x="2571" y="3385"/>
                <a:ext cx="35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А</a:t>
                </a:r>
              </a:p>
            </p:txBody>
          </p:sp>
          <p:sp>
            <p:nvSpPr>
              <p:cNvPr id="30743" name="Text Box 16"/>
              <p:cNvSpPr txBox="1">
                <a:spLocks noChangeArrowheads="1"/>
              </p:cNvSpPr>
              <p:nvPr/>
            </p:nvSpPr>
            <p:spPr bwMode="auto">
              <a:xfrm>
                <a:off x="4422" y="2659"/>
                <a:ext cx="42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С</a:t>
                </a:r>
              </a:p>
            </p:txBody>
          </p:sp>
          <p:sp>
            <p:nvSpPr>
              <p:cNvPr id="30744" name="Text Box 18"/>
              <p:cNvSpPr txBox="1">
                <a:spLocks noChangeArrowheads="1"/>
              </p:cNvSpPr>
              <p:nvPr/>
            </p:nvSpPr>
            <p:spPr bwMode="auto">
              <a:xfrm>
                <a:off x="3183" y="2659"/>
                <a:ext cx="42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B</a:t>
                </a:r>
                <a:endParaRPr lang="ru-RU" altLang="ru-RU"/>
              </a:p>
            </p:txBody>
          </p:sp>
          <p:sp>
            <p:nvSpPr>
              <p:cNvPr id="30745" name="Text Box 15"/>
              <p:cNvSpPr txBox="1">
                <a:spLocks noChangeArrowheads="1"/>
              </p:cNvSpPr>
              <p:nvPr/>
            </p:nvSpPr>
            <p:spPr bwMode="auto">
              <a:xfrm>
                <a:off x="4059" y="2160"/>
                <a:ext cx="423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0746" name="Text Box 14"/>
              <p:cNvSpPr txBox="1">
                <a:spLocks noChangeArrowheads="1"/>
              </p:cNvSpPr>
              <p:nvPr/>
            </p:nvSpPr>
            <p:spPr bwMode="auto">
              <a:xfrm>
                <a:off x="2744" y="2024"/>
                <a:ext cx="35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А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0747" name="Text Box 16"/>
              <p:cNvSpPr txBox="1">
                <a:spLocks noChangeArrowheads="1"/>
              </p:cNvSpPr>
              <p:nvPr/>
            </p:nvSpPr>
            <p:spPr bwMode="auto">
              <a:xfrm>
                <a:off x="4604" y="1480"/>
                <a:ext cx="423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С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sp>
            <p:nvSpPr>
              <p:cNvPr id="30748" name="Text Box 18"/>
              <p:cNvSpPr txBox="1">
                <a:spLocks noChangeArrowheads="1"/>
              </p:cNvSpPr>
              <p:nvPr/>
            </p:nvSpPr>
            <p:spPr bwMode="auto">
              <a:xfrm>
                <a:off x="3334" y="1389"/>
                <a:ext cx="42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B</a:t>
                </a:r>
                <a:r>
                  <a:rPr lang="ru-RU" altLang="ru-RU" baseline="-25000"/>
                  <a:t>1</a:t>
                </a:r>
                <a:endParaRPr lang="ru-RU" altLang="ru-RU"/>
              </a:p>
            </p:txBody>
          </p:sp>
          <p:grpSp>
            <p:nvGrpSpPr>
              <p:cNvPr id="30749" name="Group 46"/>
              <p:cNvGrpSpPr>
                <a:grpSpLocks/>
              </p:cNvGrpSpPr>
              <p:nvPr/>
            </p:nvGrpSpPr>
            <p:grpSpPr bwMode="auto">
              <a:xfrm>
                <a:off x="2789" y="1570"/>
                <a:ext cx="1826" cy="1894"/>
                <a:chOff x="3194" y="1344"/>
                <a:chExt cx="1826" cy="1894"/>
              </a:xfrm>
            </p:grpSpPr>
            <p:sp>
              <p:nvSpPr>
                <p:cNvPr id="30750" name="AutoShape 9"/>
                <p:cNvSpPr>
                  <a:spLocks noChangeArrowheads="1"/>
                </p:cNvSpPr>
                <p:nvPr/>
              </p:nvSpPr>
              <p:spPr bwMode="auto">
                <a:xfrm>
                  <a:off x="3198" y="2603"/>
                  <a:ext cx="1597" cy="626"/>
                </a:xfrm>
                <a:prstGeom prst="parallelogram">
                  <a:avLst>
                    <a:gd name="adj" fmla="val 88120"/>
                  </a:avLst>
                </a:prstGeom>
                <a:noFill/>
                <a:ln w="9525">
                  <a:solidFill>
                    <a:schemeClr val="tx1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30751" name="AutoShape 14"/>
                <p:cNvSpPr>
                  <a:spLocks noChangeArrowheads="1"/>
                </p:cNvSpPr>
                <p:nvPr/>
              </p:nvSpPr>
              <p:spPr bwMode="auto">
                <a:xfrm>
                  <a:off x="3424" y="1344"/>
                  <a:ext cx="1596" cy="626"/>
                </a:xfrm>
                <a:prstGeom prst="parallelogram">
                  <a:avLst>
                    <a:gd name="adj" fmla="val 89611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30752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198" y="1979"/>
                  <a:ext cx="226" cy="125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3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4323" y="1967"/>
                  <a:ext cx="231" cy="12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4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4796" y="1344"/>
                  <a:ext cx="216" cy="1259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5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3640" y="1350"/>
                  <a:ext cx="260" cy="12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6" name="Line 19"/>
                <p:cNvSpPr>
                  <a:spLocks noChangeShapeType="1"/>
                </p:cNvSpPr>
                <p:nvPr/>
              </p:nvSpPr>
              <p:spPr bwMode="auto">
                <a:xfrm>
                  <a:off x="3194" y="3229"/>
                  <a:ext cx="10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7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4323" y="2603"/>
                  <a:ext cx="473" cy="63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0728" name="Line 22"/>
            <p:cNvSpPr>
              <a:spLocks noChangeShapeType="1"/>
            </p:cNvSpPr>
            <p:nvPr/>
          </p:nvSpPr>
          <p:spPr bwMode="auto">
            <a:xfrm>
              <a:off x="2789" y="3457"/>
              <a:ext cx="1129" cy="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9" name="Line 48"/>
            <p:cNvSpPr>
              <a:spLocks noChangeShapeType="1"/>
            </p:cNvSpPr>
            <p:nvPr/>
          </p:nvSpPr>
          <p:spPr bwMode="auto">
            <a:xfrm rot="21540000" flipH="1">
              <a:off x="3921" y="2821"/>
              <a:ext cx="492" cy="6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0" name="Line 49"/>
            <p:cNvSpPr>
              <a:spLocks noChangeShapeType="1"/>
            </p:cNvSpPr>
            <p:nvPr/>
          </p:nvSpPr>
          <p:spPr bwMode="auto">
            <a:xfrm rot="21540000" flipV="1">
              <a:off x="2803" y="2815"/>
              <a:ext cx="466" cy="6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1" name="Line 50"/>
            <p:cNvSpPr>
              <a:spLocks noChangeShapeType="1"/>
            </p:cNvSpPr>
            <p:nvPr/>
          </p:nvSpPr>
          <p:spPr bwMode="auto">
            <a:xfrm flipH="1" flipV="1">
              <a:off x="3239" y="2820"/>
              <a:ext cx="1170" cy="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2" name="Line 52"/>
            <p:cNvSpPr>
              <a:spLocks noChangeShapeType="1"/>
            </p:cNvSpPr>
            <p:nvPr/>
          </p:nvSpPr>
          <p:spPr bwMode="auto">
            <a:xfrm flipH="1">
              <a:off x="3472" y="1570"/>
              <a:ext cx="1132" cy="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Line 72"/>
            <p:cNvSpPr>
              <a:spLocks noChangeShapeType="1"/>
            </p:cNvSpPr>
            <p:nvPr/>
          </p:nvSpPr>
          <p:spPr bwMode="auto">
            <a:xfrm flipH="1">
              <a:off x="3016" y="2193"/>
              <a:ext cx="1140" cy="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Line 92"/>
            <p:cNvSpPr>
              <a:spLocks noChangeShapeType="1"/>
            </p:cNvSpPr>
            <p:nvPr/>
          </p:nvSpPr>
          <p:spPr bwMode="auto">
            <a:xfrm rot="21540000" flipH="1">
              <a:off x="2771" y="2192"/>
              <a:ext cx="270" cy="1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Line 93"/>
            <p:cNvSpPr>
              <a:spLocks noChangeShapeType="1"/>
            </p:cNvSpPr>
            <p:nvPr/>
          </p:nvSpPr>
          <p:spPr bwMode="auto">
            <a:xfrm rot="21480000" flipV="1">
              <a:off x="4376" y="1570"/>
              <a:ext cx="250" cy="12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Line 94"/>
            <p:cNvSpPr>
              <a:spLocks noChangeShapeType="1"/>
            </p:cNvSpPr>
            <p:nvPr/>
          </p:nvSpPr>
          <p:spPr bwMode="auto">
            <a:xfrm flipV="1">
              <a:off x="2801" y="1576"/>
              <a:ext cx="671" cy="18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7" name="Line 95"/>
            <p:cNvSpPr>
              <a:spLocks noChangeShapeType="1"/>
            </p:cNvSpPr>
            <p:nvPr/>
          </p:nvSpPr>
          <p:spPr bwMode="auto">
            <a:xfrm flipV="1">
              <a:off x="2789" y="1570"/>
              <a:ext cx="1815" cy="18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8" name="Line 115"/>
            <p:cNvSpPr>
              <a:spLocks noChangeShapeType="1"/>
            </p:cNvSpPr>
            <p:nvPr/>
          </p:nvSpPr>
          <p:spPr bwMode="auto">
            <a:xfrm rot="-120000" flipH="1" flipV="1">
              <a:off x="3996" y="1568"/>
              <a:ext cx="362" cy="1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9" name="Line 116"/>
            <p:cNvSpPr>
              <a:spLocks noChangeShapeType="1"/>
            </p:cNvSpPr>
            <p:nvPr/>
          </p:nvSpPr>
          <p:spPr bwMode="auto">
            <a:xfrm rot="-120000" flipH="1" flipV="1">
              <a:off x="3520" y="2185"/>
              <a:ext cx="379" cy="12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40" name="TextBox 35"/>
            <p:cNvSpPr txBox="1">
              <a:spLocks noChangeArrowheads="1"/>
            </p:cNvSpPr>
            <p:nvPr/>
          </p:nvSpPr>
          <p:spPr bwMode="auto">
            <a:xfrm flipH="1">
              <a:off x="4054" y="1389"/>
              <a:ext cx="32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/>
                <a:t>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ru-RU" altLang="ru-RU" sz="4000" smtClean="0"/>
              <a:t>Понятие вектора. </a:t>
            </a:r>
            <a:br>
              <a:rPr lang="ru-RU" altLang="ru-RU" sz="4000" smtClean="0"/>
            </a:br>
            <a:r>
              <a:rPr lang="ru-RU" altLang="ru-RU" sz="4000" smtClean="0"/>
              <a:t>Равенство векторов.</a:t>
            </a:r>
          </a:p>
        </p:txBody>
      </p:sp>
      <p:grpSp>
        <p:nvGrpSpPr>
          <p:cNvPr id="5124" name="Group 58"/>
          <p:cNvGrpSpPr>
            <a:grpSpLocks/>
          </p:cNvGrpSpPr>
          <p:nvPr/>
        </p:nvGrpSpPr>
        <p:grpSpPr bwMode="auto">
          <a:xfrm>
            <a:off x="395288" y="2420938"/>
            <a:ext cx="3887787" cy="3840162"/>
            <a:chOff x="249" y="1525"/>
            <a:chExt cx="2449" cy="2419"/>
          </a:xfrm>
        </p:grpSpPr>
        <p:grpSp>
          <p:nvGrpSpPr>
            <p:cNvPr id="5127" name="Группа 33"/>
            <p:cNvGrpSpPr>
              <a:grpSpLocks/>
            </p:cNvGrpSpPr>
            <p:nvPr/>
          </p:nvGrpSpPr>
          <p:grpSpPr bwMode="auto">
            <a:xfrm>
              <a:off x="249" y="1525"/>
              <a:ext cx="2449" cy="2419"/>
              <a:chOff x="2643174" y="2571744"/>
              <a:chExt cx="3773928" cy="3837680"/>
            </a:xfrm>
          </p:grpSpPr>
          <p:sp>
            <p:nvSpPr>
              <p:cNvPr id="5135" name="AutoShape 6"/>
              <p:cNvSpPr>
                <a:spLocks noChangeArrowheads="1"/>
              </p:cNvSpPr>
              <p:nvPr/>
            </p:nvSpPr>
            <p:spPr bwMode="auto">
              <a:xfrm rot="10800000">
                <a:off x="3286711" y="5233474"/>
                <a:ext cx="2578208" cy="898457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5136" name="AutoShape 9"/>
              <p:cNvCxnSpPr>
                <a:cxnSpLocks noChangeShapeType="1"/>
                <a:stCxn id="5135" idx="0"/>
              </p:cNvCxnSpPr>
              <p:nvPr/>
            </p:nvCxnSpPr>
            <p:spPr bwMode="auto">
              <a:xfrm rot="5400000" flipH="1" flipV="1">
                <a:off x="2774862" y="4263356"/>
                <a:ext cx="3131559" cy="6055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37" name="AutoShape 10"/>
              <p:cNvCxnSpPr>
                <a:cxnSpLocks noChangeShapeType="1"/>
                <a:stCxn id="5135" idx="4"/>
              </p:cNvCxnSpPr>
              <p:nvPr/>
            </p:nvCxnSpPr>
            <p:spPr bwMode="auto">
              <a:xfrm rot="5400000" flipH="1" flipV="1">
                <a:off x="2848523" y="3438560"/>
                <a:ext cx="2233102" cy="135672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38" name="AutoShape 11"/>
              <p:cNvCxnSpPr>
                <a:cxnSpLocks noChangeShapeType="1"/>
                <a:stCxn id="5135" idx="2"/>
              </p:cNvCxnSpPr>
              <p:nvPr/>
            </p:nvCxnSpPr>
            <p:spPr bwMode="auto">
              <a:xfrm rot="16200000" flipV="1">
                <a:off x="4137628" y="3506182"/>
                <a:ext cx="2233102" cy="122148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39" name="AutoShape 12"/>
              <p:cNvCxnSpPr>
                <a:cxnSpLocks noChangeShapeType="1"/>
                <a:stCxn id="5135" idx="0"/>
                <a:endCxn id="5135" idx="2"/>
              </p:cNvCxnSpPr>
              <p:nvPr/>
            </p:nvCxnSpPr>
            <p:spPr bwMode="auto">
              <a:xfrm flipV="1">
                <a:off x="4037843" y="5235457"/>
                <a:ext cx="1827077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40" name="AutoShape 13"/>
              <p:cNvCxnSpPr>
                <a:cxnSpLocks noChangeShapeType="1"/>
                <a:stCxn id="5135" idx="0"/>
                <a:endCxn id="5135" idx="4"/>
              </p:cNvCxnSpPr>
              <p:nvPr/>
            </p:nvCxnSpPr>
            <p:spPr bwMode="auto">
              <a:xfrm flipH="1" flipV="1">
                <a:off x="3286711" y="5235457"/>
                <a:ext cx="751132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41" name="Text Box 14"/>
              <p:cNvSpPr txBox="1">
                <a:spLocks noChangeArrowheads="1"/>
              </p:cNvSpPr>
              <p:nvPr/>
            </p:nvSpPr>
            <p:spPr bwMode="auto">
              <a:xfrm>
                <a:off x="2643174" y="5051402"/>
                <a:ext cx="552247" cy="366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/>
                  <a:t>В</a:t>
                </a:r>
              </a:p>
            </p:txBody>
          </p:sp>
          <p:sp>
            <p:nvSpPr>
              <p:cNvPr id="5142" name="Text Box 15"/>
              <p:cNvSpPr txBox="1">
                <a:spLocks noChangeArrowheads="1"/>
              </p:cNvSpPr>
              <p:nvPr/>
            </p:nvSpPr>
            <p:spPr bwMode="auto">
              <a:xfrm>
                <a:off x="5864855" y="5051402"/>
                <a:ext cx="552247" cy="366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D</a:t>
                </a:r>
                <a:endParaRPr lang="ru-RU" altLang="ru-RU"/>
              </a:p>
            </p:txBody>
          </p:sp>
          <p:sp>
            <p:nvSpPr>
              <p:cNvPr id="5143" name="Text Box 16"/>
              <p:cNvSpPr txBox="1">
                <a:spLocks noChangeArrowheads="1"/>
              </p:cNvSpPr>
              <p:nvPr/>
            </p:nvSpPr>
            <p:spPr bwMode="auto">
              <a:xfrm>
                <a:off x="4023075" y="6042797"/>
                <a:ext cx="552247" cy="366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A</a:t>
                </a:r>
                <a:endParaRPr lang="ru-RU" altLang="ru-RU"/>
              </a:p>
            </p:txBody>
          </p:sp>
          <p:sp>
            <p:nvSpPr>
              <p:cNvPr id="5144" name="Text Box 18"/>
              <p:cNvSpPr txBox="1">
                <a:spLocks noChangeArrowheads="1"/>
              </p:cNvSpPr>
              <p:nvPr/>
            </p:nvSpPr>
            <p:spPr bwMode="auto">
              <a:xfrm>
                <a:off x="4429012" y="2571744"/>
                <a:ext cx="552247" cy="366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/>
                  <a:t>C</a:t>
                </a:r>
                <a:endParaRPr lang="ru-RU" altLang="ru-RU"/>
              </a:p>
            </p:txBody>
          </p:sp>
        </p:grpSp>
        <p:grpSp>
          <p:nvGrpSpPr>
            <p:cNvPr id="5128" name="Group 43"/>
            <p:cNvGrpSpPr>
              <a:grpSpLocks/>
            </p:cNvGrpSpPr>
            <p:nvPr/>
          </p:nvGrpSpPr>
          <p:grpSpPr bwMode="auto">
            <a:xfrm>
              <a:off x="957" y="2731"/>
              <a:ext cx="1134" cy="454"/>
              <a:chOff x="775" y="2208"/>
              <a:chExt cx="772" cy="318"/>
            </a:xfrm>
          </p:grpSpPr>
          <p:sp>
            <p:nvSpPr>
              <p:cNvPr id="5132" name="AutoShape 40"/>
              <p:cNvSpPr>
                <a:spLocks noChangeArrowheads="1"/>
              </p:cNvSpPr>
              <p:nvPr/>
            </p:nvSpPr>
            <p:spPr bwMode="auto">
              <a:xfrm rot="10800000">
                <a:off x="775" y="2208"/>
                <a:ext cx="772" cy="318"/>
              </a:xfrm>
              <a:prstGeom prst="triangle">
                <a:avLst>
                  <a:gd name="adj" fmla="val 73444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5133" name="AutoShape 41"/>
              <p:cNvCxnSpPr>
                <a:cxnSpLocks noChangeShapeType="1"/>
                <a:stCxn id="5132" idx="0"/>
                <a:endCxn id="5132" idx="2"/>
              </p:cNvCxnSpPr>
              <p:nvPr/>
            </p:nvCxnSpPr>
            <p:spPr bwMode="auto">
              <a:xfrm flipV="1">
                <a:off x="980" y="2208"/>
                <a:ext cx="567" cy="31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34" name="AutoShape 42"/>
              <p:cNvCxnSpPr>
                <a:cxnSpLocks noChangeShapeType="1"/>
                <a:stCxn id="5132" idx="0"/>
                <a:endCxn id="5132" idx="4"/>
              </p:cNvCxnSpPr>
              <p:nvPr/>
            </p:nvCxnSpPr>
            <p:spPr bwMode="auto">
              <a:xfrm flipH="1" flipV="1">
                <a:off x="775" y="2208"/>
                <a:ext cx="205" cy="31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29" name="Text Box 44"/>
            <p:cNvSpPr txBox="1">
              <a:spLocks noChangeArrowheads="1"/>
            </p:cNvSpPr>
            <p:nvPr/>
          </p:nvSpPr>
          <p:spPr bwMode="auto">
            <a:xfrm>
              <a:off x="655" y="2640"/>
              <a:ext cx="4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N</a:t>
              </a:r>
              <a:endParaRPr lang="ru-RU" altLang="ru-RU"/>
            </a:p>
          </p:txBody>
        </p:sp>
        <p:sp>
          <p:nvSpPr>
            <p:cNvPr id="5130" name="Text Box 45"/>
            <p:cNvSpPr txBox="1">
              <a:spLocks noChangeArrowheads="1"/>
            </p:cNvSpPr>
            <p:nvPr/>
          </p:nvSpPr>
          <p:spPr bwMode="auto">
            <a:xfrm>
              <a:off x="2152" y="2640"/>
              <a:ext cx="44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K</a:t>
              </a:r>
              <a:endParaRPr lang="ru-RU" altLang="ru-RU"/>
            </a:p>
          </p:txBody>
        </p:sp>
        <p:sp>
          <p:nvSpPr>
            <p:cNvPr id="5131" name="Text Box 46"/>
            <p:cNvSpPr txBox="1">
              <a:spLocks noChangeArrowheads="1"/>
            </p:cNvSpPr>
            <p:nvPr/>
          </p:nvSpPr>
          <p:spPr bwMode="auto">
            <a:xfrm>
              <a:off x="1245" y="3230"/>
              <a:ext cx="44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M</a:t>
              </a:r>
              <a:endParaRPr lang="ru-RU" altLang="ru-RU"/>
            </a:p>
          </p:txBody>
        </p:sp>
      </p:grpSp>
      <p:sp>
        <p:nvSpPr>
          <p:cNvPr id="5125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2808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altLang="ru-RU" sz="3000" i="1"/>
              <a:t>№32</a:t>
            </a:r>
            <a:r>
              <a:rPr lang="en-US" altLang="ru-RU" sz="3000" i="1"/>
              <a:t>0</a:t>
            </a:r>
            <a:r>
              <a:rPr lang="ru-RU" altLang="ru-RU" sz="3000" i="1"/>
              <a:t> (а)</a:t>
            </a: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779838" y="2349500"/>
            <a:ext cx="504031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7425" indent="-98742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i="1"/>
              <a:t>Дано: </a:t>
            </a:r>
            <a:r>
              <a:rPr lang="en-US" altLang="ru-RU" sz="2800" i="1"/>
              <a:t>ABDC-</a:t>
            </a:r>
            <a:r>
              <a:rPr lang="ru-RU" altLang="ru-RU" sz="2800" i="1"/>
              <a:t>тетраэдр</a:t>
            </a:r>
            <a:r>
              <a:rPr lang="en-US" altLang="ru-RU" sz="2800" i="1"/>
              <a:t>, </a:t>
            </a:r>
            <a:br>
              <a:rPr lang="en-US" altLang="ru-RU" sz="2800" i="1"/>
            </a:br>
            <a:r>
              <a:rPr lang="en-US" altLang="ru-RU" sz="2800" i="1">
                <a:sym typeface="Symbol" pitchFamily="18" charset="2"/>
              </a:rPr>
              <a:t>MA</a:t>
            </a:r>
            <a:r>
              <a:rPr lang="ru-RU" altLang="ru-RU" sz="2800" i="1">
                <a:sym typeface="Symbol" pitchFamily="18" charset="2"/>
              </a:rPr>
              <a:t> =</a:t>
            </a:r>
            <a:r>
              <a:rPr lang="en-US" altLang="ru-RU" sz="2800" i="1">
                <a:sym typeface="Symbol" pitchFamily="18" charset="2"/>
              </a:rPr>
              <a:t> </a:t>
            </a:r>
            <a:r>
              <a:rPr lang="en-US" altLang="ru-RU" sz="2800" i="1"/>
              <a:t>MC, </a:t>
            </a:r>
            <a:r>
              <a:rPr lang="en-US" altLang="ru-RU" sz="2800" i="1">
                <a:sym typeface="Symbol" pitchFamily="18" charset="2"/>
              </a:rPr>
              <a:t> NC</a:t>
            </a:r>
            <a:r>
              <a:rPr lang="ru-RU" altLang="ru-RU" sz="2800" i="1">
                <a:sym typeface="Symbol" pitchFamily="18" charset="2"/>
              </a:rPr>
              <a:t> = </a:t>
            </a:r>
            <a:r>
              <a:rPr lang="en-US" altLang="ru-RU" sz="2800" i="1">
                <a:sym typeface="Symbol" pitchFamily="18" charset="2"/>
              </a:rPr>
              <a:t>BN,</a:t>
            </a:r>
            <a:r>
              <a:rPr lang="ru-RU" altLang="ru-RU" sz="2800" i="1">
                <a:sym typeface="Symbol" pitchFamily="18" charset="2"/>
              </a:rPr>
              <a:t> </a:t>
            </a:r>
            <a:r>
              <a:rPr lang="en-US" altLang="ru-RU" sz="2800" i="1">
                <a:sym typeface="Symbol" pitchFamily="18" charset="2"/>
              </a:rPr>
              <a:t>CK=KD, AB=3</a:t>
            </a:r>
            <a:r>
              <a:rPr lang="ru-RU" altLang="ru-RU" sz="2800" i="1">
                <a:sym typeface="Symbol" pitchFamily="18" charset="2"/>
              </a:rPr>
              <a:t>см</a:t>
            </a:r>
            <a:r>
              <a:rPr lang="en-US" altLang="ru-RU" sz="2800" i="1">
                <a:sym typeface="Symbol" pitchFamily="18" charset="2"/>
              </a:rPr>
              <a:t>, BC=4</a:t>
            </a:r>
            <a:r>
              <a:rPr lang="ru-RU" altLang="ru-RU" sz="2800" i="1">
                <a:sym typeface="Symbol" pitchFamily="18" charset="2"/>
              </a:rPr>
              <a:t>см</a:t>
            </a:r>
            <a:r>
              <a:rPr lang="en-US" altLang="ru-RU" sz="2800" i="1">
                <a:sym typeface="Symbol" pitchFamily="18" charset="2"/>
              </a:rPr>
              <a:t>, BD=5</a:t>
            </a:r>
            <a:r>
              <a:rPr lang="ru-RU" altLang="ru-RU" sz="2800" i="1">
                <a:sym typeface="Symbol" pitchFamily="18" charset="2"/>
              </a:rPr>
              <a:t>см</a:t>
            </a:r>
            <a:r>
              <a:rPr lang="en-US" altLang="ru-RU" sz="2800" i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20000"/>
              </a:spcBef>
            </a:pPr>
            <a:r>
              <a:rPr lang="ru-RU" altLang="ru-RU" sz="2800" i="1">
                <a:sym typeface="Symbol" pitchFamily="18" charset="2"/>
              </a:rPr>
              <a:t>Найти: 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5148263" y="4076700"/>
          <a:ext cx="2736850" cy="170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Формула" r:id="rId3" imgW="990360" imgH="685800" progId="Equation.3">
                  <p:embed/>
                </p:oleObj>
              </mc:Choice>
              <mc:Fallback>
                <p:oleObj name="Формула" r:id="rId3" imgW="990360" imgH="685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4076700"/>
                        <a:ext cx="2736850" cy="170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808</Words>
  <Application>Microsoft Office PowerPoint</Application>
  <PresentationFormat>Экран (4:3)</PresentationFormat>
  <Paragraphs>267</Paragraphs>
  <Slides>38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8" baseType="lpstr">
      <vt:lpstr>Arial</vt:lpstr>
      <vt:lpstr>Calibri</vt:lpstr>
      <vt:lpstr>Times New Roman</vt:lpstr>
      <vt:lpstr>SimSun</vt:lpstr>
      <vt:lpstr>Symbol</vt:lpstr>
      <vt:lpstr>Wingdings</vt:lpstr>
      <vt:lpstr>Cambria</vt:lpstr>
      <vt:lpstr>Оформление по умолчанию</vt:lpstr>
      <vt:lpstr>Формула</vt:lpstr>
      <vt:lpstr>Microsoft Equation 3.0</vt:lpstr>
      <vt:lpstr>Векторы в пространстве.</vt:lpstr>
      <vt:lpstr>Содержание.</vt:lpstr>
      <vt:lpstr>Понятие вектора.</vt:lpstr>
      <vt:lpstr>Понятие вектора.  Равенство векторов</vt:lpstr>
      <vt:lpstr>Понятие вектора.  Равенство векторов</vt:lpstr>
      <vt:lpstr>Понятие вектора.  Равенство векторов.</vt:lpstr>
      <vt:lpstr>Понятие вектора.  Равенство векторов.</vt:lpstr>
      <vt:lpstr>Понятие вектора.  Равенство векторов.</vt:lpstr>
      <vt:lpstr>Понятие вектора.  Равенство векторов.</vt:lpstr>
      <vt:lpstr>Сложение и вычитание векторов. Умножение вектора на число.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Сложение и вычитание векторов. Сумма нескольких векторов.</vt:lpstr>
      <vt:lpstr>Умножение вектора на число.</vt:lpstr>
      <vt:lpstr>Умножение вектора на число.</vt:lpstr>
      <vt:lpstr>Компланарные векторы</vt:lpstr>
      <vt:lpstr>Компланарные векторы.  Правило параллелепипеда.</vt:lpstr>
      <vt:lpstr>Компланарные векторы.  Правило параллелепипеда.</vt:lpstr>
      <vt:lpstr>Компланарные векторы.  Правило параллелепипеда.</vt:lpstr>
      <vt:lpstr>Компланарные векторы.  Правило параллелепипеда.</vt:lpstr>
      <vt:lpstr>Разложение вектора по трём некомпланарным векторам.</vt:lpstr>
      <vt:lpstr>Разложение вектора по трём некомпланарным векторам.</vt:lpstr>
      <vt:lpstr>Разложение вектора по трём некомпланарным векторам.</vt:lpstr>
      <vt:lpstr>Разложение вектора по трём некомпланарным векторам.</vt:lpstr>
      <vt:lpstr>Разложение вектора по трём некомпланарным векторам.</vt:lpstr>
      <vt:lpstr>Решение задач.</vt:lpstr>
      <vt:lpstr>Решение задач.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Векторы.</dc:title>
  <dc:creator>Любаша</dc:creator>
  <cp:lastModifiedBy>Любовь Сергеевна</cp:lastModifiedBy>
  <cp:revision>51</cp:revision>
  <dcterms:created xsi:type="dcterms:W3CDTF">2014-05-11T15:09:41Z</dcterms:created>
  <dcterms:modified xsi:type="dcterms:W3CDTF">2016-02-08T13:44:48Z</dcterms:modified>
</cp:coreProperties>
</file>