
<file path=[Content_Types].xml><?xml version="1.0" encoding="utf-8"?>
<Types xmlns="http://schemas.openxmlformats.org/package/2006/content-types">
  <Default Extension="mp3" ContentType="audio/unknown"/>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1" r:id="rId6"/>
    <p:sldId id="262" r:id="rId7"/>
    <p:sldId id="263" r:id="rId8"/>
    <p:sldId id="264" r:id="rId9"/>
    <p:sldId id="272" r:id="rId10"/>
    <p:sldId id="265" r:id="rId11"/>
    <p:sldId id="281" r:id="rId12"/>
    <p:sldId id="282" r:id="rId13"/>
    <p:sldId id="266" r:id="rId14"/>
    <p:sldId id="267" r:id="rId15"/>
    <p:sldId id="268" r:id="rId16"/>
    <p:sldId id="269" r:id="rId17"/>
    <p:sldId id="270" r:id="rId18"/>
    <p:sldId id="271" r:id="rId19"/>
    <p:sldId id="273" r:id="rId20"/>
    <p:sldId id="274" r:id="rId21"/>
    <p:sldId id="275" r:id="rId22"/>
    <p:sldId id="276" r:id="rId23"/>
    <p:sldId id="277" r:id="rId24"/>
    <p:sldId id="278" r:id="rId25"/>
    <p:sldId id="279" r:id="rId26"/>
    <p:sldId id="280" r:id="rId27"/>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1" autoAdjust="0"/>
    <p:restoredTop sz="94636" autoAdjust="0"/>
  </p:normalViewPr>
  <p:slideViewPr>
    <p:cSldViewPr>
      <p:cViewPr varScale="1">
        <p:scale>
          <a:sx n="87" d="100"/>
          <a:sy n="87" d="100"/>
        </p:scale>
        <p:origin x="-1464" y="-8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t>17.02.2020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t>17.02.2020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t>17.02.2020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t>17.02.2020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B4C71EC6-210F-42DE-9C53-41977AD35B3D}" type="datetimeFigureOut">
              <a:rPr lang="ru-RU" smtClean="0"/>
              <a:t>17.02.2020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B4C71EC6-210F-42DE-9C53-41977AD35B3D}" type="datetimeFigureOut">
              <a:rPr lang="ru-RU" smtClean="0"/>
              <a:t>17.02.2020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B4C71EC6-210F-42DE-9C53-41977AD35B3D}" type="datetimeFigureOut">
              <a:rPr lang="ru-RU" smtClean="0"/>
              <a:t>17.02.2020</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B4C71EC6-210F-42DE-9C53-41977AD35B3D}" type="datetimeFigureOut">
              <a:rPr lang="ru-RU" smtClean="0"/>
              <a:t>17.02.2020</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B4C71EC6-210F-42DE-9C53-41977AD35B3D}" type="datetimeFigureOut">
              <a:rPr lang="ru-RU" smtClean="0"/>
              <a:t>17.02.2020</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B4C71EC6-210F-42DE-9C53-41977AD35B3D}" type="datetimeFigureOut">
              <a:rPr lang="ru-RU" smtClean="0"/>
              <a:t>17.02.2020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B4C71EC6-210F-42DE-9C53-41977AD35B3D}" type="datetimeFigureOut">
              <a:rPr lang="ru-RU" smtClean="0"/>
              <a:t>17.02.2020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4C71EC6-210F-42DE-9C53-41977AD35B3D}" type="datetimeFigureOut">
              <a:rPr lang="ru-RU" smtClean="0"/>
              <a:t>17.02.2020</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19B0651-EE4F-4900-A07F-96A6BFA9D0F0}" type="slidenum">
              <a:rPr lang="ru-RU" smtClean="0"/>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jpg"/><Relationship Id="rId5" Type="http://schemas.openxmlformats.org/officeDocument/2006/relationships/image" Target="../media/image2.png"/><Relationship Id="rId4" Type="http://schemas.openxmlformats.org/officeDocument/2006/relationships/image" Target="../media/image1.jpg"/></Relationships>
</file>

<file path=ppt/slides/_rels/slide10.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5.png"/><Relationship Id="rId7" Type="http://schemas.openxmlformats.org/officeDocument/2006/relationships/image" Target="../media/image19.png"/><Relationship Id="rId2" Type="http://schemas.openxmlformats.org/officeDocument/2006/relationships/image" Target="../media/image1.jpg"/><Relationship Id="rId1" Type="http://schemas.openxmlformats.org/officeDocument/2006/relationships/slideLayout" Target="../slideLayouts/slideLayout2.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16.png"/><Relationship Id="rId9" Type="http://schemas.openxmlformats.org/officeDocument/2006/relationships/image" Target="../media/image21.png"/></Relationships>
</file>

<file path=ppt/slides/_rels/slide12.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image" Target="../media/image24.jpeg"/><Relationship Id="rId7" Type="http://schemas.openxmlformats.org/officeDocument/2006/relationships/image" Target="../media/image28.png"/><Relationship Id="rId2" Type="http://schemas.openxmlformats.org/officeDocument/2006/relationships/image" Target="../media/image1.jpg"/><Relationship Id="rId1" Type="http://schemas.openxmlformats.org/officeDocument/2006/relationships/slideLayout" Target="../slideLayouts/slideLayout2.xml"/><Relationship Id="rId6" Type="http://schemas.openxmlformats.org/officeDocument/2006/relationships/image" Target="../media/image27.png"/><Relationship Id="rId11" Type="http://schemas.openxmlformats.org/officeDocument/2006/relationships/image" Target="../media/image32.png"/><Relationship Id="rId5" Type="http://schemas.openxmlformats.org/officeDocument/2006/relationships/image" Target="../media/image26.png"/><Relationship Id="rId10" Type="http://schemas.openxmlformats.org/officeDocument/2006/relationships/image" Target="../media/image31.png"/><Relationship Id="rId4" Type="http://schemas.openxmlformats.org/officeDocument/2006/relationships/image" Target="../media/image25.png"/><Relationship Id="rId9" Type="http://schemas.openxmlformats.org/officeDocument/2006/relationships/image" Target="../media/image30.png"/></Relationships>
</file>

<file path=ppt/slides/_rels/slide13.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42.png"/><Relationship Id="rId5" Type="http://schemas.openxmlformats.org/officeDocument/2006/relationships/image" Target="../media/image2.png"/><Relationship Id="rId4" Type="http://schemas.openxmlformats.org/officeDocument/2006/relationships/image" Target="../media/image1.jp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44.jp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43.png"/><Relationship Id="rId5" Type="http://schemas.openxmlformats.org/officeDocument/2006/relationships/image" Target="../media/image2.png"/><Relationship Id="rId4" Type="http://schemas.openxmlformats.org/officeDocument/2006/relationships/image" Target="../media/image1.jp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46.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45.png"/><Relationship Id="rId5" Type="http://schemas.openxmlformats.org/officeDocument/2006/relationships/image" Target="../media/image2.png"/><Relationship Id="rId4" Type="http://schemas.openxmlformats.org/officeDocument/2006/relationships/image" Target="../media/image1.jp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48.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47.png"/><Relationship Id="rId5" Type="http://schemas.openxmlformats.org/officeDocument/2006/relationships/image" Target="../media/image2.png"/><Relationship Id="rId4" Type="http://schemas.openxmlformats.org/officeDocument/2006/relationships/image" Target="../media/image1.jpg"/></Relationships>
</file>

<file path=ppt/slides/_rels/slide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8" Type="http://schemas.openxmlformats.org/officeDocument/2006/relationships/image" Target="../media/image9.jpg"/><Relationship Id="rId3" Type="http://schemas.openxmlformats.org/officeDocument/2006/relationships/image" Target="../media/image4.jpeg"/><Relationship Id="rId7" Type="http://schemas.openxmlformats.org/officeDocument/2006/relationships/image" Target="../media/image8.jpeg"/><Relationship Id="rId2" Type="http://schemas.openxmlformats.org/officeDocument/2006/relationships/image" Target="../media/image1.jpg"/><Relationship Id="rId1" Type="http://schemas.openxmlformats.org/officeDocument/2006/relationships/slideLayout" Target="../slideLayouts/slideLayout2.xml"/><Relationship Id="rId6" Type="http://schemas.openxmlformats.org/officeDocument/2006/relationships/image" Target="../media/image7.jpeg"/><Relationship Id="rId5" Type="http://schemas.openxmlformats.org/officeDocument/2006/relationships/image" Target="../media/image6.jpeg"/><Relationship Id="rId10" Type="http://schemas.openxmlformats.org/officeDocument/2006/relationships/image" Target="../media/image11.jpeg"/><Relationship Id="rId4" Type="http://schemas.openxmlformats.org/officeDocument/2006/relationships/image" Target="../media/image5.jpeg"/><Relationship Id="rId9" Type="http://schemas.openxmlformats.org/officeDocument/2006/relationships/image" Target="../media/image10.jpg"/></Relationships>
</file>

<file path=ppt/slides/_rels/slide5.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jpg"/><Relationship Id="rId1" Type="http://schemas.openxmlformats.org/officeDocument/2006/relationships/slideLayout" Target="../slideLayouts/slideLayout2.xml"/><Relationship Id="rId5" Type="http://schemas.openxmlformats.org/officeDocument/2006/relationships/image" Target="../media/image14.jpeg"/><Relationship Id="rId4" Type="http://schemas.openxmlformats.org/officeDocument/2006/relationships/image" Target="../media/image13.jpe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7504" y="44624"/>
            <a:ext cx="8928992" cy="6813376"/>
          </a:xfrm>
          <a:prstGeom prst="rect">
            <a:avLst/>
          </a:prstGeom>
          <a:ln w="88900" cap="sq" cmpd="thickThin">
            <a:solidFill>
              <a:srgbClr val="000000"/>
            </a:solidFill>
            <a:prstDash val="solid"/>
            <a:miter lim="800000"/>
          </a:ln>
          <a:effectLst>
            <a:innerShdw blurRad="76200">
              <a:srgbClr val="000000"/>
            </a:innerShdw>
          </a:effectLst>
        </p:spPr>
      </p:pic>
      <p:sp>
        <p:nvSpPr>
          <p:cNvPr id="2" name="Заголовок 1"/>
          <p:cNvSpPr>
            <a:spLocks noGrp="1"/>
          </p:cNvSpPr>
          <p:nvPr>
            <p:ph type="ctrTitle"/>
          </p:nvPr>
        </p:nvSpPr>
        <p:spPr>
          <a:xfrm rot="10800000" flipV="1">
            <a:off x="1331640" y="404664"/>
            <a:ext cx="7126560" cy="1008112"/>
          </a:xfrm>
        </p:spPr>
        <p:txBody>
          <a:bodyPr>
            <a:noAutofit/>
          </a:bodyPr>
          <a:lstStyle/>
          <a:p>
            <a:r>
              <a:rPr lang="ru-RU" sz="1400" b="1" dirty="0">
                <a:solidFill>
                  <a:srgbClr val="002060"/>
                </a:solidFill>
              </a:rPr>
              <a:t>Муниципальное автономное дошкольное образовательное учреждение</a:t>
            </a:r>
            <a:br>
              <a:rPr lang="ru-RU" sz="1400" b="1" dirty="0">
                <a:solidFill>
                  <a:srgbClr val="002060"/>
                </a:solidFill>
              </a:rPr>
            </a:br>
            <a:r>
              <a:rPr lang="ru-RU" sz="1400" b="1" dirty="0">
                <a:solidFill>
                  <a:srgbClr val="002060"/>
                </a:solidFill>
              </a:rPr>
              <a:t>«Детский сад №17 общеразвивающего вида»</a:t>
            </a:r>
            <a:br>
              <a:rPr lang="ru-RU" sz="1400" b="1" dirty="0">
                <a:solidFill>
                  <a:srgbClr val="002060"/>
                </a:solidFill>
              </a:rPr>
            </a:br>
            <a:r>
              <a:rPr lang="ru-RU" sz="1400" b="1" dirty="0">
                <a:solidFill>
                  <a:srgbClr val="002060"/>
                </a:solidFill>
              </a:rPr>
              <a:t>г. </a:t>
            </a:r>
            <a:r>
              <a:rPr lang="ru-RU" sz="1400" b="1" dirty="0" smtClean="0">
                <a:solidFill>
                  <a:srgbClr val="002060"/>
                </a:solidFill>
              </a:rPr>
              <a:t>Печора</a:t>
            </a:r>
            <a:endParaRPr lang="ru-RU" sz="1400" b="1" dirty="0">
              <a:solidFill>
                <a:srgbClr val="002060"/>
              </a:solidFill>
            </a:endParaRPr>
          </a:p>
        </p:txBody>
      </p:sp>
      <p:sp>
        <p:nvSpPr>
          <p:cNvPr id="3" name="Подзаголовок 2"/>
          <p:cNvSpPr>
            <a:spLocks noGrp="1"/>
          </p:cNvSpPr>
          <p:nvPr>
            <p:ph type="subTitle" idx="1"/>
          </p:nvPr>
        </p:nvSpPr>
        <p:spPr>
          <a:xfrm flipV="1">
            <a:off x="2123728" y="6237312"/>
            <a:ext cx="5648672" cy="216024"/>
          </a:xfrm>
        </p:spPr>
        <p:txBody>
          <a:bodyPr>
            <a:normAutofit fontScale="32500" lnSpcReduction="20000"/>
          </a:bodyPr>
          <a:lstStyle/>
          <a:p>
            <a:endParaRPr lang="ru-RU" dirty="0"/>
          </a:p>
        </p:txBody>
      </p:sp>
      <p:pic>
        <p:nvPicPr>
          <p:cNvPr id="5" name="на безымянной высоте-em.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4267200" y="3124200"/>
            <a:ext cx="609600" cy="609600"/>
          </a:xfrm>
          <a:prstGeom prst="rect">
            <a:avLst/>
          </a:prstGeom>
        </p:spPr>
      </p:pic>
      <p:sp>
        <p:nvSpPr>
          <p:cNvPr id="8" name="Прямоугольник 7"/>
          <p:cNvSpPr/>
          <p:nvPr/>
        </p:nvSpPr>
        <p:spPr>
          <a:xfrm>
            <a:off x="1043608" y="1412777"/>
            <a:ext cx="7414592" cy="2622769"/>
          </a:xfrm>
          <a:prstGeom prst="rect">
            <a:avLst/>
          </a:prstGeom>
        </p:spPr>
        <p:txBody>
          <a:bodyPr wrap="square">
            <a:spAutoFit/>
          </a:bodyPr>
          <a:lstStyle/>
          <a:p>
            <a:pPr algn="ctr">
              <a:lnSpc>
                <a:spcPct val="115000"/>
              </a:lnSpc>
              <a:spcAft>
                <a:spcPts val="1000"/>
              </a:spcAft>
            </a:pPr>
            <a:r>
              <a:rPr lang="ru-RU" sz="2400" b="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Творческий образовательный проект</a:t>
            </a:r>
            <a:endParaRPr lang="ru-RU" sz="2400" dirty="0">
              <a:latin typeface="Calibri" panose="020F0502020204030204" pitchFamily="34" charset="0"/>
              <a:ea typeface="Calibri" panose="020F0502020204030204" pitchFamily="34" charset="0"/>
              <a:cs typeface="Times New Roman" panose="02020603050405020304" pitchFamily="18" charset="0"/>
            </a:endParaRPr>
          </a:p>
          <a:p>
            <a:pPr algn="ctr">
              <a:lnSpc>
                <a:spcPct val="115000"/>
              </a:lnSpc>
              <a:spcAft>
                <a:spcPts val="1000"/>
              </a:spcAft>
            </a:pPr>
            <a:r>
              <a:rPr lang="ru-RU" sz="2400" b="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«9 Мая – День Победы» </a:t>
            </a:r>
            <a:endParaRPr lang="ru-RU" sz="2400" dirty="0">
              <a:latin typeface="Calibri" panose="020F0502020204030204" pitchFamily="34" charset="0"/>
              <a:ea typeface="Calibri" panose="020F0502020204030204" pitchFamily="34" charset="0"/>
              <a:cs typeface="Times New Roman" panose="02020603050405020304" pitchFamily="18" charset="0"/>
            </a:endParaRPr>
          </a:p>
          <a:p>
            <a:pPr algn="ctr">
              <a:lnSpc>
                <a:spcPct val="115000"/>
              </a:lnSpc>
              <a:spcAft>
                <a:spcPts val="1000"/>
              </a:spcAft>
            </a:pPr>
            <a:r>
              <a:rPr lang="ru-RU" sz="2400" b="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среди педагогов ДОУ в номинации</a:t>
            </a:r>
            <a:endParaRPr lang="ru-RU" sz="2400" dirty="0">
              <a:latin typeface="Calibri" panose="020F0502020204030204" pitchFamily="34" charset="0"/>
              <a:ea typeface="Calibri" panose="020F0502020204030204" pitchFamily="34" charset="0"/>
              <a:cs typeface="Times New Roman" panose="02020603050405020304" pitchFamily="18" charset="0"/>
            </a:endParaRPr>
          </a:p>
          <a:p>
            <a:pPr algn="ctr">
              <a:lnSpc>
                <a:spcPct val="115000"/>
              </a:lnSpc>
              <a:spcAft>
                <a:spcPts val="1000"/>
              </a:spcAft>
            </a:pPr>
            <a:r>
              <a:rPr lang="ru-RU" sz="2400" b="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«Из юности - в бессмертие</a:t>
            </a:r>
            <a:r>
              <a:rPr lang="ru-RU" sz="2400" b="1"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a:t>
            </a:r>
          </a:p>
          <a:p>
            <a:pPr>
              <a:lnSpc>
                <a:spcPct val="115000"/>
              </a:lnSpc>
              <a:spcAft>
                <a:spcPts val="1000"/>
              </a:spcAft>
            </a:pPr>
            <a:r>
              <a:rPr lang="ru-RU" b="1" i="1" dirty="0" smtClean="0">
                <a:solidFill>
                  <a:srgbClr val="002060"/>
                </a:solidFill>
                <a:effectLst/>
                <a:latin typeface="Times New Roman" panose="02020603050405020304" pitchFamily="18" charset="0"/>
                <a:ea typeface="Calibri" panose="020F0502020204030204" pitchFamily="34" charset="0"/>
                <a:cs typeface="Times New Roman" panose="02020603050405020304" pitchFamily="18" charset="0"/>
              </a:rPr>
              <a:t>Воспитатель: </a:t>
            </a:r>
            <a:r>
              <a:rPr lang="ru-RU" b="1" dirty="0" smtClean="0">
                <a:solidFill>
                  <a:srgbClr val="002060"/>
                </a:solidFill>
                <a:effectLst/>
                <a:latin typeface="Times New Roman" panose="02020603050405020304" pitchFamily="18" charset="0"/>
                <a:ea typeface="Calibri" panose="020F0502020204030204" pitchFamily="34" charset="0"/>
                <a:cs typeface="Times New Roman" panose="02020603050405020304" pitchFamily="18" charset="0"/>
              </a:rPr>
              <a:t>Лобанова Екатерина Владимировна</a:t>
            </a:r>
            <a:endParaRPr lang="ru-RU"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9" name="Рисунок 8"/>
          <p:cNvPicPr/>
          <p:nvPr/>
        </p:nvPicPr>
        <p:blipFill>
          <a:blip r:embed="rId6">
            <a:extLst>
              <a:ext uri="{28A0092B-C50C-407E-A947-70E740481C1C}">
                <a14:useLocalDpi xmlns:a14="http://schemas.microsoft.com/office/drawing/2010/main" val="0"/>
              </a:ext>
            </a:extLst>
          </a:blip>
          <a:stretch>
            <a:fillRect/>
          </a:stretch>
        </p:blipFill>
        <p:spPr>
          <a:xfrm>
            <a:off x="5088325" y="4080374"/>
            <a:ext cx="3369875" cy="2436743"/>
          </a:xfrm>
          <a:prstGeom prst="rect">
            <a:avLst/>
          </a:prstGeom>
        </p:spPr>
      </p:pic>
    </p:spTree>
    <p:extLst>
      <p:ext uri="{BB962C8B-B14F-4D97-AF65-F5344CB8AC3E}">
        <p14:creationId xmlns:p14="http://schemas.microsoft.com/office/powerpoint/2010/main" val="289901191"/>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7" repeatCount="indefinite" fill="hold" display="0">
                  <p:stCondLst>
                    <p:cond delay="indefinite"/>
                  </p:stCondLst>
                  <p:endCondLst>
                    <p:cond evt="onStopAudio" delay="0">
                      <p:tgtEl>
                        <p:sldTgt/>
                      </p:tgtEl>
                    </p:cond>
                  </p:endCondLst>
                </p:cTn>
                <p:tgtEl>
                  <p:spTgt spid="5"/>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Объект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07504" y="116632"/>
            <a:ext cx="8928992" cy="6624736"/>
          </a:xfrm>
          <a:prstGeom prst="rect">
            <a:avLst/>
          </a:prstGeom>
          <a:ln w="88900" cap="sq" cmpd="thickThin">
            <a:solidFill>
              <a:srgbClr val="000000"/>
            </a:solidFill>
            <a:prstDash val="solid"/>
            <a:miter lim="800000"/>
          </a:ln>
          <a:effectLst>
            <a:innerShdw blurRad="76200">
              <a:srgbClr val="000000"/>
            </a:innerShdw>
          </a:effectLst>
        </p:spPr>
      </p:pic>
      <p:sp>
        <p:nvSpPr>
          <p:cNvPr id="2" name="Заголовок 1"/>
          <p:cNvSpPr>
            <a:spLocks noGrp="1"/>
          </p:cNvSpPr>
          <p:nvPr>
            <p:ph type="title"/>
          </p:nvPr>
        </p:nvSpPr>
        <p:spPr>
          <a:xfrm>
            <a:off x="467544" y="260648"/>
            <a:ext cx="8229600" cy="6106690"/>
          </a:xfrm>
        </p:spPr>
        <p:txBody>
          <a:bodyPr>
            <a:normAutofit/>
          </a:bodyPr>
          <a:lstStyle/>
          <a:p>
            <a:pPr algn="l"/>
            <a:r>
              <a:rPr lang="ru-RU" sz="2000" b="1" i="1" dirty="0"/>
              <a:t>Речевое развитие</a:t>
            </a:r>
            <a:r>
              <a:rPr lang="ru-RU" sz="2000" dirty="0"/>
              <a:t/>
            </a:r>
            <a:br>
              <a:rPr lang="ru-RU" sz="2000" dirty="0"/>
            </a:br>
            <a:r>
              <a:rPr lang="ru-RU" sz="2000" dirty="0"/>
              <a:t>Чтение стихотворений о Великой Отечественной войне, прочтение художественных произведений:</a:t>
            </a:r>
            <a:br>
              <a:rPr lang="ru-RU" sz="2000" dirty="0"/>
            </a:br>
            <a:r>
              <a:rPr lang="ru-RU" sz="2000" dirty="0"/>
              <a:t>В. Степанов «Приходят к дедушке друзья»</a:t>
            </a:r>
            <a:br>
              <a:rPr lang="ru-RU" sz="2000" dirty="0"/>
            </a:br>
            <a:r>
              <a:rPr lang="ru-RU" sz="2000" dirty="0"/>
              <a:t>М. </a:t>
            </a:r>
            <a:r>
              <a:rPr lang="ru-RU" sz="2000" dirty="0" err="1"/>
              <a:t>Загота</a:t>
            </a:r>
            <a:r>
              <a:rPr lang="ru-RU" sz="2000" dirty="0"/>
              <a:t> «Прадедушка», «День Победы»</a:t>
            </a:r>
            <a:br>
              <a:rPr lang="ru-RU" sz="2000" dirty="0"/>
            </a:br>
            <a:r>
              <a:rPr lang="ru-RU" sz="2000" dirty="0"/>
              <a:t>М. </a:t>
            </a:r>
            <a:r>
              <a:rPr lang="ru-RU" sz="2000" dirty="0" err="1"/>
              <a:t>Владимов</a:t>
            </a:r>
            <a:r>
              <a:rPr lang="ru-RU" sz="2000" dirty="0"/>
              <a:t> «Ещё тогда нас не было на свете</a:t>
            </a:r>
            <a:br>
              <a:rPr lang="ru-RU" sz="2000" dirty="0"/>
            </a:br>
            <a:r>
              <a:rPr lang="ru-RU" sz="2000" dirty="0"/>
              <a:t>Г. </a:t>
            </a:r>
            <a:r>
              <a:rPr lang="ru-RU" sz="2000" dirty="0" err="1"/>
              <a:t>Ладоньщиков</a:t>
            </a:r>
            <a:r>
              <a:rPr lang="ru-RU" sz="2000" dirty="0"/>
              <a:t> «Вместе с дедушкой»</a:t>
            </a:r>
            <a:br>
              <a:rPr lang="ru-RU" sz="2000" dirty="0"/>
            </a:br>
            <a:r>
              <a:rPr lang="ru-RU" sz="2000" dirty="0"/>
              <a:t>А. </a:t>
            </a:r>
            <a:r>
              <a:rPr lang="ru-RU" sz="2000" dirty="0" err="1"/>
              <a:t>Игебаев</a:t>
            </a:r>
            <a:r>
              <a:rPr lang="ru-RU" sz="2000" dirty="0"/>
              <a:t> «День Победы»</a:t>
            </a:r>
            <a:br>
              <a:rPr lang="ru-RU" sz="2000" dirty="0"/>
            </a:br>
            <a:r>
              <a:rPr lang="ru-RU" sz="2000" dirty="0"/>
              <a:t>В. Туров «Дедушкины друзья», «Дедушкин портрет», «Кто был на войне», «Пусть дети не знают войны»</a:t>
            </a:r>
            <a:br>
              <a:rPr lang="ru-RU" sz="2000" dirty="0"/>
            </a:br>
            <a:r>
              <a:rPr lang="ru-RU" sz="2000" dirty="0"/>
              <a:t>В. Е. Карасева «Маленькие ленинградцы»</a:t>
            </a:r>
            <a:br>
              <a:rPr lang="ru-RU" sz="2000" dirty="0"/>
            </a:br>
            <a:r>
              <a:rPr lang="ru-RU" sz="2000" dirty="0"/>
              <a:t>Л. Кассиль «Твои защитники»</a:t>
            </a:r>
            <a:br>
              <a:rPr lang="ru-RU" sz="2000" dirty="0"/>
            </a:br>
            <a:r>
              <a:rPr lang="ru-RU" sz="2000" dirty="0"/>
              <a:t>Б. П. Павлов «Вовка с ничейной полосы»</a:t>
            </a:r>
            <a:br>
              <a:rPr lang="ru-RU" sz="2000" dirty="0"/>
            </a:br>
            <a:r>
              <a:rPr lang="ru-RU" sz="2000" dirty="0"/>
              <a:t>Повесть - Б. П. Павлов «На безымянной сопке»</a:t>
            </a:r>
            <a:br>
              <a:rPr lang="ru-RU" sz="2000" dirty="0"/>
            </a:br>
            <a:r>
              <a:rPr lang="ru-RU" sz="2000" dirty="0"/>
              <a:t>При рассказывании учитывалась приготовленная мною презентация о детях войны. В которой рассказывается о таких героях как …..</a:t>
            </a:r>
            <a:br>
              <a:rPr lang="ru-RU" sz="2000" dirty="0"/>
            </a:br>
            <a:endParaRPr lang="ru-RU" sz="2000" dirty="0"/>
          </a:p>
        </p:txBody>
      </p:sp>
    </p:spTree>
    <p:extLst>
      <p:ext uri="{BB962C8B-B14F-4D97-AF65-F5344CB8AC3E}">
        <p14:creationId xmlns:p14="http://schemas.microsoft.com/office/powerpoint/2010/main" val="3897503498"/>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Объект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07504" y="116632"/>
            <a:ext cx="8928992" cy="6624736"/>
          </a:xfrm>
          <a:prstGeom prst="rect">
            <a:avLst/>
          </a:prstGeom>
          <a:ln w="88900" cap="sq" cmpd="thickThin">
            <a:solidFill>
              <a:srgbClr val="000000"/>
            </a:solidFill>
            <a:prstDash val="solid"/>
            <a:miter lim="800000"/>
          </a:ln>
          <a:effectLst>
            <a:innerShdw blurRad="76200">
              <a:srgbClr val="000000"/>
            </a:innerShdw>
          </a:effectLst>
        </p:spPr>
      </p:pic>
      <p:sp>
        <p:nvSpPr>
          <p:cNvPr id="2" name="Заголовок 1"/>
          <p:cNvSpPr>
            <a:spLocks noGrp="1"/>
          </p:cNvSpPr>
          <p:nvPr>
            <p:ph type="title"/>
          </p:nvPr>
        </p:nvSpPr>
        <p:spPr>
          <a:xfrm>
            <a:off x="467544" y="260648"/>
            <a:ext cx="8229600" cy="6106690"/>
          </a:xfrm>
        </p:spPr>
        <p:txBody>
          <a:bodyPr>
            <a:normAutofit/>
          </a:bodyPr>
          <a:lstStyle/>
          <a:p>
            <a:pPr algn="l"/>
            <a:r>
              <a:rPr lang="ru-RU" sz="2000" dirty="0"/>
              <a:t/>
            </a:r>
            <a:br>
              <a:rPr lang="ru-RU" sz="2000" dirty="0"/>
            </a:br>
            <a:endParaRPr lang="ru-RU" sz="2000" dirty="0"/>
          </a:p>
        </p:txBody>
      </p:sp>
      <p:pic>
        <p:nvPicPr>
          <p:cNvPr id="3" name="Рисунок 2"/>
          <p:cNvPicPr>
            <a:picLocks noChangeAspect="1"/>
          </p:cNvPicPr>
          <p:nvPr/>
        </p:nvPicPr>
        <p:blipFill>
          <a:blip r:embed="rId3"/>
          <a:stretch>
            <a:fillRect/>
          </a:stretch>
        </p:blipFill>
        <p:spPr>
          <a:xfrm>
            <a:off x="489298" y="1104751"/>
            <a:ext cx="1579001" cy="2017951"/>
          </a:xfrm>
          <a:prstGeom prst="rect">
            <a:avLst/>
          </a:prstGeom>
        </p:spPr>
      </p:pic>
      <p:sp>
        <p:nvSpPr>
          <p:cNvPr id="5" name="Прямоугольник 4"/>
          <p:cNvSpPr/>
          <p:nvPr/>
        </p:nvSpPr>
        <p:spPr>
          <a:xfrm>
            <a:off x="755576" y="620688"/>
            <a:ext cx="7941568" cy="400110"/>
          </a:xfrm>
          <a:prstGeom prst="rect">
            <a:avLst/>
          </a:prstGeom>
        </p:spPr>
        <p:txBody>
          <a:bodyPr wrap="square">
            <a:spAutoFit/>
          </a:bodyPr>
          <a:lstStyle/>
          <a:p>
            <a:r>
              <a:rPr lang="ru-RU" sz="2000" b="1" dirty="0">
                <a:solidFill>
                  <a:srgbClr val="FF0000"/>
                </a:solidFill>
              </a:rPr>
              <a:t>КНИГИ  О  ВЕЛИКОЙ  ОТЕЧЕСТВЕННОЙ ВОЙНЕ и ПИОНЕРАХ-ГЕРОЯХ</a:t>
            </a:r>
          </a:p>
        </p:txBody>
      </p:sp>
      <p:pic>
        <p:nvPicPr>
          <p:cNvPr id="6" name="Picture 14"/>
          <p:cNvPicPr>
            <a:picLocks noChangeAspect="1" noChangeArrowheads="1"/>
          </p:cNvPicPr>
          <p:nvPr/>
        </p:nvPicPr>
        <p:blipFill>
          <a:blip r:embed="rId4" cstate="email"/>
          <a:srcRect b="6476"/>
          <a:stretch>
            <a:fillRect/>
          </a:stretch>
        </p:blipFill>
        <p:spPr bwMode="auto">
          <a:xfrm>
            <a:off x="2168519" y="1104751"/>
            <a:ext cx="1393031" cy="1944216"/>
          </a:xfrm>
          <a:prstGeom prst="rect">
            <a:avLst/>
          </a:prstGeom>
          <a:noFill/>
          <a:ln w="9525">
            <a:noFill/>
            <a:miter lim="800000"/>
            <a:headEnd/>
            <a:tailEnd/>
          </a:ln>
        </p:spPr>
      </p:pic>
      <p:pic>
        <p:nvPicPr>
          <p:cNvPr id="7" name="Picture 15"/>
          <p:cNvPicPr>
            <a:picLocks noChangeAspect="1" noChangeArrowheads="1"/>
          </p:cNvPicPr>
          <p:nvPr/>
        </p:nvPicPr>
        <p:blipFill>
          <a:blip r:embed="rId5" cstate="email"/>
          <a:srcRect b="6476"/>
          <a:stretch>
            <a:fillRect/>
          </a:stretch>
        </p:blipFill>
        <p:spPr bwMode="auto">
          <a:xfrm>
            <a:off x="3664622" y="1020798"/>
            <a:ext cx="1447800" cy="2304256"/>
          </a:xfrm>
          <a:prstGeom prst="rect">
            <a:avLst/>
          </a:prstGeom>
          <a:noFill/>
          <a:ln w="9525">
            <a:solidFill>
              <a:srgbClr val="A19574"/>
            </a:solidFill>
            <a:miter lim="800000"/>
            <a:headEnd/>
            <a:tailEnd/>
          </a:ln>
        </p:spPr>
      </p:pic>
      <p:pic>
        <p:nvPicPr>
          <p:cNvPr id="8" name="Picture 3"/>
          <p:cNvPicPr>
            <a:picLocks noChangeAspect="1" noChangeArrowheads="1"/>
          </p:cNvPicPr>
          <p:nvPr/>
        </p:nvPicPr>
        <p:blipFill>
          <a:blip r:embed="rId6" cstate="email"/>
          <a:srcRect b="4618"/>
          <a:stretch>
            <a:fillRect/>
          </a:stretch>
        </p:blipFill>
        <p:spPr bwMode="auto">
          <a:xfrm>
            <a:off x="7153944" y="1104751"/>
            <a:ext cx="1368152" cy="2198925"/>
          </a:xfrm>
          <a:prstGeom prst="rect">
            <a:avLst/>
          </a:prstGeom>
          <a:noFill/>
          <a:ln w="9525">
            <a:noFill/>
            <a:miter lim="800000"/>
            <a:headEnd/>
            <a:tailEnd/>
          </a:ln>
        </p:spPr>
      </p:pic>
      <p:pic>
        <p:nvPicPr>
          <p:cNvPr id="9" name="Picture 12"/>
          <p:cNvPicPr>
            <a:picLocks noChangeAspect="1" noChangeArrowheads="1"/>
          </p:cNvPicPr>
          <p:nvPr/>
        </p:nvPicPr>
        <p:blipFill>
          <a:blip r:embed="rId7" cstate="email"/>
          <a:srcRect b="8151"/>
          <a:stretch>
            <a:fillRect/>
          </a:stretch>
        </p:blipFill>
        <p:spPr bwMode="auto">
          <a:xfrm>
            <a:off x="5398805" y="1192724"/>
            <a:ext cx="1582982" cy="2088232"/>
          </a:xfrm>
          <a:prstGeom prst="rect">
            <a:avLst/>
          </a:prstGeom>
          <a:noFill/>
          <a:ln w="9525">
            <a:solidFill>
              <a:srgbClr val="A19574">
                <a:lumMod val="90000"/>
              </a:srgbClr>
            </a:solidFill>
            <a:miter lim="800000"/>
            <a:headEnd/>
            <a:tailEnd/>
          </a:ln>
        </p:spPr>
      </p:pic>
      <p:pic>
        <p:nvPicPr>
          <p:cNvPr id="10" name="Picture 11"/>
          <p:cNvPicPr>
            <a:picLocks noChangeAspect="1" noChangeArrowheads="1"/>
          </p:cNvPicPr>
          <p:nvPr/>
        </p:nvPicPr>
        <p:blipFill>
          <a:blip r:embed="rId8" cstate="email"/>
          <a:srcRect b="8151"/>
          <a:stretch>
            <a:fillRect/>
          </a:stretch>
        </p:blipFill>
        <p:spPr bwMode="auto">
          <a:xfrm>
            <a:off x="1379179" y="3251529"/>
            <a:ext cx="1656184" cy="2113864"/>
          </a:xfrm>
          <a:prstGeom prst="rect">
            <a:avLst/>
          </a:prstGeom>
          <a:noFill/>
          <a:ln w="9525">
            <a:noFill/>
            <a:miter lim="800000"/>
            <a:headEnd/>
            <a:tailEnd/>
          </a:ln>
        </p:spPr>
      </p:pic>
      <p:pic>
        <p:nvPicPr>
          <p:cNvPr id="11" name="Picture 13"/>
          <p:cNvPicPr>
            <a:picLocks noChangeAspect="1" noChangeArrowheads="1"/>
          </p:cNvPicPr>
          <p:nvPr/>
        </p:nvPicPr>
        <p:blipFill>
          <a:blip r:embed="rId9" cstate="email"/>
          <a:srcRect b="8151"/>
          <a:stretch>
            <a:fillRect/>
          </a:stretch>
        </p:blipFill>
        <p:spPr bwMode="auto">
          <a:xfrm>
            <a:off x="3270492" y="3613900"/>
            <a:ext cx="1728192" cy="2234794"/>
          </a:xfrm>
          <a:prstGeom prst="rect">
            <a:avLst/>
          </a:prstGeom>
          <a:noFill/>
          <a:ln w="9525">
            <a:solidFill>
              <a:srgbClr val="A19574"/>
            </a:solidFill>
            <a:miter lim="800000"/>
            <a:headEnd/>
            <a:tailEnd/>
          </a:ln>
        </p:spPr>
      </p:pic>
      <p:pic>
        <p:nvPicPr>
          <p:cNvPr id="12" name="Picture 9"/>
          <p:cNvPicPr>
            <a:picLocks noChangeAspect="1" noChangeArrowheads="1"/>
          </p:cNvPicPr>
          <p:nvPr/>
        </p:nvPicPr>
        <p:blipFill>
          <a:blip r:embed="rId10" cstate="email"/>
          <a:srcRect b="8151"/>
          <a:stretch>
            <a:fillRect/>
          </a:stretch>
        </p:blipFill>
        <p:spPr bwMode="auto">
          <a:xfrm>
            <a:off x="6962315" y="3687387"/>
            <a:ext cx="1748937" cy="2232248"/>
          </a:xfrm>
          <a:prstGeom prst="rect">
            <a:avLst/>
          </a:prstGeom>
          <a:noFill/>
          <a:ln w="9525">
            <a:noFill/>
            <a:miter lim="800000"/>
            <a:headEnd/>
            <a:tailEnd/>
          </a:ln>
        </p:spPr>
      </p:pic>
      <p:pic>
        <p:nvPicPr>
          <p:cNvPr id="13" name="Picture 17"/>
          <p:cNvPicPr>
            <a:picLocks noChangeAspect="1" noChangeArrowheads="1"/>
          </p:cNvPicPr>
          <p:nvPr/>
        </p:nvPicPr>
        <p:blipFill>
          <a:blip r:embed="rId11" cstate="email"/>
          <a:srcRect b="6476"/>
          <a:stretch>
            <a:fillRect/>
          </a:stretch>
        </p:blipFill>
        <p:spPr bwMode="auto">
          <a:xfrm>
            <a:off x="5219255" y="3872652"/>
            <a:ext cx="1512168" cy="2406701"/>
          </a:xfrm>
          <a:prstGeom prst="rect">
            <a:avLst/>
          </a:prstGeom>
          <a:noFill/>
          <a:ln w="9525">
            <a:noFill/>
            <a:miter lim="800000"/>
            <a:headEnd/>
            <a:tailEnd/>
          </a:ln>
        </p:spPr>
      </p:pic>
    </p:spTree>
    <p:extLst>
      <p:ext uri="{BB962C8B-B14F-4D97-AF65-F5344CB8AC3E}">
        <p14:creationId xmlns:p14="http://schemas.microsoft.com/office/powerpoint/2010/main" val="132175375"/>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Объект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07504" y="116632"/>
            <a:ext cx="8928992" cy="6624736"/>
          </a:xfrm>
          <a:prstGeom prst="rect">
            <a:avLst/>
          </a:prstGeom>
          <a:ln w="88900" cap="sq" cmpd="thickThin">
            <a:solidFill>
              <a:srgbClr val="000000"/>
            </a:solidFill>
            <a:prstDash val="solid"/>
            <a:miter lim="800000"/>
          </a:ln>
          <a:effectLst>
            <a:innerShdw blurRad="76200">
              <a:srgbClr val="000000"/>
            </a:innerShdw>
          </a:effectLst>
        </p:spPr>
      </p:pic>
      <p:sp>
        <p:nvSpPr>
          <p:cNvPr id="2" name="Заголовок 1"/>
          <p:cNvSpPr>
            <a:spLocks noGrp="1"/>
          </p:cNvSpPr>
          <p:nvPr>
            <p:ph type="title"/>
          </p:nvPr>
        </p:nvSpPr>
        <p:spPr>
          <a:xfrm>
            <a:off x="467544" y="260648"/>
            <a:ext cx="8229600" cy="6106690"/>
          </a:xfrm>
        </p:spPr>
        <p:txBody>
          <a:bodyPr>
            <a:normAutofit/>
          </a:bodyPr>
          <a:lstStyle/>
          <a:p>
            <a:pPr algn="l"/>
            <a:r>
              <a:rPr lang="ru-RU" sz="2000" dirty="0"/>
              <a:t/>
            </a:r>
            <a:br>
              <a:rPr lang="ru-RU" sz="2000" dirty="0"/>
            </a:br>
            <a:endParaRPr lang="ru-RU" sz="2000" dirty="0"/>
          </a:p>
        </p:txBody>
      </p:sp>
      <p:sp>
        <p:nvSpPr>
          <p:cNvPr id="5" name="Прямоугольник 4"/>
          <p:cNvSpPr/>
          <p:nvPr/>
        </p:nvSpPr>
        <p:spPr>
          <a:xfrm>
            <a:off x="755576" y="620688"/>
            <a:ext cx="7941568" cy="400110"/>
          </a:xfrm>
          <a:prstGeom prst="rect">
            <a:avLst/>
          </a:prstGeom>
        </p:spPr>
        <p:txBody>
          <a:bodyPr wrap="square">
            <a:spAutoFit/>
          </a:bodyPr>
          <a:lstStyle/>
          <a:p>
            <a:r>
              <a:rPr lang="ru-RU" sz="2000" b="1" dirty="0">
                <a:solidFill>
                  <a:srgbClr val="FF0000"/>
                </a:solidFill>
              </a:rPr>
              <a:t>КНИГИ  О  ВЕЛИКОЙ  ОТЕЧЕСТВЕННОЙ ВОЙНЕ и ПИОНЕРАХ-ГЕРОЯХ</a:t>
            </a:r>
          </a:p>
        </p:txBody>
      </p:sp>
      <p:pic>
        <p:nvPicPr>
          <p:cNvPr id="14" name="Picture 2"/>
          <p:cNvPicPr>
            <a:picLocks noChangeAspect="1" noChangeArrowheads="1"/>
          </p:cNvPicPr>
          <p:nvPr/>
        </p:nvPicPr>
        <p:blipFill>
          <a:blip r:embed="rId3" cstate="email"/>
          <a:srcRect/>
          <a:stretch>
            <a:fillRect/>
          </a:stretch>
        </p:blipFill>
        <p:spPr bwMode="auto">
          <a:xfrm>
            <a:off x="611560" y="1164814"/>
            <a:ext cx="1539999" cy="1926412"/>
          </a:xfrm>
          <a:prstGeom prst="rect">
            <a:avLst/>
          </a:prstGeom>
          <a:noFill/>
          <a:ln w="9525">
            <a:noFill/>
            <a:miter lim="800000"/>
            <a:headEnd/>
            <a:tailEnd/>
          </a:ln>
        </p:spPr>
      </p:pic>
      <p:pic>
        <p:nvPicPr>
          <p:cNvPr id="15" name="Picture 5"/>
          <p:cNvPicPr>
            <a:picLocks noChangeAspect="1" noChangeArrowheads="1"/>
          </p:cNvPicPr>
          <p:nvPr/>
        </p:nvPicPr>
        <p:blipFill>
          <a:blip r:embed="rId4" cstate="email"/>
          <a:srcRect b="8151"/>
          <a:stretch>
            <a:fillRect/>
          </a:stretch>
        </p:blipFill>
        <p:spPr bwMode="auto">
          <a:xfrm>
            <a:off x="2313310" y="1089353"/>
            <a:ext cx="1458466" cy="2077334"/>
          </a:xfrm>
          <a:prstGeom prst="rect">
            <a:avLst/>
          </a:prstGeom>
          <a:noFill/>
          <a:ln w="9525">
            <a:noFill/>
            <a:miter lim="800000"/>
            <a:headEnd/>
            <a:tailEnd/>
          </a:ln>
        </p:spPr>
      </p:pic>
      <p:pic>
        <p:nvPicPr>
          <p:cNvPr id="16" name="Picture 4"/>
          <p:cNvPicPr>
            <a:picLocks noChangeAspect="1" noChangeArrowheads="1"/>
          </p:cNvPicPr>
          <p:nvPr/>
        </p:nvPicPr>
        <p:blipFill>
          <a:blip r:embed="rId5" cstate="email"/>
          <a:srcRect b="7608"/>
          <a:stretch>
            <a:fillRect/>
          </a:stretch>
        </p:blipFill>
        <p:spPr bwMode="auto">
          <a:xfrm>
            <a:off x="3997325" y="1078545"/>
            <a:ext cx="1584176" cy="2088142"/>
          </a:xfrm>
          <a:prstGeom prst="rect">
            <a:avLst/>
          </a:prstGeom>
          <a:noFill/>
          <a:ln w="9525">
            <a:noFill/>
            <a:miter lim="800000"/>
            <a:headEnd/>
            <a:tailEnd/>
          </a:ln>
        </p:spPr>
      </p:pic>
      <p:pic>
        <p:nvPicPr>
          <p:cNvPr id="17" name="Picture 6"/>
          <p:cNvPicPr>
            <a:picLocks noChangeAspect="1" noChangeArrowheads="1"/>
          </p:cNvPicPr>
          <p:nvPr/>
        </p:nvPicPr>
        <p:blipFill>
          <a:blip r:embed="rId6" cstate="email"/>
          <a:srcRect b="8151"/>
          <a:stretch>
            <a:fillRect/>
          </a:stretch>
        </p:blipFill>
        <p:spPr bwMode="auto">
          <a:xfrm>
            <a:off x="5747196" y="1145962"/>
            <a:ext cx="1368152" cy="2134287"/>
          </a:xfrm>
          <a:prstGeom prst="rect">
            <a:avLst/>
          </a:prstGeom>
          <a:noFill/>
          <a:ln w="9525">
            <a:noFill/>
            <a:miter lim="800000"/>
            <a:headEnd/>
            <a:tailEnd/>
          </a:ln>
        </p:spPr>
      </p:pic>
      <p:pic>
        <p:nvPicPr>
          <p:cNvPr id="18" name="Picture 19"/>
          <p:cNvPicPr>
            <a:picLocks noChangeAspect="1" noChangeArrowheads="1"/>
          </p:cNvPicPr>
          <p:nvPr/>
        </p:nvPicPr>
        <p:blipFill>
          <a:blip r:embed="rId7" cstate="email"/>
          <a:srcRect b="5971"/>
          <a:stretch>
            <a:fillRect/>
          </a:stretch>
        </p:blipFill>
        <p:spPr bwMode="auto">
          <a:xfrm>
            <a:off x="7250706" y="1188251"/>
            <a:ext cx="1368152" cy="2069936"/>
          </a:xfrm>
          <a:prstGeom prst="rect">
            <a:avLst/>
          </a:prstGeom>
          <a:noFill/>
          <a:ln w="9525">
            <a:noFill/>
            <a:miter lim="800000"/>
            <a:headEnd/>
            <a:tailEnd/>
          </a:ln>
        </p:spPr>
      </p:pic>
      <p:pic>
        <p:nvPicPr>
          <p:cNvPr id="19" name="Picture 10"/>
          <p:cNvPicPr>
            <a:picLocks noChangeAspect="1" noChangeArrowheads="1"/>
          </p:cNvPicPr>
          <p:nvPr/>
        </p:nvPicPr>
        <p:blipFill>
          <a:blip r:embed="rId8" cstate="email"/>
          <a:srcRect b="8151"/>
          <a:stretch>
            <a:fillRect/>
          </a:stretch>
        </p:blipFill>
        <p:spPr bwMode="auto">
          <a:xfrm>
            <a:off x="1422356" y="3356992"/>
            <a:ext cx="1781908" cy="2304256"/>
          </a:xfrm>
          <a:prstGeom prst="rect">
            <a:avLst/>
          </a:prstGeom>
          <a:noFill/>
          <a:ln w="9525">
            <a:noFill/>
            <a:miter lim="800000"/>
            <a:headEnd/>
            <a:tailEnd/>
          </a:ln>
        </p:spPr>
      </p:pic>
      <p:pic>
        <p:nvPicPr>
          <p:cNvPr id="20" name="Picture 7"/>
          <p:cNvPicPr>
            <a:picLocks noChangeAspect="1" noChangeArrowheads="1"/>
          </p:cNvPicPr>
          <p:nvPr/>
        </p:nvPicPr>
        <p:blipFill>
          <a:blip r:embed="rId9" cstate="email"/>
          <a:srcRect b="8151"/>
          <a:stretch>
            <a:fillRect/>
          </a:stretch>
        </p:blipFill>
        <p:spPr bwMode="auto">
          <a:xfrm>
            <a:off x="3366988" y="3789040"/>
            <a:ext cx="1584176" cy="2376957"/>
          </a:xfrm>
          <a:prstGeom prst="rect">
            <a:avLst/>
          </a:prstGeom>
          <a:noFill/>
          <a:ln w="9525">
            <a:noFill/>
            <a:miter lim="800000"/>
            <a:headEnd/>
            <a:tailEnd/>
          </a:ln>
        </p:spPr>
      </p:pic>
      <p:pic>
        <p:nvPicPr>
          <p:cNvPr id="21" name="Picture 16"/>
          <p:cNvPicPr>
            <a:picLocks noChangeAspect="1" noChangeArrowheads="1"/>
          </p:cNvPicPr>
          <p:nvPr/>
        </p:nvPicPr>
        <p:blipFill>
          <a:blip r:embed="rId10" cstate="email"/>
          <a:srcRect b="6476"/>
          <a:stretch>
            <a:fillRect/>
          </a:stretch>
        </p:blipFill>
        <p:spPr bwMode="auto">
          <a:xfrm>
            <a:off x="5226878" y="3536867"/>
            <a:ext cx="1440160" cy="2124381"/>
          </a:xfrm>
          <a:prstGeom prst="rect">
            <a:avLst/>
          </a:prstGeom>
          <a:noFill/>
          <a:ln w="9525">
            <a:noFill/>
            <a:miter lim="800000"/>
            <a:headEnd/>
            <a:tailEnd/>
          </a:ln>
        </p:spPr>
      </p:pic>
      <p:pic>
        <p:nvPicPr>
          <p:cNvPr id="22" name="Picture 8"/>
          <p:cNvPicPr>
            <a:picLocks noChangeAspect="1" noChangeArrowheads="1"/>
          </p:cNvPicPr>
          <p:nvPr/>
        </p:nvPicPr>
        <p:blipFill>
          <a:blip r:embed="rId11" cstate="email"/>
          <a:srcRect b="8151"/>
          <a:stretch>
            <a:fillRect/>
          </a:stretch>
        </p:blipFill>
        <p:spPr bwMode="auto">
          <a:xfrm>
            <a:off x="6926092" y="4084314"/>
            <a:ext cx="1656184" cy="2127680"/>
          </a:xfrm>
          <a:prstGeom prst="rect">
            <a:avLst/>
          </a:prstGeom>
          <a:noFill/>
          <a:ln w="9525">
            <a:noFill/>
            <a:miter lim="800000"/>
            <a:headEnd/>
            <a:tailEnd/>
          </a:ln>
        </p:spPr>
      </p:pic>
    </p:spTree>
    <p:extLst>
      <p:ext uri="{BB962C8B-B14F-4D97-AF65-F5344CB8AC3E}">
        <p14:creationId xmlns:p14="http://schemas.microsoft.com/office/powerpoint/2010/main" val="2213109434"/>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Объект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07504" y="116632"/>
            <a:ext cx="8928992" cy="6624736"/>
          </a:xfrm>
          <a:prstGeom prst="rect">
            <a:avLst/>
          </a:prstGeom>
          <a:ln w="88900" cap="sq" cmpd="thickThin">
            <a:solidFill>
              <a:srgbClr val="000000"/>
            </a:solidFill>
            <a:prstDash val="solid"/>
            <a:miter lim="800000"/>
          </a:ln>
          <a:effectLst>
            <a:innerShdw blurRad="76200">
              <a:srgbClr val="000000"/>
            </a:innerShdw>
          </a:effectLst>
        </p:spPr>
      </p:pic>
      <p:pic>
        <p:nvPicPr>
          <p:cNvPr id="6" name="Объект 4"/>
          <p:cNvPicPr>
            <a:picLocks noChangeAspect="1"/>
          </p:cNvPicPr>
          <p:nvPr/>
        </p:nvPicPr>
        <p:blipFill>
          <a:blip r:embed="rId3" cstate="email"/>
          <a:srcRect/>
          <a:stretch>
            <a:fillRect/>
          </a:stretch>
        </p:blipFill>
        <p:spPr bwMode="auto">
          <a:xfrm>
            <a:off x="5435600" y="908050"/>
            <a:ext cx="3149600" cy="3024188"/>
          </a:xfrm>
          <a:prstGeom prst="rect">
            <a:avLst/>
          </a:prstGeom>
          <a:noFill/>
          <a:ln w="9525">
            <a:noFill/>
            <a:miter lim="800000"/>
            <a:headEnd/>
            <a:tailEnd/>
          </a:ln>
        </p:spPr>
      </p:pic>
      <p:sp>
        <p:nvSpPr>
          <p:cNvPr id="5" name="Rectangle 11"/>
          <p:cNvSpPr>
            <a:spLocks noGrp="1" noChangeArrowheads="1"/>
          </p:cNvSpPr>
          <p:nvPr>
            <p:ph type="title"/>
          </p:nvPr>
        </p:nvSpPr>
        <p:spPr bwMode="auto">
          <a:xfrm>
            <a:off x="457200" y="269617"/>
            <a:ext cx="4618856" cy="5601533"/>
          </a:xfrm>
          <a:prstGeom prst="rect">
            <a:avLst/>
          </a:prstGeom>
          <a:noFill/>
          <a:ln w="9525">
            <a:noFill/>
            <a:miter lim="800000"/>
            <a:headEnd/>
            <a:tailEnd/>
          </a:ln>
        </p:spPr>
        <p:txBody>
          <a:bodyPr wrap="square" anchor="ctr">
            <a:spAutoFit/>
          </a:bodyPr>
          <a:lstStyle/>
          <a:p>
            <a:pPr algn="l" eaLnBrk="0" hangingPunct="0">
              <a:defRPr/>
            </a:pPr>
            <a:r>
              <a:rPr lang="ru-RU" sz="2400" dirty="0" smtClean="0"/>
              <a:t>          </a:t>
            </a:r>
            <a:br>
              <a:rPr lang="ru-RU" sz="2400" dirty="0" smtClean="0"/>
            </a:br>
            <a:r>
              <a:rPr lang="ru-RU" sz="5400" b="1" dirty="0" smtClean="0">
                <a:solidFill>
                  <a:srgbClr val="FF0000"/>
                </a:solidFill>
              </a:rPr>
              <a:t>Лёня Голиков</a:t>
            </a:r>
            <a:r>
              <a:rPr lang="ru-RU" sz="2400" dirty="0" smtClean="0"/>
              <a:t/>
            </a:r>
            <a:br>
              <a:rPr lang="ru-RU" sz="2400" dirty="0" smtClean="0"/>
            </a:br>
            <a:r>
              <a:rPr lang="ru-RU" sz="2400" dirty="0" smtClean="0"/>
              <a:t>Участвовал </a:t>
            </a:r>
            <a:r>
              <a:rPr lang="ru-RU" sz="2400" dirty="0"/>
              <a:t>в 27 боевых операциях. </a:t>
            </a:r>
          </a:p>
          <a:p>
            <a:pPr algn="l" eaLnBrk="0" hangingPunct="0">
              <a:defRPr/>
            </a:pPr>
            <a:r>
              <a:rPr lang="ru-RU" sz="2400" dirty="0" smtClean="0"/>
              <a:t>          Всего </a:t>
            </a:r>
            <a:r>
              <a:rPr lang="ru-RU" sz="2400" dirty="0"/>
              <a:t>им уничтожено: 78 немцев, два железнодорожных и 12 шоссейных мостов, два фуражных склада и 10 автомашин с боеприпасами. </a:t>
            </a:r>
          </a:p>
          <a:p>
            <a:pPr algn="l" eaLnBrk="0" hangingPunct="0">
              <a:defRPr/>
            </a:pPr>
            <a:r>
              <a:rPr lang="ru-RU" sz="2400" dirty="0"/>
              <a:t>          Сопровождал обоз с продовольствием (250 подвод) в блокадный Ленинград. </a:t>
            </a:r>
            <a:endParaRPr lang="ru-RU" sz="2400" dirty="0" smtClean="0"/>
          </a:p>
          <a:p>
            <a:pPr algn="l" eaLnBrk="0" hangingPunct="0">
              <a:defRPr/>
            </a:pPr>
            <a:endParaRPr lang="ru-RU" sz="2000" dirty="0" smtClean="0"/>
          </a:p>
          <a:p>
            <a:pPr algn="just" eaLnBrk="0" hangingPunct="0">
              <a:defRPr/>
            </a:pPr>
            <a:endParaRPr lang="ru-RU" sz="2000" dirty="0"/>
          </a:p>
        </p:txBody>
      </p:sp>
    </p:spTree>
    <p:extLst>
      <p:ext uri="{BB962C8B-B14F-4D97-AF65-F5344CB8AC3E}">
        <p14:creationId xmlns:p14="http://schemas.microsoft.com/office/powerpoint/2010/main" val="47152431"/>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Объект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07504" y="116632"/>
            <a:ext cx="8928992" cy="6624736"/>
          </a:xfrm>
          <a:prstGeom prst="rect">
            <a:avLst/>
          </a:prstGeom>
          <a:ln w="88900" cap="sq" cmpd="thickThin">
            <a:solidFill>
              <a:srgbClr val="000000"/>
            </a:solidFill>
            <a:prstDash val="solid"/>
            <a:miter lim="800000"/>
          </a:ln>
          <a:effectLst>
            <a:innerShdw blurRad="76200">
              <a:srgbClr val="000000"/>
            </a:innerShdw>
          </a:effectLst>
        </p:spPr>
      </p:pic>
      <p:sp>
        <p:nvSpPr>
          <p:cNvPr id="5" name="Заголовок 4"/>
          <p:cNvSpPr>
            <a:spLocks noGrp="1"/>
          </p:cNvSpPr>
          <p:nvPr>
            <p:ph type="title"/>
          </p:nvPr>
        </p:nvSpPr>
        <p:spPr>
          <a:xfrm>
            <a:off x="457200" y="758260"/>
            <a:ext cx="4762500" cy="5139869"/>
          </a:xfrm>
          <a:prstGeom prst="rect">
            <a:avLst/>
          </a:prstGeom>
        </p:spPr>
        <p:txBody>
          <a:bodyPr wrap="square">
            <a:spAutoFit/>
          </a:bodyPr>
          <a:lstStyle/>
          <a:p>
            <a:pPr algn="l">
              <a:defRPr/>
            </a:pPr>
            <a:r>
              <a:rPr lang="ru-RU" sz="1600" dirty="0" smtClean="0"/>
              <a:t>          </a:t>
            </a:r>
            <a:r>
              <a:rPr lang="ru-RU" sz="2400" dirty="0" smtClean="0"/>
              <a:t>  </a:t>
            </a:r>
            <a:r>
              <a:rPr lang="ru-RU" sz="4000" b="1" dirty="0" smtClean="0">
                <a:solidFill>
                  <a:srgbClr val="FF0000"/>
                </a:solidFill>
              </a:rPr>
              <a:t>Валя Котик</a:t>
            </a:r>
            <a:r>
              <a:rPr lang="ru-RU" sz="2400" dirty="0" smtClean="0"/>
              <a:t/>
            </a:r>
            <a:br>
              <a:rPr lang="ru-RU" sz="2400" dirty="0" smtClean="0"/>
            </a:br>
            <a:r>
              <a:rPr lang="ru-RU" sz="2400" dirty="0" smtClean="0"/>
              <a:t>  </a:t>
            </a:r>
            <a:r>
              <a:rPr lang="ru-RU" sz="2400" dirty="0"/>
              <a:t>С августа 1943 года действовал в партизанском отряде, был дважды ранен. </a:t>
            </a:r>
          </a:p>
          <a:p>
            <a:pPr algn="l">
              <a:defRPr/>
            </a:pPr>
            <a:r>
              <a:rPr lang="ru-RU" sz="2400" dirty="0"/>
              <a:t>         </a:t>
            </a:r>
            <a:r>
              <a:rPr lang="ru-RU" sz="2400" dirty="0" smtClean="0"/>
              <a:t>  29 </a:t>
            </a:r>
            <a:r>
              <a:rPr lang="ru-RU" sz="2400" dirty="0"/>
              <a:t>октября 1943 года, будучи в дозоре, заметил карателей, собиравшихся устроить облаву на отряд. Убив офицера, он поднял тревогу, а партизаны успели дать отпор врагу.</a:t>
            </a:r>
          </a:p>
          <a:p>
            <a:pPr algn="l">
              <a:defRPr/>
            </a:pPr>
            <a:r>
              <a:rPr lang="ru-RU" sz="2400" dirty="0"/>
              <a:t>          Участвовал в подрыве 6 железнодорожных эшелонов и склада</a:t>
            </a:r>
            <a:r>
              <a:rPr lang="ru-RU" sz="2400" dirty="0" smtClean="0"/>
              <a:t>.</a:t>
            </a:r>
          </a:p>
        </p:txBody>
      </p:sp>
      <p:pic>
        <p:nvPicPr>
          <p:cNvPr id="6" name="Объект 4"/>
          <p:cNvPicPr>
            <a:picLocks noChangeAspect="1"/>
          </p:cNvPicPr>
          <p:nvPr/>
        </p:nvPicPr>
        <p:blipFill>
          <a:blip r:embed="rId3" cstate="email"/>
          <a:srcRect/>
          <a:stretch>
            <a:fillRect/>
          </a:stretch>
        </p:blipFill>
        <p:spPr bwMode="auto">
          <a:xfrm>
            <a:off x="5219700" y="1125538"/>
            <a:ext cx="3371850" cy="3101975"/>
          </a:xfrm>
          <a:prstGeom prst="rect">
            <a:avLst/>
          </a:prstGeom>
          <a:noFill/>
          <a:ln w="9525">
            <a:noFill/>
            <a:miter lim="800000"/>
            <a:headEnd/>
            <a:tailEnd/>
          </a:ln>
        </p:spPr>
      </p:pic>
    </p:spTree>
    <p:extLst>
      <p:ext uri="{BB962C8B-B14F-4D97-AF65-F5344CB8AC3E}">
        <p14:creationId xmlns:p14="http://schemas.microsoft.com/office/powerpoint/2010/main" val="1469523954"/>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Объект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07504" y="116632"/>
            <a:ext cx="8928992" cy="6624736"/>
          </a:xfrm>
          <a:prstGeom prst="rect">
            <a:avLst/>
          </a:prstGeom>
          <a:ln w="88900" cap="sq" cmpd="thickThin">
            <a:solidFill>
              <a:srgbClr val="000000"/>
            </a:solidFill>
            <a:prstDash val="solid"/>
            <a:miter lim="800000"/>
          </a:ln>
          <a:effectLst>
            <a:innerShdw blurRad="76200">
              <a:srgbClr val="000000"/>
            </a:innerShdw>
          </a:effectLst>
        </p:spPr>
      </p:pic>
      <p:sp>
        <p:nvSpPr>
          <p:cNvPr id="5" name="Заголовок 4"/>
          <p:cNvSpPr>
            <a:spLocks noGrp="1"/>
          </p:cNvSpPr>
          <p:nvPr>
            <p:ph type="title"/>
          </p:nvPr>
        </p:nvSpPr>
        <p:spPr>
          <a:xfrm>
            <a:off x="457200" y="1312257"/>
            <a:ext cx="5554663" cy="4031873"/>
          </a:xfrm>
          <a:prstGeom prst="rect">
            <a:avLst/>
          </a:prstGeom>
        </p:spPr>
        <p:txBody>
          <a:bodyPr wrap="square">
            <a:spAutoFit/>
          </a:bodyPr>
          <a:lstStyle/>
          <a:p>
            <a:pPr algn="l">
              <a:defRPr/>
            </a:pPr>
            <a:r>
              <a:rPr lang="ru-RU" sz="4000" b="1" dirty="0" smtClean="0">
                <a:solidFill>
                  <a:srgbClr val="FF0000"/>
                </a:solidFill>
              </a:rPr>
              <a:t>Марат </a:t>
            </a:r>
            <a:r>
              <a:rPr lang="ru-RU" sz="4000" b="1" dirty="0" err="1" smtClean="0">
                <a:solidFill>
                  <a:srgbClr val="FF0000"/>
                </a:solidFill>
              </a:rPr>
              <a:t>Казей</a:t>
            </a:r>
            <a:r>
              <a:rPr lang="ru-RU" sz="4000" b="1" dirty="0" smtClean="0">
                <a:solidFill>
                  <a:srgbClr val="FF0000"/>
                </a:solidFill>
              </a:rPr>
              <a:t>        </a:t>
            </a:r>
            <a:r>
              <a:rPr lang="ru-RU" sz="1600" dirty="0" smtClean="0">
                <a:latin typeface="+mn-lt"/>
              </a:rPr>
              <a:t/>
            </a:r>
            <a:br>
              <a:rPr lang="ru-RU" sz="1600" dirty="0" smtClean="0">
                <a:latin typeface="+mn-lt"/>
              </a:rPr>
            </a:br>
            <a:r>
              <a:rPr lang="ru-RU" sz="1600" dirty="0" smtClean="0">
                <a:latin typeface="+mn-lt"/>
              </a:rPr>
              <a:t>  </a:t>
            </a:r>
            <a:r>
              <a:rPr lang="ru-RU" sz="2400" dirty="0" smtClean="0"/>
              <a:t>Разведчик в штабе партизанской бригады. Проникал во вражеские гарнизоны и доставлял командованию ценные сведения. </a:t>
            </a:r>
          </a:p>
          <a:p>
            <a:pPr algn="just">
              <a:defRPr/>
            </a:pPr>
            <a:r>
              <a:rPr lang="ru-RU" sz="2400" dirty="0" smtClean="0"/>
              <a:t>          Возвращаясь </a:t>
            </a:r>
            <a:r>
              <a:rPr lang="ru-RU" sz="2400" dirty="0"/>
              <a:t>из разведки и окружённый немцами, он сражался до последнего патрона, а когда осталась лишь одна граната, подпустил врагов поближе и взорвал их… и себя.</a:t>
            </a:r>
          </a:p>
        </p:txBody>
      </p:sp>
      <p:pic>
        <p:nvPicPr>
          <p:cNvPr id="6" name="Picture 7" descr="k1"/>
          <p:cNvPicPr>
            <a:picLocks noChangeAspect="1" noChangeArrowheads="1"/>
          </p:cNvPicPr>
          <p:nvPr/>
        </p:nvPicPr>
        <p:blipFill>
          <a:blip r:embed="rId3" cstate="email"/>
          <a:srcRect/>
          <a:stretch>
            <a:fillRect/>
          </a:stretch>
        </p:blipFill>
        <p:spPr bwMode="auto">
          <a:xfrm>
            <a:off x="6011863" y="549275"/>
            <a:ext cx="2663825" cy="4146550"/>
          </a:xfrm>
          <a:prstGeom prst="rect">
            <a:avLst/>
          </a:prstGeom>
          <a:noFill/>
          <a:ln w="9525">
            <a:noFill/>
            <a:miter lim="800000"/>
            <a:headEnd/>
            <a:tailEnd/>
          </a:ln>
        </p:spPr>
      </p:pic>
    </p:spTree>
    <p:extLst>
      <p:ext uri="{BB962C8B-B14F-4D97-AF65-F5344CB8AC3E}">
        <p14:creationId xmlns:p14="http://schemas.microsoft.com/office/powerpoint/2010/main" val="2888042411"/>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Объект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07504" y="116632"/>
            <a:ext cx="8928992" cy="6624736"/>
          </a:xfrm>
          <a:prstGeom prst="rect">
            <a:avLst/>
          </a:prstGeom>
          <a:ln w="88900" cap="sq" cmpd="thickThin">
            <a:solidFill>
              <a:srgbClr val="000000"/>
            </a:solidFill>
            <a:prstDash val="solid"/>
            <a:miter lim="800000"/>
          </a:ln>
          <a:effectLst>
            <a:innerShdw blurRad="76200">
              <a:srgbClr val="000000"/>
            </a:innerShdw>
          </a:effectLst>
        </p:spPr>
      </p:pic>
      <p:sp>
        <p:nvSpPr>
          <p:cNvPr id="5" name="Rectangle 8"/>
          <p:cNvSpPr>
            <a:spLocks noGrp="1" noChangeArrowheads="1"/>
          </p:cNvSpPr>
          <p:nvPr>
            <p:ph type="title"/>
          </p:nvPr>
        </p:nvSpPr>
        <p:spPr bwMode="auto">
          <a:xfrm>
            <a:off x="457200" y="204263"/>
            <a:ext cx="5554663" cy="6247864"/>
          </a:xfrm>
          <a:prstGeom prst="rect">
            <a:avLst/>
          </a:prstGeom>
          <a:noFill/>
          <a:ln w="9525">
            <a:noFill/>
            <a:miter lim="800000"/>
            <a:headEnd/>
            <a:tailEnd/>
          </a:ln>
        </p:spPr>
        <p:txBody>
          <a:bodyPr wrap="square" anchor="ctr">
            <a:spAutoFit/>
          </a:bodyPr>
          <a:lstStyle/>
          <a:p>
            <a:pPr algn="l" eaLnBrk="0" hangingPunct="0"/>
            <a:r>
              <a:rPr lang="ru-RU" sz="2400" dirty="0"/>
              <a:t>     </a:t>
            </a:r>
            <a:r>
              <a:rPr lang="ru-RU" sz="4000" b="1" dirty="0" smtClean="0">
                <a:solidFill>
                  <a:srgbClr val="FF0000"/>
                </a:solidFill>
              </a:rPr>
              <a:t>Аркадий </a:t>
            </a:r>
            <a:r>
              <a:rPr lang="ru-RU" sz="4000" b="1" dirty="0" err="1" smtClean="0">
                <a:solidFill>
                  <a:srgbClr val="FF0000"/>
                </a:solidFill>
              </a:rPr>
              <a:t>Каманин</a:t>
            </a:r>
            <a:r>
              <a:rPr lang="ru-RU" sz="4000" b="1" dirty="0" smtClean="0">
                <a:solidFill>
                  <a:srgbClr val="FF0000"/>
                </a:solidFill>
              </a:rPr>
              <a:t>    </a:t>
            </a:r>
            <a:r>
              <a:rPr lang="ru-RU" sz="2400" dirty="0" smtClean="0"/>
              <a:t/>
            </a:r>
            <a:br>
              <a:rPr lang="ru-RU" sz="2400" dirty="0" smtClean="0"/>
            </a:br>
            <a:r>
              <a:rPr lang="ru-RU" sz="2400" dirty="0" smtClean="0"/>
              <a:t> </a:t>
            </a:r>
            <a:r>
              <a:rPr lang="ru-RU" sz="2400" dirty="0"/>
              <a:t>Самый молодой лётчик Второй мировой войны. </a:t>
            </a:r>
          </a:p>
          <a:p>
            <a:pPr algn="just" eaLnBrk="0" hangingPunct="0"/>
            <a:r>
              <a:rPr lang="ru-RU" sz="2400" dirty="0" smtClean="0"/>
              <a:t>          Однажды </a:t>
            </a:r>
            <a:r>
              <a:rPr lang="ru-RU" sz="2400" dirty="0"/>
              <a:t>вражеской пулей было разбито стекло кабины. Лётчика ослепило. Теряя сознание, он успел передать Аркадию управление, и мальчик посадил самолёт на свой аэродром. </a:t>
            </a:r>
          </a:p>
          <a:p>
            <a:pPr algn="l" eaLnBrk="0" hangingPunct="0"/>
            <a:r>
              <a:rPr lang="ru-RU" sz="2400" dirty="0"/>
              <a:t>          Однажды с высоты юный пилот увидел наш самолёт, подбитый фашистами. Под сильнейшим миномётным огнём Аркадий приземлился, перенёс лётчика в свой самолёт, поднялся в воздух и вернулся к своим. </a:t>
            </a:r>
          </a:p>
        </p:txBody>
      </p:sp>
      <p:pic>
        <p:nvPicPr>
          <p:cNvPr id="6" name="Picture 7"/>
          <p:cNvPicPr>
            <a:picLocks noChangeAspect="1" noChangeArrowheads="1"/>
          </p:cNvPicPr>
          <p:nvPr/>
        </p:nvPicPr>
        <p:blipFill>
          <a:blip r:embed="rId3" cstate="email"/>
          <a:srcRect/>
          <a:stretch>
            <a:fillRect/>
          </a:stretch>
        </p:blipFill>
        <p:spPr bwMode="auto">
          <a:xfrm>
            <a:off x="6011863" y="549275"/>
            <a:ext cx="2528887" cy="3240088"/>
          </a:xfrm>
          <a:prstGeom prst="rect">
            <a:avLst/>
          </a:prstGeom>
          <a:noFill/>
          <a:ln w="9525">
            <a:noFill/>
            <a:miter lim="800000"/>
            <a:headEnd/>
            <a:tailEnd/>
          </a:ln>
        </p:spPr>
      </p:pic>
    </p:spTree>
    <p:extLst>
      <p:ext uri="{BB962C8B-B14F-4D97-AF65-F5344CB8AC3E}">
        <p14:creationId xmlns:p14="http://schemas.microsoft.com/office/powerpoint/2010/main" val="102339410"/>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Объект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07504" y="116632"/>
            <a:ext cx="8928992" cy="6624736"/>
          </a:xfrm>
          <a:prstGeom prst="rect">
            <a:avLst/>
          </a:prstGeom>
          <a:ln w="88900" cap="sq" cmpd="thickThin">
            <a:solidFill>
              <a:srgbClr val="000000"/>
            </a:solidFill>
            <a:prstDash val="solid"/>
            <a:miter lim="800000"/>
          </a:ln>
          <a:effectLst>
            <a:innerShdw blurRad="76200">
              <a:srgbClr val="000000"/>
            </a:innerShdw>
          </a:effectLst>
        </p:spPr>
      </p:pic>
      <p:sp>
        <p:nvSpPr>
          <p:cNvPr id="5" name="Rectangle 1"/>
          <p:cNvSpPr>
            <a:spLocks noGrp="1" noChangeArrowheads="1"/>
          </p:cNvSpPr>
          <p:nvPr>
            <p:ph type="title"/>
          </p:nvPr>
        </p:nvSpPr>
        <p:spPr bwMode="auto">
          <a:xfrm>
            <a:off x="457200" y="388928"/>
            <a:ext cx="6059016" cy="587853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4000" b="1" i="0" u="none" strike="noStrike" cap="none" normalizeH="0" baseline="0" dirty="0" smtClean="0">
                <a:ln>
                  <a:noFill/>
                </a:ln>
                <a:solidFill>
                  <a:srgbClr val="FF0000"/>
                </a:solidFill>
                <a:effectLst/>
                <a:latin typeface="+mn-lt"/>
                <a:ea typeface="Calibri" pitchFamily="34" charset="0"/>
                <a:cs typeface="Times New Roman" pitchFamily="18" charset="0"/>
              </a:rPr>
              <a:t>Витя </a:t>
            </a:r>
            <a:r>
              <a:rPr kumimoji="0" lang="ru-RU" sz="4000" b="1" i="0" u="none" strike="noStrike" cap="none" normalizeH="0" baseline="0" dirty="0" err="1" smtClean="0">
                <a:ln>
                  <a:noFill/>
                </a:ln>
                <a:solidFill>
                  <a:srgbClr val="FF0000"/>
                </a:solidFill>
                <a:effectLst/>
                <a:latin typeface="+mn-lt"/>
                <a:ea typeface="Calibri" pitchFamily="34" charset="0"/>
                <a:cs typeface="Times New Roman" pitchFamily="18" charset="0"/>
              </a:rPr>
              <a:t>Ситница</a:t>
            </a:r>
            <a:r>
              <a:rPr kumimoji="0" lang="ru-RU" sz="4000" b="1" i="0" u="none" strike="noStrike" cap="none" normalizeH="0" baseline="0" dirty="0" smtClean="0">
                <a:ln>
                  <a:noFill/>
                </a:ln>
                <a:solidFill>
                  <a:srgbClr val="FF0000"/>
                </a:solidFill>
                <a:effectLst/>
                <a:latin typeface="+mn-lt"/>
                <a:ea typeface="Calibri" pitchFamily="34" charset="0"/>
                <a:cs typeface="Times New Roman" pitchFamily="18" charset="0"/>
              </a:rPr>
              <a:t>         </a:t>
            </a:r>
            <a:r>
              <a:rPr kumimoji="0" lang="ru-RU" sz="1600" b="0" i="0" u="none" strike="noStrike" cap="none" normalizeH="0" baseline="0" dirty="0" smtClean="0">
                <a:ln>
                  <a:noFill/>
                </a:ln>
                <a:solidFill>
                  <a:schemeClr val="tx1"/>
                </a:solidFill>
                <a:effectLst/>
                <a:latin typeface="+mn-lt"/>
                <a:ea typeface="Calibri" pitchFamily="34" charset="0"/>
                <a:cs typeface="Times New Roman" pitchFamily="18" charset="0"/>
              </a:rPr>
              <a:t/>
            </a:r>
            <a:br>
              <a:rPr kumimoji="0" lang="ru-RU" sz="1600" b="0" i="0" u="none" strike="noStrike" cap="none" normalizeH="0" baseline="0" dirty="0" smtClean="0">
                <a:ln>
                  <a:noFill/>
                </a:ln>
                <a:solidFill>
                  <a:schemeClr val="tx1"/>
                </a:solidFill>
                <a:effectLst/>
                <a:latin typeface="+mn-lt"/>
                <a:ea typeface="Calibri" pitchFamily="34" charset="0"/>
                <a:cs typeface="Times New Roman" pitchFamily="18" charset="0"/>
              </a:rPr>
            </a:br>
            <a:r>
              <a:rPr kumimoji="0" lang="ru-RU" sz="1600" b="0" i="0" u="none" strike="noStrike" cap="none" normalizeH="0" baseline="0" dirty="0" smtClean="0">
                <a:ln>
                  <a:noFill/>
                </a:ln>
                <a:solidFill>
                  <a:schemeClr val="tx1"/>
                </a:solidFill>
                <a:effectLst/>
                <a:latin typeface="+mn-lt"/>
                <a:ea typeface="Calibri" pitchFamily="34" charset="0"/>
                <a:cs typeface="Times New Roman" pitchFamily="18" charset="0"/>
              </a:rPr>
              <a:t> </a:t>
            </a:r>
            <a:r>
              <a:rPr kumimoji="0" lang="ru-RU" sz="2400" b="0" i="0" u="none" strike="noStrike" cap="none" normalizeH="0" baseline="0" dirty="0" smtClean="0">
                <a:ln>
                  <a:noFill/>
                </a:ln>
                <a:solidFill>
                  <a:schemeClr val="tx1"/>
                </a:solidFill>
                <a:effectLst/>
                <a:ea typeface="Calibri" pitchFamily="34" charset="0"/>
              </a:rPr>
              <a:t>В</a:t>
            </a:r>
            <a:r>
              <a:rPr kumimoji="0" lang="ru-RU" sz="2400" b="0" i="0" u="none" strike="noStrike" cap="none" normalizeH="0" dirty="0" smtClean="0">
                <a:ln>
                  <a:noFill/>
                </a:ln>
                <a:solidFill>
                  <a:schemeClr val="tx1"/>
                </a:solidFill>
                <a:effectLst/>
                <a:ea typeface="Calibri" pitchFamily="34" charset="0"/>
              </a:rPr>
              <a:t> </a:t>
            </a:r>
            <a:r>
              <a:rPr kumimoji="0" lang="ru-RU" sz="2400" b="0" i="0" u="none" strike="noStrike" cap="none" normalizeH="0" baseline="0" dirty="0" smtClean="0">
                <a:ln>
                  <a:noFill/>
                </a:ln>
                <a:solidFill>
                  <a:schemeClr val="tx1"/>
                </a:solidFill>
                <a:effectLst/>
                <a:ea typeface="Calibri" pitchFamily="34" charset="0"/>
              </a:rPr>
              <a:t>течение двух лет с начала войны Витя был проводником партизанских диверсионных групп, проходивших через его деревню </a:t>
            </a:r>
            <a:r>
              <a:rPr kumimoji="0" lang="ru-RU" sz="2400" b="0" i="0" u="none" strike="noStrike" cap="none" normalizeH="0" baseline="0" dirty="0" err="1" smtClean="0">
                <a:ln>
                  <a:noFill/>
                </a:ln>
                <a:solidFill>
                  <a:schemeClr val="tx1"/>
                </a:solidFill>
                <a:effectLst/>
                <a:ea typeface="Calibri" pitchFamily="34" charset="0"/>
              </a:rPr>
              <a:t>Куритичи</a:t>
            </a:r>
            <a:r>
              <a:rPr kumimoji="0" lang="ru-RU" sz="2400" b="0" i="0" u="none" strike="noStrike" cap="none" normalizeH="0" baseline="0" dirty="0" smtClean="0">
                <a:ln>
                  <a:noFill/>
                </a:ln>
                <a:solidFill>
                  <a:schemeClr val="tx1"/>
                </a:solidFill>
                <a:effectLst/>
                <a:ea typeface="Calibri" pitchFamily="34" charset="0"/>
              </a:rPr>
              <a:t>. </a:t>
            </a:r>
            <a:r>
              <a:rPr lang="ru-RU" sz="2400" dirty="0" smtClean="0">
                <a:ea typeface="Calibri" pitchFamily="34" charset="0"/>
              </a:rPr>
              <a:t>Тогда-то и </a:t>
            </a:r>
            <a:r>
              <a:rPr kumimoji="0" lang="ru-RU" sz="2400" b="0" i="0" u="none" strike="noStrike" cap="none" normalizeH="0" baseline="0" dirty="0" smtClean="0">
                <a:ln>
                  <a:noFill/>
                </a:ln>
                <a:solidFill>
                  <a:schemeClr val="tx1"/>
                </a:solidFill>
                <a:effectLst/>
                <a:ea typeface="Calibri" pitchFamily="34" charset="0"/>
              </a:rPr>
              <a:t>научился он </a:t>
            </a:r>
            <a:r>
              <a:rPr lang="ru-RU" sz="2400" dirty="0" smtClean="0">
                <a:ea typeface="Calibri" pitchFamily="34" charset="0"/>
              </a:rPr>
              <a:t>обращаться с </a:t>
            </a:r>
            <a:r>
              <a:rPr kumimoji="0" lang="ru-RU" sz="2400" b="0" i="0" u="none" strike="noStrike" cap="none" normalizeH="0" baseline="0" dirty="0" smtClean="0">
                <a:ln>
                  <a:noFill/>
                </a:ln>
                <a:solidFill>
                  <a:schemeClr val="tx1"/>
                </a:solidFill>
                <a:effectLst/>
                <a:ea typeface="Calibri" pitchFamily="34" charset="0"/>
              </a:rPr>
              <a:t> минами. </a:t>
            </a:r>
          </a:p>
          <a:p>
            <a:pPr marL="0" marR="0" lvl="0" indent="0" algn="just" defTabSz="914400" rtl="0" eaLnBrk="1" fontAlgn="base" latinLnBrk="0" hangingPunct="1">
              <a:lnSpc>
                <a:spcPct val="100000"/>
              </a:lnSpc>
              <a:spcBef>
                <a:spcPct val="0"/>
              </a:spcBef>
              <a:spcAft>
                <a:spcPct val="0"/>
              </a:spcAft>
              <a:buClrTx/>
              <a:buSzTx/>
              <a:buFontTx/>
              <a:buNone/>
              <a:tabLst/>
            </a:pPr>
            <a:r>
              <a:rPr lang="ru-RU" sz="2400" dirty="0" smtClean="0">
                <a:ea typeface="Calibri" pitchFamily="34" charset="0"/>
              </a:rPr>
              <a:t>          </a:t>
            </a:r>
            <a:r>
              <a:rPr kumimoji="0" lang="ru-RU" sz="2400" b="0" i="0" u="none" strike="noStrike" cap="none" normalizeH="0" baseline="0" dirty="0" smtClean="0">
                <a:ln>
                  <a:noFill/>
                </a:ln>
                <a:solidFill>
                  <a:schemeClr val="tx1"/>
                </a:solidFill>
                <a:effectLst/>
                <a:ea typeface="Calibri" pitchFamily="34" charset="0"/>
              </a:rPr>
              <a:t>В августе 1943 года его вместе со старшим братом приняли в партизанский отряд. </a:t>
            </a:r>
            <a:endParaRPr kumimoji="0" lang="ru-RU" sz="2400" b="0" i="0" u="none" strike="noStrike" cap="none" normalizeH="0" baseline="0" dirty="0" smtClean="0">
              <a:ln>
                <a:noFill/>
              </a:ln>
              <a:solidFill>
                <a:schemeClr val="tx1"/>
              </a:solidFill>
              <a:effectLst/>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2400" b="0" i="0" u="none" strike="noStrike" cap="none" normalizeH="0" baseline="0" dirty="0" smtClean="0">
                <a:ln>
                  <a:noFill/>
                </a:ln>
                <a:solidFill>
                  <a:schemeClr val="tx1"/>
                </a:solidFill>
                <a:effectLst/>
                <a:ea typeface="Calibri" pitchFamily="34" charset="0"/>
              </a:rPr>
              <a:t>          Мальчишка лично пустил под откос 9 эшелонов с живой силой и боевой техникой противника. </a:t>
            </a:r>
          </a:p>
          <a:p>
            <a:pPr marL="0" marR="0" lvl="0" indent="0" algn="just" defTabSz="914400" rtl="0" eaLnBrk="0" fontAlgn="base" latinLnBrk="0" hangingPunct="0">
              <a:lnSpc>
                <a:spcPct val="100000"/>
              </a:lnSpc>
              <a:spcBef>
                <a:spcPct val="0"/>
              </a:spcBef>
              <a:spcAft>
                <a:spcPct val="0"/>
              </a:spcAft>
              <a:buClrTx/>
              <a:buSzTx/>
              <a:buFontTx/>
              <a:buNone/>
              <a:tabLst/>
            </a:pPr>
            <a:r>
              <a:rPr lang="ru-RU" sz="2400" dirty="0" smtClean="0">
                <a:ea typeface="Calibri" pitchFamily="34" charset="0"/>
              </a:rPr>
              <a:t>          </a:t>
            </a:r>
            <a:r>
              <a:rPr kumimoji="0" lang="ru-RU" sz="2400" b="0" i="0" u="none" strike="noStrike" cap="none" normalizeH="0" baseline="0" dirty="0" smtClean="0">
                <a:ln>
                  <a:noFill/>
                </a:ln>
                <a:solidFill>
                  <a:schemeClr val="tx1"/>
                </a:solidFill>
                <a:effectLst/>
                <a:ea typeface="Calibri" pitchFamily="34" charset="0"/>
              </a:rPr>
              <a:t>Весной 1944</a:t>
            </a:r>
            <a:r>
              <a:rPr kumimoji="0" lang="ru-RU" sz="2400" b="0" i="0" u="none" strike="noStrike" cap="none" normalizeH="0" dirty="0" smtClean="0">
                <a:ln>
                  <a:noFill/>
                </a:ln>
                <a:solidFill>
                  <a:schemeClr val="tx1"/>
                </a:solidFill>
                <a:effectLst/>
                <a:ea typeface="Calibri" pitchFamily="34" charset="0"/>
              </a:rPr>
              <a:t> </a:t>
            </a:r>
            <a:r>
              <a:rPr kumimoji="0" lang="ru-RU" sz="2400" b="0" i="0" u="none" strike="noStrike" cap="none" normalizeH="0" baseline="0" dirty="0" smtClean="0">
                <a:ln>
                  <a:noFill/>
                </a:ln>
                <a:solidFill>
                  <a:schemeClr val="tx1"/>
                </a:solidFill>
                <a:effectLst/>
                <a:ea typeface="Calibri" pitchFamily="34" charset="0"/>
              </a:rPr>
              <a:t>года Витю схватили переодетые в красноармейцев гитлеровцы. Мальчик был зверски замучен. </a:t>
            </a:r>
            <a:endParaRPr kumimoji="0" lang="ru-RU" sz="2400" b="0" i="0" u="none" strike="noStrike" cap="none" normalizeH="0" baseline="0" dirty="0" smtClean="0">
              <a:ln>
                <a:noFill/>
              </a:ln>
              <a:solidFill>
                <a:schemeClr val="tx1"/>
              </a:solidFill>
              <a:effectLst/>
            </a:endParaRPr>
          </a:p>
        </p:txBody>
      </p:sp>
      <p:pic>
        <p:nvPicPr>
          <p:cNvPr id="6" name="Picture 2"/>
          <p:cNvPicPr>
            <a:picLocks noChangeAspect="1" noChangeArrowheads="1"/>
          </p:cNvPicPr>
          <p:nvPr/>
        </p:nvPicPr>
        <p:blipFill>
          <a:blip r:embed="rId3" cstate="email"/>
          <a:srcRect/>
          <a:stretch>
            <a:fillRect/>
          </a:stretch>
        </p:blipFill>
        <p:spPr bwMode="auto">
          <a:xfrm>
            <a:off x="6516216" y="908720"/>
            <a:ext cx="2290936" cy="3027308"/>
          </a:xfrm>
          <a:prstGeom prst="rect">
            <a:avLst/>
          </a:prstGeom>
          <a:noFill/>
          <a:ln w="9525">
            <a:noFill/>
            <a:miter lim="800000"/>
            <a:headEnd/>
            <a:tailEnd/>
          </a:ln>
        </p:spPr>
      </p:pic>
    </p:spTree>
    <p:extLst>
      <p:ext uri="{BB962C8B-B14F-4D97-AF65-F5344CB8AC3E}">
        <p14:creationId xmlns:p14="http://schemas.microsoft.com/office/powerpoint/2010/main" val="2076123693"/>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Объект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07504" y="116632"/>
            <a:ext cx="8928992" cy="6624736"/>
          </a:xfrm>
          <a:prstGeom prst="rect">
            <a:avLst/>
          </a:prstGeom>
          <a:ln w="88900" cap="sq" cmpd="thickThin">
            <a:solidFill>
              <a:srgbClr val="000000"/>
            </a:solidFill>
            <a:prstDash val="solid"/>
            <a:miter lim="800000"/>
          </a:ln>
          <a:effectLst>
            <a:innerShdw blurRad="76200">
              <a:srgbClr val="000000"/>
            </a:innerShdw>
          </a:effectLst>
        </p:spPr>
      </p:pic>
      <p:sp>
        <p:nvSpPr>
          <p:cNvPr id="5" name="Rectangle 5"/>
          <p:cNvSpPr>
            <a:spLocks noGrp="1" noChangeArrowheads="1"/>
          </p:cNvSpPr>
          <p:nvPr>
            <p:ph type="title"/>
          </p:nvPr>
        </p:nvSpPr>
        <p:spPr bwMode="auto">
          <a:xfrm>
            <a:off x="457200" y="424647"/>
            <a:ext cx="5698976" cy="5878532"/>
          </a:xfrm>
          <a:prstGeom prst="rect">
            <a:avLst/>
          </a:prstGeom>
          <a:noFill/>
          <a:ln w="9525">
            <a:noFill/>
            <a:miter lim="800000"/>
            <a:headEnd/>
            <a:tailEnd/>
          </a:ln>
        </p:spPr>
        <p:txBody>
          <a:bodyPr wrap="square" anchor="ctr">
            <a:spAutoFit/>
          </a:bodyPr>
          <a:lstStyle/>
          <a:p>
            <a:pPr algn="l" eaLnBrk="0" hangingPunct="0"/>
            <a:r>
              <a:rPr lang="ru-RU" sz="1600" dirty="0">
                <a:solidFill>
                  <a:srgbClr val="000000"/>
                </a:solidFill>
              </a:rPr>
              <a:t>          </a:t>
            </a:r>
            <a:r>
              <a:rPr lang="ru-RU" sz="1600" dirty="0" smtClean="0">
                <a:solidFill>
                  <a:srgbClr val="000000"/>
                </a:solidFill>
              </a:rPr>
              <a:t> </a:t>
            </a:r>
            <a:r>
              <a:rPr lang="ru-RU" sz="4000" b="1" dirty="0">
                <a:solidFill>
                  <a:srgbClr val="FF0000"/>
                </a:solidFill>
              </a:rPr>
              <a:t>Володя </a:t>
            </a:r>
            <a:r>
              <a:rPr lang="ru-RU" sz="4000" b="1" dirty="0" err="1">
                <a:solidFill>
                  <a:srgbClr val="FF0000"/>
                </a:solidFill>
              </a:rPr>
              <a:t>Щербацевич</a:t>
            </a:r>
            <a:r>
              <a:rPr lang="ru-RU" sz="4000" b="1" dirty="0">
                <a:solidFill>
                  <a:srgbClr val="FF0000"/>
                </a:solidFill>
              </a:rPr>
              <a:t>. </a:t>
            </a:r>
            <a:r>
              <a:rPr lang="ru-RU" sz="4000" b="1" dirty="0" smtClean="0">
                <a:solidFill>
                  <a:srgbClr val="FF0000"/>
                </a:solidFill>
              </a:rPr>
              <a:t> </a:t>
            </a:r>
            <a:r>
              <a:rPr lang="ru-RU" sz="1600" dirty="0" smtClean="0">
                <a:solidFill>
                  <a:srgbClr val="000000"/>
                </a:solidFill>
              </a:rPr>
              <a:t/>
            </a:r>
            <a:br>
              <a:rPr lang="ru-RU" sz="1600" dirty="0" smtClean="0">
                <a:solidFill>
                  <a:srgbClr val="000000"/>
                </a:solidFill>
              </a:rPr>
            </a:br>
            <a:r>
              <a:rPr lang="ru-RU" sz="1600" dirty="0" smtClean="0">
                <a:solidFill>
                  <a:srgbClr val="000000"/>
                </a:solidFill>
              </a:rPr>
              <a:t> </a:t>
            </a:r>
            <a:r>
              <a:rPr lang="ru-RU" sz="2400" dirty="0" smtClean="0">
                <a:solidFill>
                  <a:srgbClr val="000000"/>
                </a:solidFill>
              </a:rPr>
              <a:t>Освобождение </a:t>
            </a:r>
            <a:r>
              <a:rPr lang="ru-RU" sz="2400" dirty="0">
                <a:solidFill>
                  <a:srgbClr val="000000"/>
                </a:solidFill>
              </a:rPr>
              <a:t>военнопленных было для всех главной </a:t>
            </a:r>
            <a:r>
              <a:rPr lang="ru-RU" sz="2400" dirty="0" smtClean="0">
                <a:solidFill>
                  <a:srgbClr val="000000"/>
                </a:solidFill>
              </a:rPr>
              <a:t>задачей для Минского подполья. Несколько раз Володя был ранен. </a:t>
            </a:r>
          </a:p>
          <a:p>
            <a:pPr algn="just" eaLnBrk="0" hangingPunct="0"/>
            <a:r>
              <a:rPr lang="ru-RU" sz="2400" dirty="0" smtClean="0">
                <a:solidFill>
                  <a:srgbClr val="000000"/>
                </a:solidFill>
              </a:rPr>
              <a:t>          Однажды</a:t>
            </a:r>
            <a:r>
              <a:rPr lang="ru-RU" sz="2400" dirty="0">
                <a:solidFill>
                  <a:srgbClr val="000000"/>
                </a:solidFill>
              </a:rPr>
              <a:t>, по поддельным документам, они вывезли целый грузовик с военнопленными к партизанам. </a:t>
            </a:r>
            <a:endParaRPr lang="ru-RU" sz="2400" dirty="0"/>
          </a:p>
          <a:p>
            <a:pPr algn="just" eaLnBrk="0" hangingPunct="0"/>
            <a:r>
              <a:rPr lang="ru-RU" sz="2400" dirty="0">
                <a:solidFill>
                  <a:srgbClr val="000000"/>
                </a:solidFill>
              </a:rPr>
              <a:t>          Их выдал свой. Володю арестовали полицаи.</a:t>
            </a:r>
            <a:endParaRPr lang="ru-RU" sz="2400" dirty="0"/>
          </a:p>
          <a:p>
            <a:pPr eaLnBrk="0" hangingPunct="0"/>
            <a:r>
              <a:rPr lang="ru-RU" sz="2400" dirty="0">
                <a:solidFill>
                  <a:srgbClr val="000000"/>
                </a:solidFill>
              </a:rPr>
              <a:t>          Допросы, пытки. Болит все тело, знобит, нет сил подняться с холодного каменного пола. Но он ничего не рассказал фашистам. </a:t>
            </a:r>
            <a:r>
              <a:rPr lang="ru-RU" sz="2400" dirty="0" smtClean="0">
                <a:solidFill>
                  <a:srgbClr val="000000"/>
                </a:solidFill>
              </a:rPr>
              <a:t/>
            </a:r>
            <a:br>
              <a:rPr lang="ru-RU" sz="2400" dirty="0" smtClean="0">
                <a:solidFill>
                  <a:srgbClr val="000000"/>
                </a:solidFill>
              </a:rPr>
            </a:br>
            <a:r>
              <a:rPr lang="ru-RU" sz="2400" b="1" dirty="0" smtClean="0">
                <a:solidFill>
                  <a:srgbClr val="FF0000"/>
                </a:solidFill>
              </a:rPr>
              <a:t>Погиб</a:t>
            </a:r>
            <a:endParaRPr lang="ru-RU" sz="2400" b="1" dirty="0">
              <a:solidFill>
                <a:srgbClr val="FF0000"/>
              </a:solidFill>
            </a:endParaRPr>
          </a:p>
        </p:txBody>
      </p:sp>
      <p:pic>
        <p:nvPicPr>
          <p:cNvPr id="6" name="Picture 4"/>
          <p:cNvPicPr>
            <a:picLocks noChangeAspect="1" noChangeArrowheads="1"/>
          </p:cNvPicPr>
          <p:nvPr/>
        </p:nvPicPr>
        <p:blipFill>
          <a:blip r:embed="rId3" cstate="email"/>
          <a:srcRect/>
          <a:stretch>
            <a:fillRect/>
          </a:stretch>
        </p:blipFill>
        <p:spPr bwMode="auto">
          <a:xfrm>
            <a:off x="6156176" y="1124744"/>
            <a:ext cx="2520950" cy="3665537"/>
          </a:xfrm>
          <a:prstGeom prst="rect">
            <a:avLst/>
          </a:prstGeom>
          <a:noFill/>
          <a:ln w="9525">
            <a:noFill/>
            <a:miter lim="800000"/>
            <a:headEnd/>
            <a:tailEnd/>
          </a:ln>
        </p:spPr>
      </p:pic>
    </p:spTree>
    <p:extLst>
      <p:ext uri="{BB962C8B-B14F-4D97-AF65-F5344CB8AC3E}">
        <p14:creationId xmlns:p14="http://schemas.microsoft.com/office/powerpoint/2010/main" val="3357315585"/>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Объект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07504" y="116632"/>
            <a:ext cx="8928992" cy="6624736"/>
          </a:xfrm>
          <a:prstGeom prst="rect">
            <a:avLst/>
          </a:prstGeom>
          <a:ln w="88900" cap="sq" cmpd="thickThin">
            <a:solidFill>
              <a:srgbClr val="000000"/>
            </a:solidFill>
            <a:prstDash val="solid"/>
            <a:miter lim="800000"/>
          </a:ln>
          <a:effectLst>
            <a:innerShdw blurRad="76200">
              <a:srgbClr val="000000"/>
            </a:innerShdw>
          </a:effectLst>
        </p:spPr>
      </p:pic>
      <p:sp>
        <p:nvSpPr>
          <p:cNvPr id="5" name="Rectangle 5"/>
          <p:cNvSpPr>
            <a:spLocks noGrp="1" noChangeArrowheads="1"/>
          </p:cNvSpPr>
          <p:nvPr>
            <p:ph type="title"/>
          </p:nvPr>
        </p:nvSpPr>
        <p:spPr bwMode="auto">
          <a:xfrm>
            <a:off x="457200" y="435095"/>
            <a:ext cx="5410944" cy="5786199"/>
          </a:xfrm>
          <a:prstGeom prst="rect">
            <a:avLst/>
          </a:prstGeom>
          <a:noFill/>
          <a:ln w="9525">
            <a:noFill/>
            <a:miter lim="800000"/>
            <a:headEnd/>
            <a:tailEnd/>
          </a:ln>
        </p:spPr>
        <p:txBody>
          <a:bodyPr wrap="square" anchor="ctr">
            <a:spAutoFit/>
          </a:bodyPr>
          <a:lstStyle/>
          <a:p>
            <a:pPr algn="l" eaLnBrk="0" hangingPunct="0"/>
            <a:r>
              <a:rPr lang="ru-RU" sz="2400" dirty="0" smtClean="0">
                <a:solidFill>
                  <a:srgbClr val="000000"/>
                </a:solidFill>
              </a:rPr>
              <a:t> </a:t>
            </a:r>
            <a:r>
              <a:rPr lang="ru-RU" sz="4000" b="1" dirty="0">
                <a:solidFill>
                  <a:srgbClr val="FF0000"/>
                </a:solidFill>
              </a:rPr>
              <a:t>Валя Зенкина</a:t>
            </a:r>
            <a:r>
              <a:rPr lang="ru-RU" sz="4000" b="1" dirty="0" smtClean="0">
                <a:solidFill>
                  <a:srgbClr val="FF0000"/>
                </a:solidFill>
              </a:rPr>
              <a:t>         </a:t>
            </a:r>
            <a:r>
              <a:rPr lang="ru-RU" sz="2400" dirty="0" smtClean="0">
                <a:solidFill>
                  <a:srgbClr val="000000"/>
                </a:solidFill>
              </a:rPr>
              <a:t/>
            </a:r>
            <a:br>
              <a:rPr lang="ru-RU" sz="2400" dirty="0" smtClean="0">
                <a:solidFill>
                  <a:srgbClr val="000000"/>
                </a:solidFill>
              </a:rPr>
            </a:br>
            <a:r>
              <a:rPr lang="ru-RU" sz="2200" dirty="0" smtClean="0">
                <a:solidFill>
                  <a:srgbClr val="000000"/>
                </a:solidFill>
              </a:rPr>
              <a:t>Фашисты заставили Валю пробраться </a:t>
            </a:r>
            <a:r>
              <a:rPr lang="ru-RU" sz="2200" dirty="0">
                <a:solidFill>
                  <a:srgbClr val="000000"/>
                </a:solidFill>
              </a:rPr>
              <a:t>в </a:t>
            </a:r>
            <a:r>
              <a:rPr lang="ru-RU" sz="2200" dirty="0" smtClean="0">
                <a:solidFill>
                  <a:srgbClr val="000000"/>
                </a:solidFill>
              </a:rPr>
              <a:t>Брестскую крепость</a:t>
            </a:r>
            <a:r>
              <a:rPr lang="ru-RU" sz="2200" dirty="0">
                <a:solidFill>
                  <a:srgbClr val="000000"/>
                </a:solidFill>
              </a:rPr>
              <a:t>, чтобы передать её защитникам требование сдаться в плен. Валя в крепость пробралась, рассказала о зверствах фашистов, объяснила, какие у них </a:t>
            </a:r>
            <a:r>
              <a:rPr lang="ru-RU" sz="2200" dirty="0" smtClean="0">
                <a:solidFill>
                  <a:srgbClr val="000000"/>
                </a:solidFill>
              </a:rPr>
              <a:t>орудия и места </a:t>
            </a:r>
            <a:r>
              <a:rPr lang="ru-RU" sz="2200" dirty="0">
                <a:solidFill>
                  <a:srgbClr val="000000"/>
                </a:solidFill>
              </a:rPr>
              <a:t>их расположения и осталась помогать нашим бойцам. </a:t>
            </a:r>
          </a:p>
          <a:p>
            <a:pPr algn="just" eaLnBrk="0" hangingPunct="0"/>
            <a:r>
              <a:rPr lang="ru-RU" sz="2200" dirty="0">
                <a:solidFill>
                  <a:srgbClr val="000000"/>
                </a:solidFill>
              </a:rPr>
              <a:t>          Днем она перевязывала раненых, а ночью собирала на поле недавнего боя оружие и перетаскивала в крепость.</a:t>
            </a:r>
            <a:endParaRPr lang="ru-RU" sz="2200" dirty="0"/>
          </a:p>
          <a:p>
            <a:pPr eaLnBrk="0" hangingPunct="0"/>
            <a:r>
              <a:rPr lang="ru-RU" sz="2200" dirty="0" smtClean="0">
                <a:solidFill>
                  <a:srgbClr val="000000"/>
                </a:solidFill>
              </a:rPr>
              <a:t>          После </a:t>
            </a:r>
            <a:r>
              <a:rPr lang="ru-RU" sz="2200" dirty="0">
                <a:solidFill>
                  <a:srgbClr val="000000"/>
                </a:solidFill>
              </a:rPr>
              <a:t>эвакуации женщин и детей из осажденной крепости продолжила борьбу в партизанском отряде. Воевала смело, наравне со взрослыми. </a:t>
            </a:r>
            <a:r>
              <a:rPr lang="ru-RU" sz="2200" dirty="0" smtClean="0">
                <a:solidFill>
                  <a:srgbClr val="000000"/>
                </a:solidFill>
              </a:rPr>
              <a:t>    </a:t>
            </a:r>
            <a:br>
              <a:rPr lang="ru-RU" sz="2200" dirty="0" smtClean="0">
                <a:solidFill>
                  <a:srgbClr val="000000"/>
                </a:solidFill>
              </a:rPr>
            </a:br>
            <a:r>
              <a:rPr lang="ru-RU" sz="2200" b="1" dirty="0" smtClean="0">
                <a:solidFill>
                  <a:srgbClr val="FF0000"/>
                </a:solidFill>
              </a:rPr>
              <a:t>Осталась жива!      </a:t>
            </a:r>
            <a:endParaRPr lang="ru-RU" sz="2200" b="1" dirty="0">
              <a:solidFill>
                <a:srgbClr val="FF0000"/>
              </a:solidFill>
            </a:endParaRPr>
          </a:p>
        </p:txBody>
      </p:sp>
      <p:pic>
        <p:nvPicPr>
          <p:cNvPr id="6" name="Содержимое 7" descr="Валя Зенкина.jpg"/>
          <p:cNvPicPr>
            <a:picLocks noChangeAspect="1"/>
          </p:cNvPicPr>
          <p:nvPr/>
        </p:nvPicPr>
        <p:blipFill>
          <a:blip r:embed="rId3" cstate="email"/>
          <a:stretch>
            <a:fillRect/>
          </a:stretch>
        </p:blipFill>
        <p:spPr>
          <a:xfrm>
            <a:off x="5940152" y="1124744"/>
            <a:ext cx="2880320" cy="3043357"/>
          </a:xfrm>
          <a:prstGeom prst="rect">
            <a:avLst/>
          </a:prstGeom>
          <a:ln w="190500" cap="sq">
            <a:solidFill>
              <a:srgbClr val="C8C6BD"/>
            </a:solidFill>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Tree>
    <p:extLst>
      <p:ext uri="{BB962C8B-B14F-4D97-AF65-F5344CB8AC3E}">
        <p14:creationId xmlns:p14="http://schemas.microsoft.com/office/powerpoint/2010/main" val="1982911448"/>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p:cNvPicPr>
            <a:picLocks noGrp="1" noChangeAspect="1"/>
          </p:cNvPicPr>
          <p:nvPr>
            <p:ph type="pic" idx="1"/>
          </p:nvPr>
        </p:nvPicPr>
        <p:blipFill>
          <a:blip r:embed="rId2">
            <a:extLst>
              <a:ext uri="{28A0092B-C50C-407E-A947-70E740481C1C}">
                <a14:useLocalDpi xmlns:a14="http://schemas.microsoft.com/office/drawing/2010/main" val="0"/>
              </a:ext>
            </a:extLst>
          </a:blip>
          <a:srcRect/>
          <a:stretch>
            <a:fillRect/>
          </a:stretch>
        </p:blipFill>
        <p:spPr>
          <a:xfrm>
            <a:off x="67337" y="44624"/>
            <a:ext cx="8969159" cy="6696744"/>
          </a:xfrm>
          <a:prstGeom prst="rect">
            <a:avLst/>
          </a:prstGeom>
          <a:ln w="88900" cap="sq" cmpd="thickThin">
            <a:solidFill>
              <a:srgbClr val="000000"/>
            </a:solidFill>
            <a:prstDash val="solid"/>
            <a:miter lim="800000"/>
          </a:ln>
          <a:effectLst>
            <a:innerShdw blurRad="76200">
              <a:srgbClr val="000000"/>
            </a:innerShdw>
          </a:effectLst>
        </p:spPr>
      </p:pic>
      <p:sp>
        <p:nvSpPr>
          <p:cNvPr id="2" name="Заголовок 1"/>
          <p:cNvSpPr>
            <a:spLocks noGrp="1"/>
          </p:cNvSpPr>
          <p:nvPr>
            <p:ph type="title"/>
          </p:nvPr>
        </p:nvSpPr>
        <p:spPr>
          <a:xfrm>
            <a:off x="1547664" y="476672"/>
            <a:ext cx="6984776" cy="4890666"/>
          </a:xfrm>
        </p:spPr>
        <p:txBody>
          <a:bodyPr>
            <a:normAutofit fontScale="90000"/>
          </a:bodyPr>
          <a:lstStyle/>
          <a:p>
            <a:pPr algn="just"/>
            <a:r>
              <a:rPr lang="ru-RU" sz="2300" dirty="0"/>
              <a:t>Война наложила свой отпечаток на историю всей страны. Узнав, что началась война, многие </a:t>
            </a:r>
            <a:r>
              <a:rPr lang="ru-RU" sz="2300" dirty="0" smtClean="0"/>
              <a:t>мальчишки </a:t>
            </a:r>
            <a:r>
              <a:rPr lang="ru-RU" sz="2300" dirty="0"/>
              <a:t>и девчонки, несмотря на свой юный возраст, уходили на фронт</a:t>
            </a:r>
            <a:r>
              <a:rPr lang="ru-RU" sz="2300" dirty="0" smtClean="0"/>
              <a:t>,</a:t>
            </a:r>
            <a:r>
              <a:rPr lang="ru-RU" sz="2300" dirty="0"/>
              <a:t> участвовали в партизанских отрядах, где использовались нередко в качестве разведчиков и диверсантов, а также при проведении подпольной </a:t>
            </a:r>
            <a:r>
              <a:rPr lang="ru-RU" sz="2300" dirty="0" smtClean="0"/>
              <a:t>деятельности.</a:t>
            </a:r>
            <a:br>
              <a:rPr lang="ru-RU" sz="2300" dirty="0" smtClean="0"/>
            </a:br>
            <a:r>
              <a:rPr lang="ru-RU" sz="2300" dirty="0" smtClean="0"/>
              <a:t>Те</a:t>
            </a:r>
            <a:r>
              <a:rPr lang="ru-RU" sz="2300" dirty="0"/>
              <a:t>, кто оставался, вели активную деятельность в тылу. Осваивали станки на заводах, технику на полях, дежурили на крышах во время бомбёжек, собирали вещи в армию для русских солдат. На их плечи легла нелёгкая обязанность - освоить работу взрослых для обеспечения армии едой, необходимой техникой.</a:t>
            </a:r>
            <a:br>
              <a:rPr lang="ru-RU" sz="2300" dirty="0"/>
            </a:br>
            <a:r>
              <a:rPr lang="ru-RU" dirty="0" smtClean="0"/>
              <a:t> </a:t>
            </a:r>
            <a:endParaRPr lang="ru-RU" dirty="0"/>
          </a:p>
        </p:txBody>
      </p:sp>
    </p:spTree>
    <p:extLst>
      <p:ext uri="{BB962C8B-B14F-4D97-AF65-F5344CB8AC3E}">
        <p14:creationId xmlns:p14="http://schemas.microsoft.com/office/powerpoint/2010/main" val="3558970531"/>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Объект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07504" y="116632"/>
            <a:ext cx="8928992" cy="6624736"/>
          </a:xfrm>
          <a:prstGeom prst="rect">
            <a:avLst/>
          </a:prstGeom>
          <a:ln w="88900" cap="sq" cmpd="thickThin">
            <a:solidFill>
              <a:srgbClr val="000000"/>
            </a:solidFill>
            <a:prstDash val="solid"/>
            <a:miter lim="800000"/>
          </a:ln>
          <a:effectLst>
            <a:innerShdw blurRad="76200">
              <a:srgbClr val="000000"/>
            </a:innerShdw>
          </a:effectLst>
        </p:spPr>
      </p:pic>
      <p:sp>
        <p:nvSpPr>
          <p:cNvPr id="5" name="Прямоугольник 9"/>
          <p:cNvSpPr>
            <a:spLocks noGrp="1" noChangeArrowheads="1"/>
          </p:cNvSpPr>
          <p:nvPr>
            <p:ph type="title"/>
          </p:nvPr>
        </p:nvSpPr>
        <p:spPr bwMode="auto">
          <a:xfrm>
            <a:off x="457200" y="204262"/>
            <a:ext cx="5554960" cy="6247864"/>
          </a:xfrm>
          <a:prstGeom prst="rect">
            <a:avLst/>
          </a:prstGeom>
          <a:noFill/>
          <a:ln w="9525">
            <a:noFill/>
            <a:miter lim="800000"/>
            <a:headEnd/>
            <a:tailEnd/>
          </a:ln>
        </p:spPr>
        <p:txBody>
          <a:bodyPr wrap="square">
            <a:spAutoFit/>
          </a:bodyPr>
          <a:lstStyle/>
          <a:p>
            <a:pPr algn="l"/>
            <a:r>
              <a:rPr lang="ru-RU" sz="1600" dirty="0" smtClean="0"/>
              <a:t>          </a:t>
            </a:r>
            <a:r>
              <a:rPr lang="ru-RU" sz="4000" b="1" dirty="0" smtClean="0">
                <a:solidFill>
                  <a:srgbClr val="FF0000"/>
                </a:solidFill>
              </a:rPr>
              <a:t>Володя Дубинин</a:t>
            </a:r>
            <a:r>
              <a:rPr lang="ru-RU" sz="1600" dirty="0" smtClean="0"/>
              <a:t/>
            </a:r>
            <a:br>
              <a:rPr lang="ru-RU" sz="1600" dirty="0" smtClean="0"/>
            </a:br>
            <a:r>
              <a:rPr lang="ru-RU" sz="2400" dirty="0" smtClean="0"/>
              <a:t>13-летний </a:t>
            </a:r>
            <a:r>
              <a:rPr lang="ru-RU" sz="2400" dirty="0"/>
              <a:t>партизан Дубинин успел стать глазами партизанского отряда. Командир группы юных разведчиков пионер В.  Дубинин ходил на поверхность семь раз. Он выходил из каменоломен и пробирался назад практически на глазах у немецких часовых. </a:t>
            </a:r>
          </a:p>
          <a:p>
            <a:r>
              <a:rPr lang="ru-RU" sz="2400" dirty="0" smtClean="0"/>
              <a:t>          Уже </a:t>
            </a:r>
            <a:r>
              <a:rPr lang="ru-RU" sz="2400" dirty="0"/>
              <a:t>после освобождения Керчи  4 января 1942 г. Володя вызвался помогать сапёрам при разминировании подходов к каменоломням. От взрыва мины погибли сапёр и помогавший ему Володя Дубинин</a:t>
            </a:r>
            <a:r>
              <a:rPr lang="ru-RU" sz="2400" dirty="0" smtClean="0"/>
              <a:t>.</a:t>
            </a:r>
            <a:br>
              <a:rPr lang="ru-RU" sz="2400" dirty="0" smtClean="0"/>
            </a:br>
            <a:r>
              <a:rPr lang="ru-RU" sz="2400" b="1" dirty="0" smtClean="0">
                <a:solidFill>
                  <a:srgbClr val="FF0000"/>
                </a:solidFill>
              </a:rPr>
              <a:t>Погиб</a:t>
            </a:r>
            <a:endParaRPr lang="ru-RU" sz="2400" b="1" dirty="0">
              <a:solidFill>
                <a:srgbClr val="FF0000"/>
              </a:solidFill>
            </a:endParaRPr>
          </a:p>
        </p:txBody>
      </p:sp>
      <p:pic>
        <p:nvPicPr>
          <p:cNvPr id="6" name="Picture 2"/>
          <p:cNvPicPr>
            <a:picLocks noChangeAspect="1" noChangeArrowheads="1"/>
          </p:cNvPicPr>
          <p:nvPr/>
        </p:nvPicPr>
        <p:blipFill>
          <a:blip r:embed="rId3" cstate="email"/>
          <a:srcRect/>
          <a:stretch>
            <a:fillRect/>
          </a:stretch>
        </p:blipFill>
        <p:spPr bwMode="auto">
          <a:xfrm>
            <a:off x="6069381" y="1196752"/>
            <a:ext cx="2698750" cy="3384550"/>
          </a:xfrm>
          <a:prstGeom prst="rect">
            <a:avLst/>
          </a:prstGeom>
          <a:noFill/>
          <a:ln w="9525">
            <a:noFill/>
            <a:miter lim="800000"/>
            <a:headEnd/>
            <a:tailEnd/>
          </a:ln>
        </p:spPr>
      </p:pic>
    </p:spTree>
    <p:extLst>
      <p:ext uri="{BB962C8B-B14F-4D97-AF65-F5344CB8AC3E}">
        <p14:creationId xmlns:p14="http://schemas.microsoft.com/office/powerpoint/2010/main" val="3829044697"/>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Объект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07504" y="116632"/>
            <a:ext cx="8928992" cy="6624736"/>
          </a:xfrm>
          <a:prstGeom prst="rect">
            <a:avLst/>
          </a:prstGeom>
          <a:ln w="88900" cap="sq" cmpd="thickThin">
            <a:solidFill>
              <a:srgbClr val="000000"/>
            </a:solidFill>
            <a:prstDash val="solid"/>
            <a:miter lim="800000"/>
          </a:ln>
          <a:effectLst>
            <a:innerShdw blurRad="76200">
              <a:srgbClr val="000000"/>
            </a:innerShdw>
          </a:effectLst>
        </p:spPr>
      </p:pic>
      <p:sp>
        <p:nvSpPr>
          <p:cNvPr id="5" name="Rectangle 1"/>
          <p:cNvSpPr>
            <a:spLocks noGrp="1" noChangeArrowheads="1"/>
          </p:cNvSpPr>
          <p:nvPr>
            <p:ph type="title"/>
          </p:nvPr>
        </p:nvSpPr>
        <p:spPr bwMode="auto">
          <a:xfrm>
            <a:off x="457200" y="758259"/>
            <a:ext cx="5338936" cy="5139869"/>
          </a:xfrm>
          <a:prstGeom prst="rect">
            <a:avLst/>
          </a:prstGeom>
          <a:noFill/>
          <a:ln w="9525">
            <a:noFill/>
            <a:miter lim="800000"/>
            <a:headEnd/>
            <a:tailEnd/>
          </a:ln>
        </p:spPr>
        <p:txBody>
          <a:bodyPr wrap="square" anchor="ctr">
            <a:spAutoFit/>
          </a:bodyPr>
          <a:lstStyle/>
          <a:p>
            <a:pPr algn="l" eaLnBrk="0" hangingPunct="0"/>
            <a:r>
              <a:rPr lang="ru-RU" sz="1600" dirty="0" smtClean="0"/>
              <a:t>     </a:t>
            </a:r>
            <a:r>
              <a:rPr lang="ru-RU" sz="4000" b="1" dirty="0" smtClean="0">
                <a:solidFill>
                  <a:srgbClr val="FF0000"/>
                </a:solidFill>
              </a:rPr>
              <a:t>Боря </a:t>
            </a:r>
            <a:r>
              <a:rPr lang="ru-RU" sz="4000" b="1" dirty="0" err="1" smtClean="0">
                <a:solidFill>
                  <a:srgbClr val="FF0000"/>
                </a:solidFill>
              </a:rPr>
              <a:t>Кулешин</a:t>
            </a:r>
            <a:r>
              <a:rPr lang="ru-RU" sz="4000" b="1" dirty="0" smtClean="0">
                <a:solidFill>
                  <a:srgbClr val="FF0000"/>
                </a:solidFill>
              </a:rPr>
              <a:t>           </a:t>
            </a:r>
            <a:r>
              <a:rPr lang="ru-RU" sz="1600" dirty="0" smtClean="0"/>
              <a:t/>
            </a:r>
            <a:br>
              <a:rPr lang="ru-RU" sz="1600" dirty="0" smtClean="0"/>
            </a:br>
            <a:r>
              <a:rPr lang="ru-RU" sz="2400" dirty="0" smtClean="0"/>
              <a:t>Нёс службу на корабле. </a:t>
            </a:r>
            <a:endParaRPr lang="ru-RU" sz="2400" dirty="0"/>
          </a:p>
          <a:p>
            <a:pPr algn="just" eaLnBrk="0" hangingPunct="0"/>
            <a:r>
              <a:rPr lang="ru-RU" sz="2400" dirty="0" smtClean="0"/>
              <a:t>          На </a:t>
            </a:r>
            <a:r>
              <a:rPr lang="ru-RU" sz="2400" dirty="0"/>
              <a:t>борту корабля Боря подает зенитчикам тяжелые обоймы со снарядами - одну за другой, не зная усталости, не ведая страха, а в промежутках между сражениями помогает раненым, ухаживает за ними. </a:t>
            </a:r>
          </a:p>
          <a:p>
            <a:pPr eaLnBrk="0" hangingPunct="0"/>
            <a:r>
              <a:rPr lang="ru-RU" sz="2400" dirty="0"/>
              <a:t>          Более 2-х героических лет провел Боря на море, на военном корабле, сражаясь с фашистами за свободу нашей Родины. </a:t>
            </a:r>
            <a:r>
              <a:rPr lang="ru-RU" sz="2400" dirty="0" smtClean="0"/>
              <a:t/>
            </a:r>
            <a:br>
              <a:rPr lang="ru-RU" sz="2400" dirty="0" smtClean="0"/>
            </a:br>
            <a:r>
              <a:rPr lang="ru-RU" sz="2400" b="1" dirty="0" smtClean="0">
                <a:solidFill>
                  <a:srgbClr val="FF0000"/>
                </a:solidFill>
              </a:rPr>
              <a:t>Остался Жив</a:t>
            </a:r>
            <a:r>
              <a:rPr lang="ru-RU" sz="2400" dirty="0" smtClean="0"/>
              <a:t>!</a:t>
            </a:r>
          </a:p>
        </p:txBody>
      </p:sp>
      <p:pic>
        <p:nvPicPr>
          <p:cNvPr id="6" name="Picture 11" descr="C:\Users\общий\Documents\ПИОНЕРЫ ГЕРОИ\young_cruisers_redcaucasus_sevastopol_1944_1.7zuzbp0a0gcosko0k0400gwk4.ejcuplo1l0oo0sk8c40s8osc4.th.jpeg"/>
          <p:cNvPicPr>
            <a:picLocks noChangeAspect="1" noChangeArrowheads="1"/>
          </p:cNvPicPr>
          <p:nvPr/>
        </p:nvPicPr>
        <p:blipFill>
          <a:blip r:embed="rId3" cstate="email"/>
          <a:srcRect/>
          <a:stretch>
            <a:fillRect/>
          </a:stretch>
        </p:blipFill>
        <p:spPr bwMode="auto">
          <a:xfrm>
            <a:off x="5796136" y="548680"/>
            <a:ext cx="2952328" cy="4399874"/>
          </a:xfrm>
          <a:prstGeom prst="rect">
            <a:avLst/>
          </a:prstGeom>
          <a:noFill/>
          <a:ln w="9525">
            <a:noFill/>
            <a:miter lim="800000"/>
            <a:headEnd/>
            <a:tailEnd/>
          </a:ln>
        </p:spPr>
      </p:pic>
    </p:spTree>
    <p:extLst>
      <p:ext uri="{BB962C8B-B14F-4D97-AF65-F5344CB8AC3E}">
        <p14:creationId xmlns:p14="http://schemas.microsoft.com/office/powerpoint/2010/main" val="2155173937"/>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Объект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07504" y="116632"/>
            <a:ext cx="8928992" cy="6624736"/>
          </a:xfrm>
          <a:prstGeom prst="rect">
            <a:avLst/>
          </a:prstGeom>
          <a:ln w="88900" cap="sq" cmpd="thickThin">
            <a:solidFill>
              <a:srgbClr val="000000"/>
            </a:solidFill>
            <a:prstDash val="solid"/>
            <a:miter lim="800000"/>
          </a:ln>
          <a:effectLst>
            <a:innerShdw blurRad="76200">
              <a:srgbClr val="000000"/>
            </a:innerShdw>
          </a:effectLst>
        </p:spPr>
      </p:pic>
      <p:sp>
        <p:nvSpPr>
          <p:cNvPr id="2" name="Заголовок 1"/>
          <p:cNvSpPr>
            <a:spLocks noGrp="1"/>
          </p:cNvSpPr>
          <p:nvPr>
            <p:ph type="title"/>
          </p:nvPr>
        </p:nvSpPr>
        <p:spPr>
          <a:xfrm>
            <a:off x="457200" y="274638"/>
            <a:ext cx="8229600" cy="6106690"/>
          </a:xfrm>
        </p:spPr>
        <p:txBody>
          <a:bodyPr>
            <a:normAutofit fontScale="90000"/>
          </a:bodyPr>
          <a:lstStyle/>
          <a:p>
            <a:pPr algn="l"/>
            <a:r>
              <a:rPr lang="ru-RU" dirty="0" smtClean="0"/>
              <a:t>Третий этап реализации проекта</a:t>
            </a:r>
            <a:br>
              <a:rPr lang="ru-RU" dirty="0" smtClean="0"/>
            </a:br>
            <a:r>
              <a:rPr lang="ru-RU" b="1" i="1" dirty="0" err="1"/>
              <a:t>Презентационно</a:t>
            </a:r>
            <a:r>
              <a:rPr lang="ru-RU" b="1" i="1" dirty="0"/>
              <a:t> – завершающий</a:t>
            </a:r>
            <a:r>
              <a:rPr lang="ru-RU" dirty="0"/>
              <a:t/>
            </a:r>
            <a:br>
              <a:rPr lang="ru-RU" dirty="0"/>
            </a:br>
            <a:r>
              <a:rPr lang="ru-RU" sz="4000" dirty="0"/>
              <a:t>Выставка продуктов детской деятельности. </a:t>
            </a:r>
            <a:br>
              <a:rPr lang="ru-RU" sz="4000" dirty="0"/>
            </a:br>
            <a:r>
              <a:rPr lang="ru-RU" sz="4000" dirty="0"/>
              <a:t>Организация выставки детских рисунков совместно с родителями «День Победы»</a:t>
            </a:r>
            <a:br>
              <a:rPr lang="ru-RU" sz="4000" dirty="0"/>
            </a:br>
            <a:r>
              <a:rPr lang="ru-RU" sz="4000" dirty="0"/>
              <a:t>Презентация </a:t>
            </a:r>
            <a:r>
              <a:rPr lang="ru-RU" sz="4000" dirty="0" smtClean="0"/>
              <a:t>данного проекта </a:t>
            </a:r>
            <a:r>
              <a:rPr lang="ru-RU" sz="4000" dirty="0"/>
              <a:t>для педагогов и родителей ДОУ.</a:t>
            </a:r>
            <a:br>
              <a:rPr lang="ru-RU" sz="4000" dirty="0"/>
            </a:br>
            <a:endParaRPr lang="ru-RU" sz="4000" dirty="0"/>
          </a:p>
        </p:txBody>
      </p:sp>
    </p:spTree>
    <p:extLst>
      <p:ext uri="{BB962C8B-B14F-4D97-AF65-F5344CB8AC3E}">
        <p14:creationId xmlns:p14="http://schemas.microsoft.com/office/powerpoint/2010/main" val="346647231"/>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4" name="Объект 3"/>
          <p:cNvPicPr>
            <a:picLocks noGrp="1" noChangeAspect="1"/>
          </p:cNvPicPr>
          <p:nvPr>
            <p:ph idx="1"/>
          </p:nvPr>
        </p:nvPicPr>
        <p:blipFill>
          <a:blip r:embed="rId4">
            <a:extLst>
              <a:ext uri="{28A0092B-C50C-407E-A947-70E740481C1C}">
                <a14:useLocalDpi xmlns:a14="http://schemas.microsoft.com/office/drawing/2010/main" val="0"/>
              </a:ext>
            </a:extLst>
          </a:blip>
          <a:stretch>
            <a:fillRect/>
          </a:stretch>
        </p:blipFill>
        <p:spPr>
          <a:xfrm>
            <a:off x="107504" y="116632"/>
            <a:ext cx="8928992" cy="6624736"/>
          </a:xfrm>
          <a:prstGeom prst="rect">
            <a:avLst/>
          </a:prstGeom>
          <a:ln w="88900" cap="sq" cmpd="thickThin">
            <a:solidFill>
              <a:srgbClr val="000000"/>
            </a:solidFill>
            <a:prstDash val="solid"/>
            <a:miter lim="800000"/>
          </a:ln>
          <a:effectLst>
            <a:innerShdw blurRad="76200">
              <a:srgbClr val="000000"/>
            </a:innerShdw>
          </a:effectLst>
        </p:spPr>
      </p:pic>
      <p:pic>
        <p:nvPicPr>
          <p:cNvPr id="3" name="на безымянной высоте-em.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4267200" y="3124200"/>
            <a:ext cx="609600" cy="609600"/>
          </a:xfrm>
          <a:prstGeom prst="rect">
            <a:avLst/>
          </a:prstGeom>
        </p:spPr>
      </p:pic>
      <p:sp>
        <p:nvSpPr>
          <p:cNvPr id="5" name="Прямоугольник 4"/>
          <p:cNvSpPr/>
          <p:nvPr/>
        </p:nvSpPr>
        <p:spPr>
          <a:xfrm>
            <a:off x="755576" y="620688"/>
            <a:ext cx="7776864" cy="3323987"/>
          </a:xfrm>
          <a:prstGeom prst="rect">
            <a:avLst/>
          </a:prstGeom>
        </p:spPr>
        <p:txBody>
          <a:bodyPr wrap="square">
            <a:spAutoFit/>
          </a:bodyPr>
          <a:lstStyle/>
          <a:p>
            <a:pPr algn="just">
              <a:lnSpc>
                <a:spcPct val="150000"/>
              </a:lnSpc>
              <a:spcAft>
                <a:spcPts val="1000"/>
              </a:spcAft>
            </a:pPr>
            <a:r>
              <a:rPr lang="ru-RU" sz="2000" b="1" dirty="0">
                <a:latin typeface="Times New Roman" panose="02020603050405020304" pitchFamily="18" charset="0"/>
                <a:ea typeface="Calibri" panose="020F0502020204030204" pitchFamily="34" charset="0"/>
                <a:cs typeface="Times New Roman" panose="02020603050405020304" pitchFamily="18" charset="0"/>
              </a:rPr>
              <a:t>Вывод:</a:t>
            </a:r>
            <a:r>
              <a:rPr lang="ru-RU" sz="2000" dirty="0">
                <a:latin typeface="Times New Roman" panose="02020603050405020304" pitchFamily="18" charset="0"/>
                <a:ea typeface="Calibri" panose="020F0502020204030204" pitchFamily="34" charset="0"/>
                <a:cs typeface="Times New Roman" panose="02020603050405020304" pitchFamily="18" charset="0"/>
              </a:rPr>
              <a:t> В ходе проведенных всех мероприятий, посвященных дню Победы, а так же выбранной мною теме « Из юности – в бессмертие» дети научились ориентироваться в истории нашей страны, у детей сформировались такие понятия, как дети войны, ветераны, оборона, партизаны, захватчики, </a:t>
            </a:r>
            <a:r>
              <a:rPr lang="ru-RU" sz="2000" dirty="0" smtClean="0">
                <a:latin typeface="Times New Roman" panose="02020603050405020304" pitchFamily="18" charset="0"/>
                <a:ea typeface="Calibri" panose="020F0502020204030204" pitchFamily="34" charset="0"/>
                <a:cs typeface="Times New Roman" panose="02020603050405020304" pitchFamily="18" charset="0"/>
              </a:rPr>
              <a:t>фашисты; </a:t>
            </a:r>
            <a:r>
              <a:rPr lang="ru-RU" sz="2000" dirty="0">
                <a:latin typeface="Times New Roman" panose="02020603050405020304" pitchFamily="18" charset="0"/>
                <a:ea typeface="Calibri" panose="020F0502020204030204" pitchFamily="34" charset="0"/>
                <a:cs typeface="Times New Roman" panose="02020603050405020304" pitchFamily="18" charset="0"/>
              </a:rPr>
              <a:t>сформировалось чувство гордости за свой народ и его боевые заслуги; уважение к защитникам Отечества, ветеранам Великой Отечественной войны. </a:t>
            </a:r>
            <a:endParaRPr lang="ru-RU" sz="20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6" name="Рисунок 5"/>
          <p:cNvPicPr>
            <a:picLocks noChangeAspect="1"/>
          </p:cNvPicPr>
          <p:nvPr/>
        </p:nvPicPr>
        <p:blipFill>
          <a:blip r:embed="rId6"/>
          <a:stretch>
            <a:fillRect/>
          </a:stretch>
        </p:blipFill>
        <p:spPr>
          <a:xfrm>
            <a:off x="5148064" y="3957715"/>
            <a:ext cx="3384376" cy="2306572"/>
          </a:xfrm>
          <a:prstGeom prst="rect">
            <a:avLst/>
          </a:prstGeom>
        </p:spPr>
      </p:pic>
    </p:spTree>
    <p:extLst>
      <p:ext uri="{BB962C8B-B14F-4D97-AF65-F5344CB8AC3E}">
        <p14:creationId xmlns:p14="http://schemas.microsoft.com/office/powerpoint/2010/main" val="1875155488"/>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222928" fill="hold"/>
                                        <p:tgtEl>
                                          <p:spTgt spid="3"/>
                                        </p:tgtEl>
                                      </p:cBhvr>
                                    </p:cmd>
                                  </p:childTnLst>
                                </p:cTn>
                              </p:par>
                            </p:childTnLst>
                          </p:cTn>
                        </p:par>
                      </p:childTnLst>
                    </p:cTn>
                  </p:par>
                </p:childTnLst>
              </p:cTn>
              <p:nextCondLst>
                <p:cond evt="onClick" delay="0">
                  <p:tgtEl>
                    <p:spTgt spid="3"/>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4" name="Объект 3"/>
          <p:cNvPicPr>
            <a:picLocks noGrp="1" noChangeAspect="1"/>
          </p:cNvPicPr>
          <p:nvPr>
            <p:ph idx="1"/>
          </p:nvPr>
        </p:nvPicPr>
        <p:blipFill>
          <a:blip r:embed="rId4">
            <a:extLst>
              <a:ext uri="{28A0092B-C50C-407E-A947-70E740481C1C}">
                <a14:useLocalDpi xmlns:a14="http://schemas.microsoft.com/office/drawing/2010/main" val="0"/>
              </a:ext>
            </a:extLst>
          </a:blip>
          <a:stretch>
            <a:fillRect/>
          </a:stretch>
        </p:blipFill>
        <p:spPr>
          <a:xfrm>
            <a:off x="107504" y="116632"/>
            <a:ext cx="8928992" cy="6624736"/>
          </a:xfrm>
          <a:prstGeom prst="rect">
            <a:avLst/>
          </a:prstGeom>
          <a:ln w="88900" cap="sq" cmpd="thickThin">
            <a:solidFill>
              <a:srgbClr val="000000"/>
            </a:solidFill>
            <a:prstDash val="solid"/>
            <a:miter lim="800000"/>
          </a:ln>
          <a:effectLst>
            <a:innerShdw blurRad="76200">
              <a:srgbClr val="000000"/>
            </a:innerShdw>
          </a:effectLst>
        </p:spPr>
      </p:pic>
      <p:pic>
        <p:nvPicPr>
          <p:cNvPr id="3" name="на безымянной высоте-em.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4267200" y="3124200"/>
            <a:ext cx="609600" cy="609600"/>
          </a:xfrm>
          <a:prstGeom prst="rect">
            <a:avLst/>
          </a:prstGeom>
        </p:spPr>
      </p:pic>
      <p:pic>
        <p:nvPicPr>
          <p:cNvPr id="5" name="Рисунок 4"/>
          <p:cNvPicPr>
            <a:picLocks noChangeAspect="1"/>
          </p:cNvPicPr>
          <p:nvPr/>
        </p:nvPicPr>
        <p:blipFill>
          <a:blip r:embed="rId6"/>
          <a:stretch>
            <a:fillRect/>
          </a:stretch>
        </p:blipFill>
        <p:spPr>
          <a:xfrm>
            <a:off x="1127637" y="836712"/>
            <a:ext cx="7498325" cy="3456384"/>
          </a:xfrm>
          <a:prstGeom prst="rect">
            <a:avLst/>
          </a:prstGeom>
        </p:spPr>
      </p:pic>
      <p:pic>
        <p:nvPicPr>
          <p:cNvPr id="6" name="Рисунок 5"/>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220072" y="4149080"/>
            <a:ext cx="3046117" cy="2207245"/>
          </a:xfrm>
          <a:prstGeom prst="rect">
            <a:avLst/>
          </a:prstGeom>
        </p:spPr>
      </p:pic>
    </p:spTree>
    <p:extLst>
      <p:ext uri="{BB962C8B-B14F-4D97-AF65-F5344CB8AC3E}">
        <p14:creationId xmlns:p14="http://schemas.microsoft.com/office/powerpoint/2010/main" val="4002213717"/>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222902" fill="hold"/>
                                        <p:tgtEl>
                                          <p:spTgt spid="3"/>
                                        </p:tgtEl>
                                      </p:cBhvr>
                                    </p:cmd>
                                  </p:childTnLst>
                                </p:cTn>
                              </p:par>
                            </p:childTnLst>
                          </p:cTn>
                        </p:par>
                      </p:childTnLst>
                    </p:cTn>
                  </p:par>
                </p:childTnLst>
              </p:cTn>
              <p:nextCondLst>
                <p:cond evt="onClick" delay="0">
                  <p:tgtEl>
                    <p:spTgt spid="3"/>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4" name="Объект 3"/>
          <p:cNvPicPr>
            <a:picLocks noGrp="1" noChangeAspect="1"/>
          </p:cNvPicPr>
          <p:nvPr>
            <p:ph idx="1"/>
          </p:nvPr>
        </p:nvPicPr>
        <p:blipFill>
          <a:blip r:embed="rId4">
            <a:extLst>
              <a:ext uri="{28A0092B-C50C-407E-A947-70E740481C1C}">
                <a14:useLocalDpi xmlns:a14="http://schemas.microsoft.com/office/drawing/2010/main" val="0"/>
              </a:ext>
            </a:extLst>
          </a:blip>
          <a:stretch>
            <a:fillRect/>
          </a:stretch>
        </p:blipFill>
        <p:spPr>
          <a:xfrm>
            <a:off x="107504" y="116632"/>
            <a:ext cx="8928992" cy="6624736"/>
          </a:xfrm>
          <a:prstGeom prst="rect">
            <a:avLst/>
          </a:prstGeom>
          <a:ln w="88900" cap="sq" cmpd="thickThin">
            <a:solidFill>
              <a:srgbClr val="000000"/>
            </a:solidFill>
            <a:prstDash val="solid"/>
            <a:miter lim="800000"/>
          </a:ln>
          <a:effectLst>
            <a:innerShdw blurRad="76200">
              <a:srgbClr val="000000"/>
            </a:innerShdw>
          </a:effectLst>
        </p:spPr>
      </p:pic>
      <p:pic>
        <p:nvPicPr>
          <p:cNvPr id="3" name="на безымянной высоте-em.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4267200" y="3124200"/>
            <a:ext cx="609600" cy="609600"/>
          </a:xfrm>
          <a:prstGeom prst="rect">
            <a:avLst/>
          </a:prstGeom>
        </p:spPr>
      </p:pic>
      <p:pic>
        <p:nvPicPr>
          <p:cNvPr id="5" name="Рисунок 4"/>
          <p:cNvPicPr>
            <a:picLocks noChangeAspect="1"/>
          </p:cNvPicPr>
          <p:nvPr/>
        </p:nvPicPr>
        <p:blipFill>
          <a:blip r:embed="rId6"/>
          <a:stretch>
            <a:fillRect/>
          </a:stretch>
        </p:blipFill>
        <p:spPr>
          <a:xfrm>
            <a:off x="847021" y="404665"/>
            <a:ext cx="7449958" cy="3168351"/>
          </a:xfrm>
          <a:prstGeom prst="rect">
            <a:avLst/>
          </a:prstGeom>
        </p:spPr>
      </p:pic>
      <p:pic>
        <p:nvPicPr>
          <p:cNvPr id="6" name="Рисунок 5"/>
          <p:cNvPicPr>
            <a:picLocks noChangeAspect="1"/>
          </p:cNvPicPr>
          <p:nvPr/>
        </p:nvPicPr>
        <p:blipFill>
          <a:blip r:embed="rId7"/>
          <a:stretch>
            <a:fillRect/>
          </a:stretch>
        </p:blipFill>
        <p:spPr>
          <a:xfrm>
            <a:off x="4388417" y="3573016"/>
            <a:ext cx="3887974" cy="2782724"/>
          </a:xfrm>
          <a:prstGeom prst="rect">
            <a:avLst/>
          </a:prstGeom>
        </p:spPr>
      </p:pic>
    </p:spTree>
    <p:extLst>
      <p:ext uri="{BB962C8B-B14F-4D97-AF65-F5344CB8AC3E}">
        <p14:creationId xmlns:p14="http://schemas.microsoft.com/office/powerpoint/2010/main" val="1462980976"/>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222928" fill="hold"/>
                                        <p:tgtEl>
                                          <p:spTgt spid="3"/>
                                        </p:tgtEl>
                                      </p:cBhvr>
                                    </p:cmd>
                                  </p:childTnLst>
                                </p:cTn>
                              </p:par>
                            </p:childTnLst>
                          </p:cTn>
                        </p:par>
                      </p:childTnLst>
                    </p:cTn>
                  </p:par>
                </p:childTnLst>
              </p:cTn>
              <p:nextCondLst>
                <p:cond evt="onClick" delay="0">
                  <p:tgtEl>
                    <p:spTgt spid="3"/>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4" name="Объект 3"/>
          <p:cNvPicPr>
            <a:picLocks noGrp="1" noChangeAspect="1"/>
          </p:cNvPicPr>
          <p:nvPr>
            <p:ph idx="1"/>
          </p:nvPr>
        </p:nvPicPr>
        <p:blipFill>
          <a:blip r:embed="rId4">
            <a:extLst>
              <a:ext uri="{28A0092B-C50C-407E-A947-70E740481C1C}">
                <a14:useLocalDpi xmlns:a14="http://schemas.microsoft.com/office/drawing/2010/main" val="0"/>
              </a:ext>
            </a:extLst>
          </a:blip>
          <a:stretch>
            <a:fillRect/>
          </a:stretch>
        </p:blipFill>
        <p:spPr>
          <a:xfrm>
            <a:off x="107504" y="116632"/>
            <a:ext cx="8928992" cy="6624736"/>
          </a:xfrm>
          <a:prstGeom prst="rect">
            <a:avLst/>
          </a:prstGeom>
          <a:ln w="88900" cap="sq" cmpd="thickThin">
            <a:solidFill>
              <a:srgbClr val="000000"/>
            </a:solidFill>
            <a:prstDash val="solid"/>
            <a:miter lim="800000"/>
          </a:ln>
          <a:effectLst>
            <a:innerShdw blurRad="76200">
              <a:srgbClr val="000000"/>
            </a:innerShdw>
          </a:effectLst>
        </p:spPr>
      </p:pic>
      <p:pic>
        <p:nvPicPr>
          <p:cNvPr id="3" name="на безымянной высоте-em.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4267200" y="3124200"/>
            <a:ext cx="609600" cy="609600"/>
          </a:xfrm>
          <a:prstGeom prst="rect">
            <a:avLst/>
          </a:prstGeom>
        </p:spPr>
      </p:pic>
      <p:pic>
        <p:nvPicPr>
          <p:cNvPr id="6" name="Рисунок 5"/>
          <p:cNvPicPr>
            <a:picLocks noChangeAspect="1"/>
          </p:cNvPicPr>
          <p:nvPr/>
        </p:nvPicPr>
        <p:blipFill>
          <a:blip r:embed="rId6"/>
          <a:stretch>
            <a:fillRect/>
          </a:stretch>
        </p:blipFill>
        <p:spPr>
          <a:xfrm>
            <a:off x="386733" y="274638"/>
            <a:ext cx="8370533" cy="1786211"/>
          </a:xfrm>
          <a:prstGeom prst="rect">
            <a:avLst/>
          </a:prstGeom>
        </p:spPr>
      </p:pic>
      <p:pic>
        <p:nvPicPr>
          <p:cNvPr id="7" name="Рисунок 6"/>
          <p:cNvPicPr>
            <a:picLocks noChangeAspect="1"/>
          </p:cNvPicPr>
          <p:nvPr/>
        </p:nvPicPr>
        <p:blipFill>
          <a:blip r:embed="rId7"/>
          <a:stretch>
            <a:fillRect/>
          </a:stretch>
        </p:blipFill>
        <p:spPr>
          <a:xfrm>
            <a:off x="2915816" y="1692981"/>
            <a:ext cx="5337955" cy="4081637"/>
          </a:xfrm>
          <a:prstGeom prst="rect">
            <a:avLst/>
          </a:prstGeom>
        </p:spPr>
      </p:pic>
    </p:spTree>
    <p:extLst>
      <p:ext uri="{BB962C8B-B14F-4D97-AF65-F5344CB8AC3E}">
        <p14:creationId xmlns:p14="http://schemas.microsoft.com/office/powerpoint/2010/main" val="401078206"/>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222928" fill="hold"/>
                                        <p:tgtEl>
                                          <p:spTgt spid="3"/>
                                        </p:tgtEl>
                                      </p:cBhvr>
                                    </p:cmd>
                                  </p:childTnLst>
                                </p:cTn>
                              </p:par>
                            </p:childTnLst>
                          </p:cTn>
                        </p:par>
                      </p:childTnLst>
                    </p:cTn>
                  </p:par>
                </p:childTnLst>
              </p:cTn>
              <p:nextCondLst>
                <p:cond evt="onClick" delay="0">
                  <p:tgtEl>
                    <p:spTgt spid="3"/>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7504" y="116632"/>
            <a:ext cx="8928992" cy="6624736"/>
          </a:xfrm>
          <a:prstGeom prst="rect">
            <a:avLst/>
          </a:prstGeom>
          <a:ln w="88900" cap="sq" cmpd="thickThin">
            <a:solidFill>
              <a:srgbClr val="000000"/>
            </a:solidFill>
            <a:prstDash val="solid"/>
            <a:miter lim="800000"/>
          </a:ln>
          <a:effectLst>
            <a:innerShdw blurRad="76200">
              <a:srgbClr val="000000"/>
            </a:innerShdw>
          </a:effectLst>
        </p:spPr>
      </p:pic>
      <p:sp>
        <p:nvSpPr>
          <p:cNvPr id="2" name="Заголовок 1"/>
          <p:cNvSpPr>
            <a:spLocks noGrp="1"/>
          </p:cNvSpPr>
          <p:nvPr>
            <p:ph type="title"/>
          </p:nvPr>
        </p:nvSpPr>
        <p:spPr>
          <a:xfrm>
            <a:off x="1619672" y="274638"/>
            <a:ext cx="7067128" cy="5026570"/>
          </a:xfrm>
        </p:spPr>
        <p:txBody>
          <a:bodyPr>
            <a:normAutofit/>
          </a:bodyPr>
          <a:lstStyle/>
          <a:p>
            <a:pPr algn="just"/>
            <a:r>
              <a:rPr lang="ru-RU" sz="2400" b="1" dirty="0"/>
              <a:t>Все люди, защищавшие честь нашей страны, могут по праву называться героями. Маленькие герои большой войны. Они сражались рядом со старшими – отцами, братьями. Сражались повсюду. На </a:t>
            </a:r>
            <a:r>
              <a:rPr lang="ru-RU" sz="2400" b="1" dirty="0" smtClean="0"/>
              <a:t>море, в небе, керченских катакомбах, Брестской крепости.</a:t>
            </a:r>
            <a:br>
              <a:rPr lang="ru-RU" sz="2400" b="1" dirty="0" smtClean="0"/>
            </a:br>
            <a:r>
              <a:rPr lang="ru-RU" sz="2400" b="1" dirty="0"/>
              <a:t>Сотни детей были награждены медалью «Партизану Великой Отечественной войны», свыше 15 000 — медалью «За оборону Ленинграда», свыше 20 000 медалью «За оборону Москвы».</a:t>
            </a:r>
            <a:br>
              <a:rPr lang="ru-RU" sz="2400" b="1" dirty="0"/>
            </a:br>
            <a:r>
              <a:rPr lang="ru-RU" sz="2400" b="1" dirty="0"/>
              <a:t> Четверо пионеров-героев были удостоены высшей награды – звания </a:t>
            </a:r>
            <a:r>
              <a:rPr lang="ru-RU" sz="2400" b="1" dirty="0" smtClean="0"/>
              <a:t>Героя </a:t>
            </a:r>
            <a:r>
              <a:rPr lang="ru-RU" sz="2400" b="1" dirty="0"/>
              <a:t>Советского </a:t>
            </a:r>
            <a:r>
              <a:rPr lang="ru-RU" sz="2400" b="1" dirty="0" smtClean="0"/>
              <a:t>Союза.</a:t>
            </a:r>
            <a:endParaRPr lang="ru-RU" sz="2300" b="1" dirty="0"/>
          </a:p>
        </p:txBody>
      </p:sp>
    </p:spTree>
    <p:extLst>
      <p:ext uri="{BB962C8B-B14F-4D97-AF65-F5344CB8AC3E}">
        <p14:creationId xmlns:p14="http://schemas.microsoft.com/office/powerpoint/2010/main" val="3576526666"/>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Объект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07504" y="116632"/>
            <a:ext cx="8928992" cy="6624736"/>
          </a:xfrm>
          <a:prstGeom prst="rect">
            <a:avLst/>
          </a:prstGeom>
          <a:ln w="88900" cap="sq" cmpd="thickThin">
            <a:solidFill>
              <a:srgbClr val="000000"/>
            </a:solidFill>
            <a:prstDash val="solid"/>
            <a:miter lim="800000"/>
          </a:ln>
          <a:effectLst>
            <a:innerShdw blurRad="76200">
              <a:srgbClr val="000000"/>
            </a:innerShdw>
          </a:effectLst>
        </p:spPr>
      </p:pic>
      <p:sp>
        <p:nvSpPr>
          <p:cNvPr id="2" name="Заголовок 1"/>
          <p:cNvSpPr>
            <a:spLocks noGrp="1"/>
          </p:cNvSpPr>
          <p:nvPr>
            <p:ph type="title"/>
          </p:nvPr>
        </p:nvSpPr>
        <p:spPr/>
        <p:txBody>
          <a:bodyPr>
            <a:noAutofit/>
          </a:bodyPr>
          <a:lstStyle/>
          <a:p>
            <a:r>
              <a:rPr lang="ru-RU" sz="3200" dirty="0"/>
              <a:t>За боевые заслуги десятки тысяч детей были награждены орденами и медалями</a:t>
            </a:r>
          </a:p>
        </p:txBody>
      </p:sp>
      <p:pic>
        <p:nvPicPr>
          <p:cNvPr id="5" name="Рисунок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34644" y="1700808"/>
            <a:ext cx="1239059" cy="1628800"/>
          </a:xfrm>
          <a:prstGeom prst="rect">
            <a:avLst/>
          </a:prstGeom>
        </p:spPr>
      </p:pic>
      <p:pic>
        <p:nvPicPr>
          <p:cNvPr id="6" name="Рисунок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95737" y="2033464"/>
            <a:ext cx="1728192" cy="1296144"/>
          </a:xfrm>
          <a:prstGeom prst="rect">
            <a:avLst/>
          </a:prstGeom>
        </p:spPr>
      </p:pic>
      <p:pic>
        <p:nvPicPr>
          <p:cNvPr id="7" name="Рисунок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173420" y="1601416"/>
            <a:ext cx="1728192" cy="1728192"/>
          </a:xfrm>
          <a:prstGeom prst="rect">
            <a:avLst/>
          </a:prstGeom>
        </p:spPr>
      </p:pic>
      <p:pic>
        <p:nvPicPr>
          <p:cNvPr id="8" name="Рисунок 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156176" y="1696244"/>
            <a:ext cx="2177819" cy="1633364"/>
          </a:xfrm>
          <a:prstGeom prst="rect">
            <a:avLst/>
          </a:prstGeom>
        </p:spPr>
      </p:pic>
      <p:pic>
        <p:nvPicPr>
          <p:cNvPr id="9" name="Рисунок 8"/>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763688" y="3429001"/>
            <a:ext cx="1619812" cy="1584176"/>
          </a:xfrm>
          <a:prstGeom prst="rect">
            <a:avLst/>
          </a:prstGeom>
        </p:spPr>
      </p:pic>
      <p:pic>
        <p:nvPicPr>
          <p:cNvPr id="10" name="Рисунок 9"/>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609433" y="3429001"/>
            <a:ext cx="1061037" cy="1962919"/>
          </a:xfrm>
          <a:prstGeom prst="rect">
            <a:avLst/>
          </a:prstGeom>
        </p:spPr>
      </p:pic>
      <p:pic>
        <p:nvPicPr>
          <p:cNvPr id="11" name="Рисунок 10"/>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4998875" y="3436439"/>
            <a:ext cx="1069404" cy="1955481"/>
          </a:xfrm>
          <a:prstGeom prst="rect">
            <a:avLst/>
          </a:prstGeom>
        </p:spPr>
      </p:pic>
      <p:pic>
        <p:nvPicPr>
          <p:cNvPr id="12" name="Рисунок 11"/>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6372200" y="3429001"/>
            <a:ext cx="1180703" cy="1962919"/>
          </a:xfrm>
          <a:prstGeom prst="rect">
            <a:avLst/>
          </a:prstGeom>
        </p:spPr>
      </p:pic>
    </p:spTree>
    <p:extLst>
      <p:ext uri="{BB962C8B-B14F-4D97-AF65-F5344CB8AC3E}">
        <p14:creationId xmlns:p14="http://schemas.microsoft.com/office/powerpoint/2010/main" val="64462273"/>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Объект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07504" y="116632"/>
            <a:ext cx="8928992" cy="6624736"/>
          </a:xfrm>
          <a:prstGeom prst="rect">
            <a:avLst/>
          </a:prstGeom>
          <a:ln w="88900" cap="sq" cmpd="thickThin">
            <a:solidFill>
              <a:srgbClr val="000000"/>
            </a:solidFill>
            <a:prstDash val="solid"/>
            <a:miter lim="800000"/>
          </a:ln>
          <a:effectLst>
            <a:innerShdw blurRad="76200">
              <a:srgbClr val="000000"/>
            </a:innerShdw>
          </a:effectLst>
        </p:spPr>
      </p:pic>
      <p:sp>
        <p:nvSpPr>
          <p:cNvPr id="2" name="Заголовок 1"/>
          <p:cNvSpPr>
            <a:spLocks noGrp="1"/>
          </p:cNvSpPr>
          <p:nvPr>
            <p:ph type="title"/>
          </p:nvPr>
        </p:nvSpPr>
        <p:spPr>
          <a:xfrm>
            <a:off x="467544" y="476672"/>
            <a:ext cx="8219256" cy="5832648"/>
          </a:xfrm>
        </p:spPr>
        <p:txBody>
          <a:bodyPr>
            <a:noAutofit/>
          </a:bodyPr>
          <a:lstStyle/>
          <a:p>
            <a:pPr lvl="0" algn="just"/>
            <a:r>
              <a:rPr lang="ru-RU" sz="2800" b="1" dirty="0" smtClean="0"/>
              <a:t>Цель: </a:t>
            </a:r>
            <a:r>
              <a:rPr lang="ru-RU" sz="2400" b="1" dirty="0" smtClean="0"/>
              <a:t/>
            </a:r>
            <a:br>
              <a:rPr lang="ru-RU" sz="2400" b="1" dirty="0" smtClean="0"/>
            </a:br>
            <a:r>
              <a:rPr lang="ru-RU" sz="2400" dirty="0" smtClean="0"/>
              <a:t>Сформировать </a:t>
            </a:r>
            <a:r>
              <a:rPr lang="ru-RU" sz="2400" dirty="0"/>
              <a:t>у детей представления о подвигах детей в Великую Отечественную </a:t>
            </a:r>
            <a:r>
              <a:rPr lang="ru-RU" sz="2400" dirty="0" smtClean="0"/>
              <a:t>войну</a:t>
            </a:r>
            <a:br>
              <a:rPr lang="ru-RU" sz="2400" dirty="0" smtClean="0"/>
            </a:br>
            <a:r>
              <a:rPr lang="ru-RU" sz="2800" b="1" dirty="0" smtClean="0"/>
              <a:t>Задачи:</a:t>
            </a:r>
            <a:r>
              <a:rPr lang="ru-RU" sz="2400" dirty="0" smtClean="0"/>
              <a:t/>
            </a:r>
            <a:br>
              <a:rPr lang="ru-RU" sz="2400" dirty="0" smtClean="0"/>
            </a:br>
            <a:r>
              <a:rPr lang="ru-RU" sz="2400" dirty="0" smtClean="0"/>
              <a:t>1. Познакомить </a:t>
            </a:r>
            <a:r>
              <a:rPr lang="ru-RU" sz="2400" dirty="0"/>
              <a:t>с героическими подвигами детей в годы Великой Отечественной войны.</a:t>
            </a:r>
            <a:br>
              <a:rPr lang="ru-RU" sz="2400" dirty="0"/>
            </a:br>
            <a:r>
              <a:rPr lang="ru-RU" sz="2400" dirty="0" smtClean="0"/>
              <a:t>2. Расширять </a:t>
            </a:r>
            <a:r>
              <a:rPr lang="ru-RU" sz="2400" dirty="0"/>
              <a:t>представления дошкольников о детях партизанах (в годы Великой Отечественной войны подростки храбро сражались и защищали нашу страну от врагов).</a:t>
            </a:r>
            <a:br>
              <a:rPr lang="ru-RU" sz="2400" dirty="0"/>
            </a:br>
            <a:r>
              <a:rPr lang="ru-RU" sz="2400" dirty="0" smtClean="0"/>
              <a:t>3. Развитие </a:t>
            </a:r>
            <a:r>
              <a:rPr lang="ru-RU" sz="2400" dirty="0"/>
              <a:t>связной речи, через пересказ текстов, разучивание стихотворений о войне. </a:t>
            </a:r>
            <a:br>
              <a:rPr lang="ru-RU" sz="2400" dirty="0"/>
            </a:br>
            <a:r>
              <a:rPr lang="ru-RU" sz="2400" dirty="0"/>
              <a:t> </a:t>
            </a:r>
            <a:r>
              <a:rPr lang="ru-RU" sz="2400" dirty="0" smtClean="0"/>
              <a:t>4. Воспитывать </a:t>
            </a:r>
            <a:r>
              <a:rPr lang="ru-RU" sz="2400" dirty="0"/>
              <a:t>бережное отношение к народной памяти, чувство благодарности к ветеранам Великой Отечественной войны.</a:t>
            </a:r>
            <a:br>
              <a:rPr lang="ru-RU" sz="2400" dirty="0"/>
            </a:br>
            <a:endParaRPr lang="ru-RU" sz="2400" dirty="0"/>
          </a:p>
        </p:txBody>
      </p:sp>
    </p:spTree>
    <p:extLst>
      <p:ext uri="{BB962C8B-B14F-4D97-AF65-F5344CB8AC3E}">
        <p14:creationId xmlns:p14="http://schemas.microsoft.com/office/powerpoint/2010/main" val="192083139"/>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Объект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07504" y="116632"/>
            <a:ext cx="8928992" cy="6624736"/>
          </a:xfrm>
          <a:prstGeom prst="rect">
            <a:avLst/>
          </a:prstGeom>
          <a:ln w="88900" cap="sq" cmpd="thickThin">
            <a:solidFill>
              <a:srgbClr val="000000"/>
            </a:solidFill>
            <a:prstDash val="solid"/>
            <a:miter lim="800000"/>
          </a:ln>
          <a:effectLst>
            <a:innerShdw blurRad="76200">
              <a:srgbClr val="000000"/>
            </a:innerShdw>
          </a:effectLst>
        </p:spPr>
      </p:pic>
      <p:sp>
        <p:nvSpPr>
          <p:cNvPr id="2" name="Заголовок 1"/>
          <p:cNvSpPr>
            <a:spLocks noGrp="1"/>
          </p:cNvSpPr>
          <p:nvPr>
            <p:ph type="title"/>
          </p:nvPr>
        </p:nvSpPr>
        <p:spPr>
          <a:xfrm>
            <a:off x="457200" y="404664"/>
            <a:ext cx="8229600" cy="5976664"/>
          </a:xfrm>
        </p:spPr>
        <p:txBody>
          <a:bodyPr>
            <a:normAutofit/>
          </a:bodyPr>
          <a:lstStyle/>
          <a:p>
            <a:pPr algn="just"/>
            <a:r>
              <a:rPr lang="ru-RU" sz="3600" dirty="0" smtClean="0"/>
              <a:t>Первый этап реализации проекта:</a:t>
            </a:r>
            <a:br>
              <a:rPr lang="ru-RU" sz="3600" dirty="0" smtClean="0"/>
            </a:br>
            <a:r>
              <a:rPr lang="ru-RU" sz="3600" b="1" i="1" dirty="0"/>
              <a:t>Информационно-накопительный</a:t>
            </a:r>
            <a:r>
              <a:rPr lang="ru-RU" sz="3600" dirty="0"/>
              <a:t/>
            </a:r>
            <a:br>
              <a:rPr lang="ru-RU" sz="3600" dirty="0"/>
            </a:br>
            <a:r>
              <a:rPr lang="ru-RU" sz="3600" dirty="0"/>
              <a:t>1. Определение темы проекта, задач. </a:t>
            </a:r>
            <a:br>
              <a:rPr lang="ru-RU" sz="3600" dirty="0"/>
            </a:br>
            <a:r>
              <a:rPr lang="ru-RU" sz="3600" dirty="0"/>
              <a:t>2. Сбор информации по данной теме. </a:t>
            </a:r>
            <a:r>
              <a:rPr lang="ru-RU" sz="3600" dirty="0" smtClean="0"/>
              <a:t/>
            </a:r>
            <a:br>
              <a:rPr lang="ru-RU" sz="3600" dirty="0" smtClean="0"/>
            </a:br>
            <a:r>
              <a:rPr lang="ru-RU" sz="3600" dirty="0" smtClean="0"/>
              <a:t>3</a:t>
            </a:r>
            <a:r>
              <a:rPr lang="ru-RU" sz="3600" dirty="0"/>
              <a:t>. Сбор материала по разным видам деятельности.</a:t>
            </a:r>
            <a:br>
              <a:rPr lang="ru-RU" sz="3600" dirty="0"/>
            </a:br>
            <a:r>
              <a:rPr lang="ru-RU" sz="3600" dirty="0"/>
              <a:t>4. Создание необходимых условий для реализации проекта. </a:t>
            </a:r>
            <a:br>
              <a:rPr lang="ru-RU" sz="3600" dirty="0"/>
            </a:br>
            <a:endParaRPr lang="ru-RU" sz="3600" dirty="0"/>
          </a:p>
        </p:txBody>
      </p:sp>
    </p:spTree>
    <p:extLst>
      <p:ext uri="{BB962C8B-B14F-4D97-AF65-F5344CB8AC3E}">
        <p14:creationId xmlns:p14="http://schemas.microsoft.com/office/powerpoint/2010/main" val="3724203742"/>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Объект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07504" y="116632"/>
            <a:ext cx="8928992" cy="6624736"/>
          </a:xfrm>
          <a:prstGeom prst="rect">
            <a:avLst/>
          </a:prstGeom>
          <a:ln w="88900" cap="sq" cmpd="thickThin">
            <a:solidFill>
              <a:srgbClr val="000000"/>
            </a:solidFill>
            <a:prstDash val="solid"/>
            <a:miter lim="800000"/>
          </a:ln>
          <a:effectLst>
            <a:innerShdw blurRad="76200">
              <a:srgbClr val="000000"/>
            </a:innerShdw>
          </a:effectLst>
        </p:spPr>
      </p:pic>
      <p:sp>
        <p:nvSpPr>
          <p:cNvPr id="2" name="Заголовок 1"/>
          <p:cNvSpPr>
            <a:spLocks noGrp="1"/>
          </p:cNvSpPr>
          <p:nvPr>
            <p:ph type="title"/>
          </p:nvPr>
        </p:nvSpPr>
        <p:spPr>
          <a:xfrm>
            <a:off x="457200" y="274638"/>
            <a:ext cx="8229600" cy="6034682"/>
          </a:xfrm>
        </p:spPr>
        <p:txBody>
          <a:bodyPr>
            <a:normAutofit fontScale="90000"/>
          </a:bodyPr>
          <a:lstStyle/>
          <a:p>
            <a:pPr algn="l"/>
            <a:r>
              <a:rPr lang="ru-RU" sz="4000" dirty="0" smtClean="0"/>
              <a:t>Второй этап реализации проекта:</a:t>
            </a:r>
            <a:br>
              <a:rPr lang="ru-RU" sz="4000" dirty="0" smtClean="0"/>
            </a:br>
            <a:r>
              <a:rPr lang="ru-RU" sz="4000" b="1" i="1" dirty="0" smtClean="0"/>
              <a:t>Организационно-практический</a:t>
            </a:r>
            <a:r>
              <a:rPr lang="ru-RU" dirty="0" smtClean="0"/>
              <a:t/>
            </a:r>
            <a:br>
              <a:rPr lang="ru-RU" dirty="0" smtClean="0"/>
            </a:br>
            <a:r>
              <a:rPr lang="ru-RU" sz="2400" dirty="0" smtClean="0"/>
              <a:t>1. </a:t>
            </a:r>
            <a:r>
              <a:rPr lang="ru-RU" sz="2700" dirty="0" smtClean="0"/>
              <a:t>Внедрение </a:t>
            </a:r>
            <a:r>
              <a:rPr lang="ru-RU" sz="2700" dirty="0"/>
              <a:t>в </a:t>
            </a:r>
            <a:r>
              <a:rPr lang="ru-RU" sz="2700" dirty="0" err="1"/>
              <a:t>воспитательно</a:t>
            </a:r>
            <a:r>
              <a:rPr lang="ru-RU" sz="2700" dirty="0"/>
              <a:t>-образовательный процесс эффективных методов и приёмов по расширению знаний дошкольников о Великой Отечественной войне. </a:t>
            </a:r>
            <a:br>
              <a:rPr lang="ru-RU" sz="2700" dirty="0"/>
            </a:br>
            <a:r>
              <a:rPr lang="ru-RU" sz="2700" dirty="0" smtClean="0"/>
              <a:t>2. Показ </a:t>
            </a:r>
            <a:r>
              <a:rPr lang="ru-RU" sz="2700" dirty="0"/>
              <a:t>мультимедийной презентации учителя начальных классов </a:t>
            </a:r>
            <a:r>
              <a:rPr lang="ru-RU" sz="2700" dirty="0" err="1"/>
              <a:t>Кочугуевой</a:t>
            </a:r>
            <a:r>
              <a:rPr lang="ru-RU" sz="2700" dirty="0"/>
              <a:t> Инны Викторовны и также показ своей презентации « Из юности – в бессмертие»</a:t>
            </a:r>
            <a:br>
              <a:rPr lang="ru-RU" sz="2700" dirty="0"/>
            </a:br>
            <a:r>
              <a:rPr lang="ru-RU" sz="2700" dirty="0" smtClean="0"/>
              <a:t>3.Проведение </a:t>
            </a:r>
            <a:r>
              <a:rPr lang="ru-RU" sz="2700" dirty="0"/>
              <a:t>НОД. </a:t>
            </a:r>
            <a:br>
              <a:rPr lang="ru-RU" sz="2700" dirty="0"/>
            </a:br>
            <a:r>
              <a:rPr lang="ru-RU" sz="2700" dirty="0" smtClean="0"/>
              <a:t/>
            </a:r>
            <a:br>
              <a:rPr lang="ru-RU" sz="2700" dirty="0" smtClean="0"/>
            </a:br>
            <a:r>
              <a:rPr lang="ru-RU" sz="2700" b="1" i="1" dirty="0" smtClean="0"/>
              <a:t>Познавательное развитие</a:t>
            </a:r>
            <a:r>
              <a:rPr lang="ru-RU" sz="2700" dirty="0"/>
              <a:t/>
            </a:r>
            <a:br>
              <a:rPr lang="ru-RU" sz="2700" dirty="0"/>
            </a:br>
            <a:r>
              <a:rPr lang="ru-RU" sz="2700" dirty="0" smtClean="0"/>
              <a:t>Рассматривание </a:t>
            </a:r>
            <a:r>
              <a:rPr lang="ru-RU" sz="2700" dirty="0"/>
              <a:t>иллюстраций, изучение художественной </a:t>
            </a:r>
            <a:r>
              <a:rPr lang="ru-RU" sz="2700" dirty="0" smtClean="0"/>
              <a:t>                         литературы</a:t>
            </a:r>
            <a:r>
              <a:rPr lang="ru-RU" sz="2700" dirty="0"/>
              <a:t>. Презентации для детей «70- </a:t>
            </a:r>
            <a:r>
              <a:rPr lang="ru-RU" sz="2700" dirty="0" err="1"/>
              <a:t>летию</a:t>
            </a:r>
            <a:r>
              <a:rPr lang="ru-RU" sz="2700" dirty="0"/>
              <a:t> Победы посвящается», «Никто не забыт, ничто не забыто», НОД по данной теме</a:t>
            </a:r>
            <a:r>
              <a:rPr lang="ru-RU" sz="2700" dirty="0" smtClean="0"/>
              <a:t>.</a:t>
            </a:r>
            <a:endParaRPr lang="ru-RU" dirty="0"/>
          </a:p>
        </p:txBody>
      </p:sp>
    </p:spTree>
    <p:extLst>
      <p:ext uri="{BB962C8B-B14F-4D97-AF65-F5344CB8AC3E}">
        <p14:creationId xmlns:p14="http://schemas.microsoft.com/office/powerpoint/2010/main" val="2136071644"/>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Объект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07504" y="116632"/>
            <a:ext cx="8928992" cy="6624736"/>
          </a:xfrm>
          <a:prstGeom prst="rect">
            <a:avLst/>
          </a:prstGeom>
          <a:ln w="88900" cap="sq" cmpd="thickThin">
            <a:solidFill>
              <a:srgbClr val="000000"/>
            </a:solidFill>
            <a:prstDash val="solid"/>
            <a:miter lim="800000"/>
          </a:ln>
          <a:effectLst>
            <a:innerShdw blurRad="76200">
              <a:srgbClr val="000000"/>
            </a:innerShdw>
          </a:effectLst>
        </p:spPr>
      </p:pic>
      <p:sp>
        <p:nvSpPr>
          <p:cNvPr id="2" name="Заголовок 1"/>
          <p:cNvSpPr>
            <a:spLocks noGrp="1"/>
          </p:cNvSpPr>
          <p:nvPr>
            <p:ph type="title"/>
          </p:nvPr>
        </p:nvSpPr>
        <p:spPr>
          <a:xfrm>
            <a:off x="457200" y="274638"/>
            <a:ext cx="8229600" cy="6106690"/>
          </a:xfrm>
        </p:spPr>
        <p:txBody>
          <a:bodyPr>
            <a:normAutofit fontScale="90000"/>
          </a:bodyPr>
          <a:lstStyle/>
          <a:p>
            <a:pPr algn="just"/>
            <a:r>
              <a:rPr lang="ru-RU" sz="3100" b="1" i="1" dirty="0"/>
              <a:t>Физическое развитие</a:t>
            </a:r>
            <a:r>
              <a:rPr lang="ru-RU" sz="3100" dirty="0"/>
              <a:t/>
            </a:r>
            <a:br>
              <a:rPr lang="ru-RU" sz="3100" dirty="0"/>
            </a:br>
            <a:r>
              <a:rPr lang="ru-RU" sz="3100" dirty="0"/>
              <a:t>Разучивание подвижных игр «Самолёты», «Снайперы», «Учебная тревога»</a:t>
            </a:r>
            <a:br>
              <a:rPr lang="ru-RU" sz="3100" dirty="0"/>
            </a:br>
            <a:r>
              <a:rPr lang="ru-RU" sz="3100" dirty="0"/>
              <a:t>Пальчиковые игры «Флажок», «Бинокль», «Птицы</a:t>
            </a:r>
            <a:r>
              <a:rPr lang="ru-RU" sz="3100" dirty="0" smtClean="0"/>
              <a:t>»</a:t>
            </a:r>
            <a:br>
              <a:rPr lang="ru-RU" sz="3100" dirty="0" smtClean="0"/>
            </a:br>
            <a:r>
              <a:rPr lang="ru-RU" sz="3100" dirty="0" smtClean="0"/>
              <a:t> </a:t>
            </a:r>
            <a:r>
              <a:rPr lang="ru-RU" sz="3100" dirty="0"/>
              <a:t/>
            </a:r>
            <a:br>
              <a:rPr lang="ru-RU" sz="3100" dirty="0"/>
            </a:br>
            <a:r>
              <a:rPr lang="ru-RU" sz="3100" b="1" i="1" dirty="0"/>
              <a:t>Социально-коммуникативное развитие</a:t>
            </a:r>
            <a:br>
              <a:rPr lang="ru-RU" sz="3100" b="1" i="1" dirty="0"/>
            </a:br>
            <a:r>
              <a:rPr lang="ru-RU" sz="3100" dirty="0"/>
              <a:t>Дидактические игры: «Как называется военный…», «Узнай и назови боевую технику ВОВ»</a:t>
            </a:r>
            <a:br>
              <a:rPr lang="ru-RU" sz="3100" dirty="0"/>
            </a:br>
            <a:r>
              <a:rPr lang="ru-RU" sz="3100" dirty="0"/>
              <a:t>Беседы: «Дети-герои Великой отечественной войны», «Была война», «Почему война называется Великой отечественной?», «Урок мужества»</a:t>
            </a:r>
            <a:r>
              <a:rPr lang="ru-RU" dirty="0"/>
              <a:t/>
            </a:r>
            <a:br>
              <a:rPr lang="ru-RU" dirty="0"/>
            </a:br>
            <a:endParaRPr lang="ru-RU" dirty="0"/>
          </a:p>
        </p:txBody>
      </p:sp>
    </p:spTree>
    <p:extLst>
      <p:ext uri="{BB962C8B-B14F-4D97-AF65-F5344CB8AC3E}">
        <p14:creationId xmlns:p14="http://schemas.microsoft.com/office/powerpoint/2010/main" val="3379850499"/>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Объект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07504" y="116632"/>
            <a:ext cx="8928992" cy="6624736"/>
          </a:xfrm>
          <a:prstGeom prst="rect">
            <a:avLst/>
          </a:prstGeom>
          <a:ln w="88900" cap="sq" cmpd="thickThin">
            <a:solidFill>
              <a:srgbClr val="000000"/>
            </a:solidFill>
            <a:prstDash val="solid"/>
            <a:miter lim="800000"/>
          </a:ln>
          <a:effectLst>
            <a:innerShdw blurRad="76200">
              <a:srgbClr val="000000"/>
            </a:innerShdw>
          </a:effectLst>
        </p:spPr>
      </p:pic>
      <p:sp>
        <p:nvSpPr>
          <p:cNvPr id="2" name="Заголовок 1"/>
          <p:cNvSpPr>
            <a:spLocks noGrp="1"/>
          </p:cNvSpPr>
          <p:nvPr>
            <p:ph type="title"/>
          </p:nvPr>
        </p:nvSpPr>
        <p:spPr>
          <a:xfrm>
            <a:off x="457200" y="274638"/>
            <a:ext cx="8229600" cy="4378498"/>
          </a:xfrm>
        </p:spPr>
        <p:txBody>
          <a:bodyPr>
            <a:normAutofit/>
          </a:bodyPr>
          <a:lstStyle/>
          <a:p>
            <a:pPr algn="l"/>
            <a:r>
              <a:rPr lang="ru-RU" sz="3600" b="1" i="1" dirty="0"/>
              <a:t>Художественно-эстетическое развитие</a:t>
            </a:r>
            <a:r>
              <a:rPr lang="ru-RU" sz="3600" b="1" dirty="0"/>
              <a:t/>
            </a:r>
            <a:br>
              <a:rPr lang="ru-RU" sz="3600" b="1" dirty="0"/>
            </a:br>
            <a:r>
              <a:rPr lang="ru-RU" sz="2400" dirty="0" smtClean="0"/>
              <a:t>1. Рисование </a:t>
            </a:r>
            <a:r>
              <a:rPr lang="ru-RU" sz="2400" dirty="0"/>
              <a:t>«Праздничный салют» </a:t>
            </a:r>
            <a:br>
              <a:rPr lang="ru-RU" sz="2400" dirty="0"/>
            </a:br>
            <a:r>
              <a:rPr lang="ru-RU" sz="2400" dirty="0" smtClean="0"/>
              <a:t>2. Аппликация </a:t>
            </a:r>
            <a:r>
              <a:rPr lang="ru-RU" sz="2400" dirty="0"/>
              <a:t>«Гвоздики к 9 мая»</a:t>
            </a:r>
            <a:br>
              <a:rPr lang="ru-RU" sz="2400" dirty="0"/>
            </a:br>
            <a:r>
              <a:rPr lang="ru-RU" sz="2400" dirty="0" smtClean="0"/>
              <a:t>3. Лепка </a:t>
            </a:r>
            <a:r>
              <a:rPr lang="ru-RU" sz="2400" dirty="0"/>
              <a:t>«Танк»</a:t>
            </a:r>
            <a:br>
              <a:rPr lang="ru-RU" sz="2400" dirty="0"/>
            </a:br>
            <a:r>
              <a:rPr lang="ru-RU" sz="2400" dirty="0" smtClean="0"/>
              <a:t>4. Изготовление </a:t>
            </a:r>
            <a:r>
              <a:rPr lang="ru-RU" sz="2400" dirty="0"/>
              <a:t>с детьми стенгазеты ко Дню Победы</a:t>
            </a:r>
            <a:br>
              <a:rPr lang="ru-RU" sz="2400" dirty="0"/>
            </a:br>
            <a:r>
              <a:rPr lang="ru-RU" sz="2400" dirty="0" smtClean="0"/>
              <a:t>5. Оформление</a:t>
            </a:r>
            <a:r>
              <a:rPr lang="ru-RU" sz="2400" dirty="0"/>
              <a:t>, систематизация полученной информации</a:t>
            </a:r>
            <a:br>
              <a:rPr lang="ru-RU" sz="2400" dirty="0"/>
            </a:br>
            <a:r>
              <a:rPr lang="ru-RU" sz="2400" dirty="0" smtClean="0"/>
              <a:t>6. Оформление </a:t>
            </a:r>
            <a:r>
              <a:rPr lang="ru-RU" sz="2400" dirty="0"/>
              <a:t>альбомов, выставка поделок, рисунков (совместно с родителями) </a:t>
            </a:r>
            <a:br>
              <a:rPr lang="ru-RU" sz="2400" dirty="0"/>
            </a:br>
            <a:endParaRPr lang="ru-RU" sz="2400" dirty="0"/>
          </a:p>
        </p:txBody>
      </p:sp>
      <p:pic>
        <p:nvPicPr>
          <p:cNvPr id="3" name="Рисунок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372200" y="980728"/>
            <a:ext cx="2112234" cy="1584176"/>
          </a:xfrm>
          <a:prstGeom prst="rect">
            <a:avLst/>
          </a:prstGeom>
        </p:spPr>
      </p:pic>
      <p:pic>
        <p:nvPicPr>
          <p:cNvPr id="5" name="Рисунок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262875" y="3933056"/>
            <a:ext cx="3242667" cy="2432000"/>
          </a:xfrm>
          <a:prstGeom prst="rect">
            <a:avLst/>
          </a:prstGeom>
        </p:spPr>
      </p:pic>
      <p:pic>
        <p:nvPicPr>
          <p:cNvPr id="6" name="Рисунок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819778" y="4221088"/>
            <a:ext cx="2136238" cy="1602179"/>
          </a:xfrm>
          <a:prstGeom prst="rect">
            <a:avLst/>
          </a:prstGeom>
        </p:spPr>
      </p:pic>
    </p:spTree>
    <p:extLst>
      <p:ext uri="{BB962C8B-B14F-4D97-AF65-F5344CB8AC3E}">
        <p14:creationId xmlns:p14="http://schemas.microsoft.com/office/powerpoint/2010/main" val="3160025797"/>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Тема Office">
  <a:themeElements>
    <a:clrScheme name="Другая 2">
      <a:dk1>
        <a:sysClr val="windowText" lastClr="000000"/>
      </a:dk1>
      <a:lt1>
        <a:sysClr val="window" lastClr="FFFFFF"/>
      </a:lt1>
      <a:dk2>
        <a:srgbClr val="92D050"/>
      </a:dk2>
      <a:lt2>
        <a:srgbClr val="DBF5F9"/>
      </a:lt2>
      <a:accent1>
        <a:srgbClr val="FFBE5F"/>
      </a:accent1>
      <a:accent2>
        <a:srgbClr val="FFD394"/>
      </a:accent2>
      <a:accent3>
        <a:srgbClr val="B76C00"/>
      </a:accent3>
      <a:accent4>
        <a:srgbClr val="7A4800"/>
      </a:accent4>
      <a:accent5>
        <a:srgbClr val="FFE9C9"/>
      </a:accent5>
      <a:accent6>
        <a:srgbClr val="FFBE5F"/>
      </a:accent6>
      <a:hlink>
        <a:srgbClr val="F49100"/>
      </a:hlink>
      <a:folHlink>
        <a:srgbClr val="85DFD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339</TotalTime>
  <Words>272</Words>
  <Application>Microsoft Office PowerPoint</Application>
  <PresentationFormat>Экран (4:3)</PresentationFormat>
  <Paragraphs>48</Paragraphs>
  <Slides>26</Slides>
  <Notes>0</Notes>
  <HiddenSlides>0</HiddenSlides>
  <MMClips>5</MMClips>
  <ScaleCrop>false</ScaleCrop>
  <HeadingPairs>
    <vt:vector size="4" baseType="variant">
      <vt:variant>
        <vt:lpstr>Тема</vt:lpstr>
      </vt:variant>
      <vt:variant>
        <vt:i4>1</vt:i4>
      </vt:variant>
      <vt:variant>
        <vt:lpstr>Заголовки слайдов</vt:lpstr>
      </vt:variant>
      <vt:variant>
        <vt:i4>26</vt:i4>
      </vt:variant>
    </vt:vector>
  </HeadingPairs>
  <TitlesOfParts>
    <vt:vector size="27" baseType="lpstr">
      <vt:lpstr>Тема Office</vt:lpstr>
      <vt:lpstr>Муниципальное автономное дошкольное образовательное учреждение «Детский сад №17 общеразвивающего вида» г. Печора</vt:lpstr>
      <vt:lpstr>Война наложила свой отпечаток на историю всей страны. Узнав, что началась война, многие мальчишки и девчонки, несмотря на свой юный возраст, уходили на фронт, участвовали в партизанских отрядах, где использовались нередко в качестве разведчиков и диверсантов, а также при проведении подпольной деятельности. Те, кто оставался, вели активную деятельность в тылу. Осваивали станки на заводах, технику на полях, дежурили на крышах во время бомбёжек, собирали вещи в армию для русских солдат. На их плечи легла нелёгкая обязанность - освоить работу взрослых для обеспечения армии едой, необходимой техникой.  </vt:lpstr>
      <vt:lpstr>Все люди, защищавшие честь нашей страны, могут по праву называться героями. Маленькие герои большой войны. Они сражались рядом со старшими – отцами, братьями. Сражались повсюду. На море, в небе, керченских катакомбах, Брестской крепости. Сотни детей были награждены медалью «Партизану Великой Отечественной войны», свыше 15 000 — медалью «За оборону Ленинграда», свыше 20 000 медалью «За оборону Москвы».  Четверо пионеров-героев были удостоены высшей награды – звания Героя Советского Союза.</vt:lpstr>
      <vt:lpstr>За боевые заслуги десятки тысяч детей были награждены орденами и медалями</vt:lpstr>
      <vt:lpstr>Цель:  Сформировать у детей представления о подвигах детей в Великую Отечественную войну Задачи: 1. Познакомить с героическими подвигами детей в годы Великой Отечественной войны. 2. Расширять представления дошкольников о детях партизанах (в годы Великой Отечественной войны подростки храбро сражались и защищали нашу страну от врагов). 3. Развитие связной речи, через пересказ текстов, разучивание стихотворений о войне.   4. Воспитывать бережное отношение к народной памяти, чувство благодарности к ветеранам Великой Отечественной войны. </vt:lpstr>
      <vt:lpstr>Первый этап реализации проекта: Информационно-накопительный 1. Определение темы проекта, задач.  2. Сбор информации по данной теме.  3. Сбор материала по разным видам деятельности. 4. Создание необходимых условий для реализации проекта.  </vt:lpstr>
      <vt:lpstr>Второй этап реализации проекта: Организационно-практический 1. Внедрение в воспитательно-образовательный процесс эффективных методов и приёмов по расширению знаний дошкольников о Великой Отечественной войне.  2. Показ мультимедийной презентации учителя начальных классов Кочугуевой Инны Викторовны и также показ своей презентации « Из юности – в бессмертие» 3.Проведение НОД.   Познавательное развитие Рассматривание иллюстраций, изучение художественной                          литературы. Презентации для детей «70- летию Победы посвящается», «Никто не забыт, ничто не забыто», НОД по данной теме.</vt:lpstr>
      <vt:lpstr>Физическое развитие Разучивание подвижных игр «Самолёты», «Снайперы», «Учебная тревога» Пальчиковые игры «Флажок», «Бинокль», «Птицы»   Социально-коммуникативное развитие Дидактические игры: «Как называется военный…», «Узнай и назови боевую технику ВОВ» Беседы: «Дети-герои Великой отечественной войны», «Была война», «Почему война называется Великой отечественной?», «Урок мужества» </vt:lpstr>
      <vt:lpstr>Художественно-эстетическое развитие 1. Рисование «Праздничный салют»  2. Аппликация «Гвоздики к 9 мая» 3. Лепка «Танк» 4. Изготовление с детьми стенгазеты ко Дню Победы 5. Оформление, систематизация полученной информации 6. Оформление альбомов, выставка поделок, рисунков (совместно с родителями)  </vt:lpstr>
      <vt:lpstr>Речевое развитие Чтение стихотворений о Великой Отечественной войне, прочтение художественных произведений: В. Степанов «Приходят к дедушке друзья» М. Загота «Прадедушка», «День Победы» М. Владимов «Ещё тогда нас не было на свете Г. Ладоньщиков «Вместе с дедушкой» А. Игебаев «День Победы» В. Туров «Дедушкины друзья», «Дедушкин портрет», «Кто был на войне», «Пусть дети не знают войны» В. Е. Карасева «Маленькие ленинградцы» Л. Кассиль «Твои защитники» Б. П. Павлов «Вовка с ничейной полосы» Повесть - Б. П. Павлов «На безымянной сопке» При рассказывании учитывалась приготовленная мною презентация о детях войны. В которой рассказывается о таких героях как ….. </vt:lpstr>
      <vt:lpstr> </vt:lpstr>
      <vt:lpstr> </vt:lpstr>
      <vt:lpstr>           Лёня Голиков Участвовал в 27 боевых операциях.            Всего им уничтожено: 78 немцев, два железнодорожных и 12 шоссейных мостов, два фуражных склада и 10 автомашин с боеприпасами.            Сопровождал обоз с продовольствием (250 подвод) в блокадный Ленинград.   </vt:lpstr>
      <vt:lpstr>            Валя Котик   С августа 1943 года действовал в партизанском отряде, был дважды ранен.             29 октября 1943 года, будучи в дозоре, заметил карателей, собиравшихся устроить облаву на отряд. Убив офицера, он поднял тревогу, а партизаны успели дать отпор врагу.           Участвовал в подрыве 6 железнодорожных эшелонов и склада.</vt:lpstr>
      <vt:lpstr>Марат Казей           Разведчик в штабе партизанской бригады. Проникал во вражеские гарнизоны и доставлял командованию ценные сведения.            Возвращаясь из разведки и окружённый немцами, он сражался до последнего патрона, а когда осталась лишь одна граната, подпустил врагов поближе и взорвал их… и себя.</vt:lpstr>
      <vt:lpstr>     Аркадий Каманин      Самый молодой лётчик Второй мировой войны.            Однажды вражеской пулей было разбито стекло кабины. Лётчика ослепило. Теряя сознание, он успел передать Аркадию управление, и мальчик посадил самолёт на свой аэродром.            Однажды с высоты юный пилот увидел наш самолёт, подбитый фашистами. Под сильнейшим миномётным огнём Аркадий приземлился, перенёс лётчика в свой самолёт, поднялся в воздух и вернулся к своим. </vt:lpstr>
      <vt:lpstr>Витя Ситница           В течение двух лет с начала войны Витя был проводником партизанских диверсионных групп, проходивших через его деревню Куритичи. Тогда-то и научился он обращаться с  минами.            В августе 1943 года его вместе со старшим братом приняли в партизанский отряд.            Мальчишка лично пустил под откос 9 эшелонов с живой силой и боевой техникой противника.            Весной 1944 года Витю схватили переодетые в красноармейцев гитлеровцы. Мальчик был зверски замучен. </vt:lpstr>
      <vt:lpstr>           Володя Щербацевич.    Освобождение военнопленных было для всех главной задачей для Минского подполья. Несколько раз Володя был ранен.            Однажды, по поддельным документам, они вывезли целый грузовик с военнопленными к партизанам.            Их выдал свой. Володю арестовали полицаи.           Допросы, пытки. Болит все тело, знобит, нет сил подняться с холодного каменного пола. Но он ничего не рассказал фашистам.  Погиб</vt:lpstr>
      <vt:lpstr> Валя Зенкина          Фашисты заставили Валю пробраться в Брестскую крепость, чтобы передать её защитникам требование сдаться в плен. Валя в крепость пробралась, рассказала о зверствах фашистов, объяснила, какие у них орудия и места их расположения и осталась помогать нашим бойцам.            Днем она перевязывала раненых, а ночью собирала на поле недавнего боя оружие и перетаскивала в крепость.           После эвакуации женщин и детей из осажденной крепости продолжила борьбу в партизанском отряде. Воевала смело, наравне со взрослыми.      Осталась жива!      </vt:lpstr>
      <vt:lpstr>          Володя Дубинин 13-летний партизан Дубинин успел стать глазами партизанского отряда. Командир группы юных разведчиков пионер В.  Дубинин ходил на поверхность семь раз. Он выходил из каменоломен и пробирался назад практически на глазах у немецких часовых.            Уже после освобождения Керчи  4 января 1942 г. Володя вызвался помогать сапёрам при разминировании подходов к каменоломням. От взрыва мины погибли сапёр и помогавший ему Володя Дубинин. Погиб</vt:lpstr>
      <vt:lpstr>     Боря Кулешин            Нёс службу на корабле.            На борту корабля Боря подает зенитчикам тяжелые обоймы со снарядами - одну за другой, не зная усталости, не ведая страха, а в промежутках между сражениями помогает раненым, ухаживает за ними.            Более 2-х героических лет провел Боря на море, на военном корабле, сражаясь с фашистами за свободу нашей Родины.  Остался Жив!</vt:lpstr>
      <vt:lpstr>Третий этап реализации проекта Презентационно – завершающий Выставка продуктов детской деятельности.  Организация выставки детских рисунков совместно с родителями «День Победы» Презентация данного проекта для педагогов и родителей ДОУ. </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катя</dc:creator>
  <cp:lastModifiedBy>Катюша</cp:lastModifiedBy>
  <cp:revision>27</cp:revision>
  <dcterms:created xsi:type="dcterms:W3CDTF">2015-04-12T14:14:49Z</dcterms:created>
  <dcterms:modified xsi:type="dcterms:W3CDTF">2020-02-17T14:40:57Z</dcterms:modified>
</cp:coreProperties>
</file>