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  <p:sldMasterId id="2147483677" r:id="rId3"/>
  </p:sldMasterIdLst>
  <p:sldIdLst>
    <p:sldId id="317" r:id="rId4"/>
    <p:sldId id="318" r:id="rId5"/>
    <p:sldId id="264" r:id="rId6"/>
    <p:sldId id="266" r:id="rId7"/>
    <p:sldId id="261" r:id="rId8"/>
    <p:sldId id="267" r:id="rId9"/>
    <p:sldId id="268" r:id="rId10"/>
    <p:sldId id="269" r:id="rId11"/>
    <p:sldId id="270" r:id="rId12"/>
    <p:sldId id="272" r:id="rId13"/>
    <p:sldId id="271" r:id="rId14"/>
    <p:sldId id="273" r:id="rId15"/>
    <p:sldId id="275" r:id="rId16"/>
    <p:sldId id="274" r:id="rId17"/>
    <p:sldId id="276" r:id="rId18"/>
    <p:sldId id="277" r:id="rId19"/>
    <p:sldId id="278" r:id="rId20"/>
    <p:sldId id="319" r:id="rId21"/>
    <p:sldId id="279" r:id="rId22"/>
    <p:sldId id="281" r:id="rId23"/>
    <p:sldId id="284" r:id="rId24"/>
    <p:sldId id="282" r:id="rId25"/>
    <p:sldId id="285" r:id="rId26"/>
    <p:sldId id="286" r:id="rId27"/>
    <p:sldId id="288" r:id="rId28"/>
    <p:sldId id="289" r:id="rId29"/>
    <p:sldId id="287" r:id="rId30"/>
    <p:sldId id="290" r:id="rId31"/>
    <p:sldId id="320" r:id="rId32"/>
    <p:sldId id="292" r:id="rId33"/>
    <p:sldId id="299" r:id="rId34"/>
    <p:sldId id="294" r:id="rId35"/>
    <p:sldId id="300" r:id="rId36"/>
    <p:sldId id="295" r:id="rId37"/>
    <p:sldId id="301" r:id="rId38"/>
    <p:sldId id="296" r:id="rId39"/>
    <p:sldId id="302" r:id="rId40"/>
    <p:sldId id="297" r:id="rId41"/>
    <p:sldId id="303" r:id="rId42"/>
    <p:sldId id="321" r:id="rId43"/>
    <p:sldId id="304" r:id="rId44"/>
    <p:sldId id="309" r:id="rId45"/>
    <p:sldId id="305" r:id="rId46"/>
    <p:sldId id="310" r:id="rId47"/>
    <p:sldId id="306" r:id="rId48"/>
    <p:sldId id="311" r:id="rId49"/>
    <p:sldId id="307" r:id="rId50"/>
    <p:sldId id="312" r:id="rId51"/>
    <p:sldId id="308" r:id="rId52"/>
    <p:sldId id="313" r:id="rId53"/>
    <p:sldId id="322" r:id="rId54"/>
    <p:sldId id="315" r:id="rId5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21" autoAdjust="0"/>
    <p:restoredTop sz="94660"/>
  </p:normalViewPr>
  <p:slideViewPr>
    <p:cSldViewPr snapToGrid="0">
      <p:cViewPr>
        <p:scale>
          <a:sx n="50" d="100"/>
          <a:sy n="50" d="100"/>
        </p:scale>
        <p:origin x="-1386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нарядный головной убор, шлем&#10;&#10;Автоматически созданное описание">
            <a:extLst>
              <a:ext uri="{FF2B5EF4-FFF2-40B4-BE49-F238E27FC236}">
                <a16:creationId xmlns="" xmlns:a16="http://schemas.microsoft.com/office/drawing/2014/main" id="{6F5C648A-CB9F-46D3-B226-DEB73ED843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1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82000" y="-54980"/>
            <a:ext cx="16422800" cy="69679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7AF2AF-094F-4BC5-A17A-D07DC1A66F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6240" y="1152843"/>
            <a:ext cx="7594600" cy="2387600"/>
          </a:xfrm>
        </p:spPr>
        <p:txBody>
          <a:bodyPr anchor="b">
            <a:normAutofit/>
          </a:bodyPr>
          <a:lstStyle>
            <a:lvl1pPr algn="ctr">
              <a:defRPr sz="80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52A5F0B-1F25-4DEF-A62B-F1F00450B3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06240" y="3632518"/>
            <a:ext cx="75946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05E3438-2E88-44DF-94FC-E07891156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fld id="{C06A3371-E1AB-49ED-93E9-409F1401A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524151-1257-4D83-B9A6-3BF87837F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E787881-B8BC-4743-88AC-FF87CA1DB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fld id="{E346498A-11D8-456B-BC4C-0884507F7C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99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0A6F0E-3426-4DC5-A2EC-AEF5C92BA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1DD563-8428-444A-A4F9-0237F90004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59EC86D-4851-4FD0-8BD6-F29D269903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3BA6CFF-EADA-4A54-99F1-65F616D836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7E07F8C-E86A-446A-AF5C-F38D45D7EC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5C74331-B9A3-427E-9471-4BE585EB3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586A812-3E47-4E9F-9B14-669E42010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72E56D3-5F85-40C5-A3B5-CBC658FC9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44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B08172-9265-448A-9E26-F03A78CEA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E57C420-4BBB-472D-A7B7-5B5AEC046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ED32DE8-5E98-4D1F-B9C7-1A7014E8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7E4718D-3D4A-454A-B147-49099F62C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27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BBFFD3D-8F22-435B-8D32-F3070ED23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D4AE842-6F2D-4AFB-BD1B-35BBE3094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F5759DF-A63E-4339-96BE-9F75B934D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51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6B66F0-A338-496A-A6BA-327B2F61D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2A35964-C008-4A97-9078-254C2A727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C48A2F8-B327-459F-A453-79C61B8015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C3521C5-9A9B-4565-994A-9B3A3A0E5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A4E2640-69F6-4D90-B63E-D2B2DA9A8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CDC9C88-45E1-4B3F-ADB1-0013C7500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13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66B224-8561-4743-BE1F-A983C052C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70493F2-3175-457C-977D-8FC59BB4D2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030DA42-352D-4CB0-A903-ACC0E75FF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EB4B718-7E13-4259-97B8-3215FE3E6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0678432-CA76-4C72-B1A9-54BF96F5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9048D1A-D14C-4F4D-99E9-CE91AE467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58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B8C677-1890-43A2-8034-8C176EAD1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ECAE55B-7B6F-4208-B151-3B720DF159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2B86F4E-706E-4843-8189-9DA05B0B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CFCDC3-C409-44AC-B8BD-008EFFBF7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2EC3F69-DA0A-4A50-A475-6442520C0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01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C7F2F9B-5DD1-401F-B78D-5A5A9B0F1E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EAAFA5C-AE18-4D9C-9C96-3BC42C651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398DFE6-94AD-46B5-ADDF-6D6CF5BF9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E5F80CA-9619-4DA8-AECD-01CAF2E7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416015F-724E-4D24-BDBB-DDB96D435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5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752606"/>
            <a:ext cx="10363200" cy="91439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762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165EC-92F7-4009-9191-CF0BE69C683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54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9" descr="63599134nj4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8FAEF"/>
              </a:clrFrom>
              <a:clrTo>
                <a:srgbClr val="F8FA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" t="2501" r="8189" b="8337"/>
          <a:stretch>
            <a:fillRect/>
          </a:stretch>
        </p:blipFill>
        <p:spPr bwMode="auto">
          <a:xfrm>
            <a:off x="508000" y="4378330"/>
            <a:ext cx="18288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 userDrawn="1"/>
        </p:nvSpPr>
        <p:spPr>
          <a:xfrm>
            <a:off x="304800" y="6400800"/>
            <a:ext cx="24384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prstClr val="white">
                    <a:lumMod val="75000"/>
                  </a:prstClr>
                </a:solidFill>
                <a:latin typeface="Arial" charset="0"/>
              </a:rPr>
              <a:t>http://lara3172.blogspot.ru/ </a:t>
            </a:r>
            <a:endParaRPr lang="ru-RU" sz="1050" dirty="0">
              <a:solidFill>
                <a:prstClr val="white">
                  <a:lumMod val="75000"/>
                </a:prstClr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683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600200"/>
            <a:ext cx="10972800" cy="2667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265B1F-EAEE-4511-A4E2-817CAC550D2B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868AE-9930-431E-89EA-E61ED68A079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6148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9" descr="57099343_leybgvardii_Egerskiy_polk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4341813"/>
            <a:ext cx="20320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971801"/>
            <a:ext cx="10363200" cy="9144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0A4A7C-D912-42BA-B2A0-E5E9F83CECF5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24843-2652-4ECA-8B9D-0237229C2DC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325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нарядный головной убор, шлем&#10;&#10;Автоматически созданное описание">
            <a:extLst>
              <a:ext uri="{FF2B5EF4-FFF2-40B4-BE49-F238E27FC236}">
                <a16:creationId xmlns="" xmlns:a16="http://schemas.microsoft.com/office/drawing/2014/main" id="{1593B857-0E47-4952-A5AC-B9056CFDE1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1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20400" y="6"/>
            <a:ext cx="16422800" cy="69679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6960" y="365129"/>
            <a:ext cx="900684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17BD338-52F2-4792-B686-4EA05E14B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6960" y="1825625"/>
            <a:ext cx="900684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2B1EF78-8A36-445A-8ADB-0E18E5D3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6A3371-E1AB-49ED-93E9-409F1401A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B887E11-4F57-40E0-8DD9-69416DD7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09567A8-B509-4EC1-B00B-3DAD5079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46498A-11D8-456B-BC4C-0884507F7C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D85E88-C870-46D7-B0FD-6566CA72F246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061C8-D982-41D3-90FE-EDBA36FB9D9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5724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76BFC9-4F99-4892-85C9-2E54F1E39D38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36C32-2802-477E-A339-A7160657B3C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9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CAF074-31E9-4244-8B88-2DCAD68ACED8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7A71A-43C3-4A81-8128-635BC3A2CE9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2796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912B84-0EE6-4024-A069-09E7AC2A621D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27064-5E16-4158-BD2B-6F30DAA647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1940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FF6C4F-A221-4A62-834C-2875B4CB88EA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2D668-A8DF-4B7F-BBC4-209CE22F06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114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972117-D895-420A-B322-7887E64D0EBE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B06F5-19D4-4A25-93D5-4F14136A2EF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012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F950CA-68E6-429B-8FBB-3E6B5D5844B8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35C89-C0CE-4EB2-92BB-B562ABC763C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5702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926EBE-DF9D-4034-8EE5-A1DC01F21454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C3596-9FFF-43DB-9946-E22DFDBC403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2403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91439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762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165EC-92F7-4009-9191-CF0BE69C683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8433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9" descr="63599134nj4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8FAEF"/>
              </a:clrFrom>
              <a:clrTo>
                <a:srgbClr val="F8FA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" t="2501" r="8189" b="8337"/>
          <a:stretch>
            <a:fillRect/>
          </a:stretch>
        </p:blipFill>
        <p:spPr bwMode="auto">
          <a:xfrm>
            <a:off x="508000" y="4378326"/>
            <a:ext cx="18288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 userDrawn="1"/>
        </p:nvSpPr>
        <p:spPr>
          <a:xfrm>
            <a:off x="304800" y="6400800"/>
            <a:ext cx="24384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prstClr val="white">
                    <a:lumMod val="75000"/>
                  </a:prstClr>
                </a:solidFill>
                <a:latin typeface="Arial" charset="0"/>
              </a:rPr>
              <a:t>http://lara3172.blogspot.ru/ </a:t>
            </a:r>
            <a:endParaRPr lang="ru-RU" sz="1050" dirty="0">
              <a:solidFill>
                <a:prstClr val="white">
                  <a:lumMod val="75000"/>
                </a:prstClr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683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600200"/>
            <a:ext cx="10972800" cy="2667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265B1F-EAEE-4511-A4E2-817CAC550D2B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868AE-9930-431E-89EA-E61ED68A079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86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нарядный головной убор, шлем&#10;&#10;Автоматически созданное описание">
            <a:extLst>
              <a:ext uri="{FF2B5EF4-FFF2-40B4-BE49-F238E27FC236}">
                <a16:creationId xmlns="" xmlns:a16="http://schemas.microsoft.com/office/drawing/2014/main" id="{1593B857-0E47-4952-A5AC-B9056CFDE1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1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230669" y="-1209956"/>
            <a:ext cx="19422669" cy="82407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17BD338-52F2-4792-B686-4EA05E14B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2B1EF78-8A36-445A-8ADB-0E18E5D3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6A3371-E1AB-49ED-93E9-409F1401A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B887E11-4F57-40E0-8DD9-69416DD7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09567A8-B509-4EC1-B00B-3DAD5079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46498A-11D8-456B-BC4C-0884507F7C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71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9" descr="57099343_leybgvardii_Egerskiy_polk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4341813"/>
            <a:ext cx="20320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971801"/>
            <a:ext cx="10363200" cy="9144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0A4A7C-D912-42BA-B2A0-E5E9F83CECF5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24843-2652-4ECA-8B9D-0237229C2DC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9741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D85E88-C870-46D7-B0FD-6566CA72F246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061C8-D982-41D3-90FE-EDBA36FB9D9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6261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76BFC9-4F99-4892-85C9-2E54F1E39D38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36C32-2802-477E-A339-A7160657B3C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1051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CAF074-31E9-4244-8B88-2DCAD68ACED8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7A71A-43C3-4A81-8128-635BC3A2CE9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5422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912B84-0EE6-4024-A069-09E7AC2A621D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27064-5E16-4158-BD2B-6F30DAA647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3157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FF6C4F-A221-4A62-834C-2875B4CB88EA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2D668-A8DF-4B7F-BBC4-209CE22F06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4117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972117-D895-420A-B322-7887E64D0EBE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B06F5-19D4-4A25-93D5-4F14136A2EF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8316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F950CA-68E6-429B-8FBB-3E6B5D5844B8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35C89-C0CE-4EB2-92BB-B562ABC763C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4515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629400"/>
            <a:ext cx="314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926EBE-DF9D-4034-8EE5-A1DC01F21454}" type="datetimeFigureOut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11/6/2022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C3596-9FFF-43DB-9946-E22DFDBC403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641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E1BA251-EC32-4440-A088-AEBA79ACC2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7" name="Диаграмма 6">
            <a:extLst>
              <a:ext uri="{FF2B5EF4-FFF2-40B4-BE49-F238E27FC236}">
                <a16:creationId xmlns="" xmlns:a16="http://schemas.microsoft.com/office/drawing/2014/main" id="{3EED84C0-DC76-467A-8909-6E681997FF3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38200" y="1863725"/>
            <a:ext cx="10515600" cy="3668713"/>
          </a:xfrm>
        </p:spPr>
        <p:txBody>
          <a:bodyPr/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F23C033-D2D4-4A6B-9865-5CD4EBD204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5485" y="4797245"/>
            <a:ext cx="4275723" cy="286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6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</p:spPr>
        <p:txBody>
          <a:bodyPr/>
          <a:lstStyle>
            <a:lvl1pPr>
              <a:defRPr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B9373629-C41F-40B5-A939-71136EBC6E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18882" y="2199171"/>
            <a:ext cx="2841769" cy="2951564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8">
            <a:extLst>
              <a:ext uri="{FF2B5EF4-FFF2-40B4-BE49-F238E27FC236}">
                <a16:creationId xmlns="" xmlns:a16="http://schemas.microsoft.com/office/drawing/2014/main" id="{725D7E49-6A31-4603-953D-547A354ADC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73140" y="2199171"/>
            <a:ext cx="2841769" cy="2951564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="" xmlns:a16="http://schemas.microsoft.com/office/drawing/2014/main" id="{D95E16ED-1623-4D22-9849-5EB11423834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64625" y="2199171"/>
            <a:ext cx="2841769" cy="2951564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Текст 8">
            <a:extLst>
              <a:ext uri="{FF2B5EF4-FFF2-40B4-BE49-F238E27FC236}">
                <a16:creationId xmlns="" xmlns:a16="http://schemas.microsoft.com/office/drawing/2014/main" id="{7D99726B-A0A8-4FF4-93B0-9FB5EA6569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64625" y="5342386"/>
            <a:ext cx="2841769" cy="822325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="" xmlns:a16="http://schemas.microsoft.com/office/drawing/2014/main" id="{E27F40EA-DC21-4536-918B-8106B091241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09844" y="5342386"/>
            <a:ext cx="2841769" cy="822325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="" xmlns:a16="http://schemas.microsoft.com/office/drawing/2014/main" id="{E24A0ACA-0144-47B5-AE91-99BB308C03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55064" y="5342386"/>
            <a:ext cx="2841769" cy="822325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3803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17AB53-D484-46BA-B7EE-30337BCA7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7200" y="365129"/>
            <a:ext cx="5816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Рисунок 6">
            <a:extLst>
              <a:ext uri="{FF2B5EF4-FFF2-40B4-BE49-F238E27FC236}">
                <a16:creationId xmlns="" xmlns:a16="http://schemas.microsoft.com/office/drawing/2014/main" id="{475F72DF-844B-490E-AE71-CD708F83F5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"/>
            <a:ext cx="4699000" cy="702627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="" xmlns:a16="http://schemas.microsoft.com/office/drawing/2014/main" id="{354CBE13-B28B-44BC-959C-34BF4741C9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990731"/>
            <a:ext cx="5257800" cy="8223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="" xmlns:a16="http://schemas.microsoft.com/office/drawing/2014/main" id="{78D16706-F40E-46EA-B1CA-9E72249C6E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0" y="3201198"/>
            <a:ext cx="5257800" cy="8223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="" xmlns:a16="http://schemas.microsoft.com/office/drawing/2014/main" id="{C77C2058-EF51-426C-B9C0-9BD4C94056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0" y="4411669"/>
            <a:ext cx="5257800" cy="8223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="" xmlns:a16="http://schemas.microsoft.com/office/drawing/2014/main" id="{6A637832-8CDB-47C6-88B5-994ACB3929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0" y="5622139"/>
            <a:ext cx="5257800" cy="8223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1688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593B857-0E47-4952-A5AC-B9056CFDE1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3382" y="2008676"/>
            <a:ext cx="7268308" cy="48493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17BD338-52F2-4792-B686-4EA05E14B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9389" y="1825626"/>
            <a:ext cx="4554415" cy="1325564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2B1EF78-8A36-445A-8ADB-0E18E5D3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6A3371-E1AB-49ED-93E9-409F1401A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B887E11-4F57-40E0-8DD9-69416DD7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09567A8-B509-4EC1-B00B-3DAD5079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46498A-11D8-456B-BC4C-0884507F7C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2">
            <a:extLst>
              <a:ext uri="{FF2B5EF4-FFF2-40B4-BE49-F238E27FC236}">
                <a16:creationId xmlns="" xmlns:a16="http://schemas.microsoft.com/office/drawing/2014/main" id="{75388587-7D68-4137-96BA-F65D0B1CB02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799389" y="3344498"/>
            <a:ext cx="4554415" cy="1325564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64B6CEBD-304E-4819-8960-5A9D98A2335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799387" y="4863370"/>
            <a:ext cx="4554415" cy="1325564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="" xmlns:a16="http://schemas.microsoft.com/office/drawing/2014/main" id="{D24187E1-EB49-4C26-A953-27B09A9CC8D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8205" y="1858104"/>
            <a:ext cx="5257799" cy="739996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798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0A8130-21E9-4E59-9D86-C46FFC0BD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5EB4A1C-77D4-4C84-A735-3356C856FC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584E57D-3EED-444E-9EBA-93BDCA678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81D0158-BB63-40C9-96FC-5F0A095B7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686EB7E-9A5F-43AD-9354-B3D2E75B4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9F87A1-E9E9-47A0-AA78-24218A58D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C40D73E-1C5C-4546-8584-9F4E1A6BA9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44F0679-06C2-4724-A9CA-6F2366B51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DD22747-C5F7-4372-9550-913FE56BB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DB09BE0-D979-4DBE-B70F-C8AD8763F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5E3D423-C982-487D-A936-39833EDEC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11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674A31F-3982-4542-8262-AB40F9F18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D71E5E5-1B45-40EE-ABF1-F4AD563926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522B540-8F86-4EF7-B5C8-D33F35478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A3371-E1AB-49ED-93E9-409F1401A3A0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FAAD2C3-8CE5-4C22-8D1A-9C00DD869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16E4FD0-2F87-47A2-86F0-578F621A9B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8"/>
            <a:extLst>
              <a:ext uri="{FF2B5EF4-FFF2-40B4-BE49-F238E27FC236}">
                <a16:creationId xmlns="" xmlns:a16="http://schemas.microsoft.com/office/drawing/2014/main" id="{9620018D-EB39-4D5F-8574-94045B479BE0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3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75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4" r:id="rId4"/>
    <p:sldLayoutId id="2147483663" r:id="rId5"/>
    <p:sldLayoutId id="2147483662" r:id="rId6"/>
    <p:sldLayoutId id="214748366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двумя скругленными противолежащими углами 11"/>
          <p:cNvSpPr/>
          <p:nvPr userDrawn="1"/>
        </p:nvSpPr>
        <p:spPr>
          <a:xfrm>
            <a:off x="304800" y="304800"/>
            <a:ext cx="11582400" cy="6324600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3" name="Рисунок 12" descr="gat18122.jpg"/>
          <p:cNvPicPr>
            <a:picLocks noChangeAspect="1"/>
          </p:cNvPicPr>
          <p:nvPr userDrawn="1"/>
        </p:nvPicPr>
        <p:blipFill>
          <a:blip r:embed="rId13" cstate="email">
            <a:clrChange>
              <a:clrFrom>
                <a:srgbClr val="E9E6E1"/>
              </a:clrFrom>
              <a:clrTo>
                <a:srgbClr val="E9E6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9201" y="4183596"/>
            <a:ext cx="3017267" cy="2482860"/>
          </a:xfrm>
          <a:prstGeom prst="rect">
            <a:avLst/>
          </a:prstGeom>
          <a:scene3d>
            <a:camera prst="isometricOffAxis2Left">
              <a:rot lat="1080000" lon="1800000" rev="0"/>
            </a:camera>
            <a:lightRig rig="threePt" dir="t"/>
          </a:scene3d>
        </p:spPr>
      </p:pic>
      <p:sp>
        <p:nvSpPr>
          <p:cNvPr id="9" name="Прямоугольник 8"/>
          <p:cNvSpPr/>
          <p:nvPr userDrawn="1"/>
        </p:nvSpPr>
        <p:spPr>
          <a:xfrm>
            <a:off x="304800" y="6400800"/>
            <a:ext cx="31496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prstClr val="white">
                    <a:lumMod val="75000"/>
                  </a:prstClr>
                </a:solidFill>
                <a:latin typeface="Arial" charset="0"/>
              </a:rPr>
              <a:t>http://lara3172.blogspot.ru/ </a:t>
            </a:r>
            <a:endParaRPr lang="ru-RU" sz="1050" dirty="0">
              <a:solidFill>
                <a:prstClr val="white">
                  <a:lumMod val="75000"/>
                </a:prstClr>
              </a:solidFill>
              <a:latin typeface="Arial" charset="0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3048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11200" y="1600200"/>
            <a:ext cx="10972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481A5A-A7FD-420F-B2FE-5F43DF0E8B7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59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двумя скругленными противолежащими углами 11"/>
          <p:cNvSpPr/>
          <p:nvPr userDrawn="1"/>
        </p:nvSpPr>
        <p:spPr>
          <a:xfrm>
            <a:off x="304800" y="304800"/>
            <a:ext cx="11582400" cy="6324600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3" name="Рисунок 12" descr="gat18122.jpg"/>
          <p:cNvPicPr>
            <a:picLocks noChangeAspect="1"/>
          </p:cNvPicPr>
          <p:nvPr userDrawn="1"/>
        </p:nvPicPr>
        <p:blipFill>
          <a:blip r:embed="rId13" cstate="email">
            <a:clrChange>
              <a:clrFrom>
                <a:srgbClr val="E9E6E1"/>
              </a:clrFrom>
              <a:clrTo>
                <a:srgbClr val="E9E6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9200" y="4183596"/>
            <a:ext cx="3017267" cy="2482860"/>
          </a:xfrm>
          <a:prstGeom prst="rect">
            <a:avLst/>
          </a:prstGeom>
          <a:scene3d>
            <a:camera prst="isometricOffAxis2Left">
              <a:rot lat="1080000" lon="1800000" rev="0"/>
            </a:camera>
            <a:lightRig rig="threePt" dir="t"/>
          </a:scene3d>
        </p:spPr>
      </p:pic>
      <p:sp>
        <p:nvSpPr>
          <p:cNvPr id="9" name="Прямоугольник 8"/>
          <p:cNvSpPr/>
          <p:nvPr userDrawn="1"/>
        </p:nvSpPr>
        <p:spPr>
          <a:xfrm>
            <a:off x="304800" y="6400800"/>
            <a:ext cx="31496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prstClr val="white">
                    <a:lumMod val="75000"/>
                  </a:prstClr>
                </a:solidFill>
                <a:latin typeface="Arial" charset="0"/>
              </a:rPr>
              <a:t>http://lara3172.blogspot.ru/ </a:t>
            </a:r>
            <a:endParaRPr lang="ru-RU" sz="1050" dirty="0">
              <a:solidFill>
                <a:prstClr val="white">
                  <a:lumMod val="75000"/>
                </a:prstClr>
              </a:solidFill>
              <a:latin typeface="Arial" charset="0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3048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11200" y="1600200"/>
            <a:ext cx="10972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481A5A-A7FD-420F-B2FE-5F43DF0E8B7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766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gi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2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0100" y="1136634"/>
            <a:ext cx="111252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Интеллектуальная игра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«Где логика?»</a:t>
            </a:r>
            <a:b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 тему </a:t>
            </a:r>
            <a:b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Отечественная война 1812 года. 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91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="" xmlns:a16="http://schemas.microsoft.com/office/drawing/2014/main" id="{138622B3-089D-42D2-85EC-D27AF862D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851" y="1157294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«Великая армия» 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Наполеона </a:t>
            </a:r>
            <a:r>
              <a:rPr lang="tt-RU" sz="6000" b="1" dirty="0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9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74414333-4A09-4C8A-9F8E-4833A86CD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260481"/>
            <a:ext cx="10515600" cy="372920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Вопрос на дополнительный балл: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/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 Через какую реку переправилась «Великая армия Наполеона», </a:t>
            </a:r>
            <a:r>
              <a:rPr lang="ru-RU" i="1" dirty="0" smtClean="0">
                <a:solidFill>
                  <a:schemeClr val="tx1"/>
                </a:solidFill>
              </a:rPr>
              <a:t>12 </a:t>
            </a:r>
            <a:r>
              <a:rPr lang="ru-RU" i="1" dirty="0">
                <a:solidFill>
                  <a:schemeClr val="tx1"/>
                </a:solidFill>
              </a:rPr>
              <a:t>июня 1812 года </a:t>
            </a:r>
            <a:r>
              <a:rPr lang="ru-RU" i="1" dirty="0" smtClean="0">
                <a:solidFill>
                  <a:schemeClr val="tx1"/>
                </a:solidFill>
              </a:rPr>
              <a:t>нарушив границы  </a:t>
            </a:r>
            <a:r>
              <a:rPr lang="ru-RU" i="1" dirty="0">
                <a:solidFill>
                  <a:schemeClr val="tx1"/>
                </a:solidFill>
              </a:rPr>
              <a:t>Российской империи</a:t>
            </a:r>
            <a:r>
              <a:rPr lang="ru-RU" i="1" dirty="0" smtClean="0">
                <a:solidFill>
                  <a:schemeClr val="tx1"/>
                </a:solidFill>
              </a:rPr>
              <a:t>?</a:t>
            </a: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85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" r="1882"/>
          <a:stretch>
            <a:fillRect/>
          </a:stretch>
        </p:blipFill>
        <p:spPr>
          <a:xfrm>
            <a:off x="556149" y="1255600"/>
            <a:ext cx="3750247" cy="3895141"/>
          </a:xfrm>
        </p:spPr>
      </p:pic>
      <p:pic>
        <p:nvPicPr>
          <p:cNvPr id="7" name="Рисунок 6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8" b="1378"/>
          <a:stretch>
            <a:fillRect/>
          </a:stretch>
        </p:blipFill>
        <p:spPr>
          <a:xfrm>
            <a:off x="8011237" y="1572242"/>
            <a:ext cx="3271907" cy="3398321"/>
          </a:xfrm>
        </p:spPr>
      </p:pic>
      <p:pic>
        <p:nvPicPr>
          <p:cNvPr id="1026" name="Picture 2" descr="C:\Users\96-05-14\Desktop\Новая папка\найди общее\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999" y="1341538"/>
            <a:ext cx="20955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82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="" xmlns:a16="http://schemas.microsoft.com/office/drawing/2014/main" id="{138622B3-089D-42D2-85EC-D27AF862D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accent3">
                    <a:lumMod val="50000"/>
                  </a:schemeClr>
                </a:solidFill>
              </a:rPr>
              <a:t>Михаил Илларионович </a:t>
            </a: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Кутузов</a:t>
            </a:r>
            <a:r>
              <a:rPr lang="ru-RU" sz="6000" b="1" dirty="0" smtClean="0">
                <a:solidFill>
                  <a:schemeClr val="tx2"/>
                </a:solidFill>
              </a:rPr>
              <a:t/>
            </a:r>
            <a:br>
              <a:rPr lang="ru-RU" sz="6000" b="1" dirty="0" smtClean="0">
                <a:solidFill>
                  <a:schemeClr val="tx2"/>
                </a:solidFill>
              </a:rPr>
            </a:br>
            <a:endParaRPr lang="ru-RU" sz="6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3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74414333-4A09-4C8A-9F8E-4833A86CD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31"/>
            <a:ext cx="10515600" cy="372920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Вопрос на дополнительный балл: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/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 В каком возрасте Михаил Илларионович Кутузов возглавил русскую </a:t>
            </a:r>
            <a:r>
              <a:rPr lang="ru-RU" i="1" dirty="0" smtClean="0">
                <a:solidFill>
                  <a:schemeClr val="tx1"/>
                </a:solidFill>
              </a:rPr>
              <a:t>армию в войне </a:t>
            </a:r>
            <a:r>
              <a:rPr lang="ru-RU" i="1" dirty="0">
                <a:solidFill>
                  <a:schemeClr val="tx1"/>
                </a:solidFill>
              </a:rPr>
              <a:t>с Наполеоном?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92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3" r="16883"/>
          <a:stretch>
            <a:fillRect/>
          </a:stretch>
        </p:blipFill>
        <p:spPr>
          <a:xfrm>
            <a:off x="4591107" y="1487607"/>
            <a:ext cx="3237783" cy="3362878"/>
          </a:xfrm>
        </p:spPr>
      </p:pic>
      <p:pic>
        <p:nvPicPr>
          <p:cNvPr id="7" name="Рисунок 6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9" r="18819"/>
          <a:stretch>
            <a:fillRect/>
          </a:stretch>
        </p:blipFill>
        <p:spPr>
          <a:xfrm>
            <a:off x="8202304" y="1450764"/>
            <a:ext cx="3657600" cy="3222298"/>
          </a:xfrm>
        </p:spPr>
      </p:pic>
      <p:pic>
        <p:nvPicPr>
          <p:cNvPr id="3" name="Рисунок 2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5" r="15235"/>
          <a:stretch>
            <a:fillRect/>
          </a:stretch>
        </p:blipFill>
        <p:spPr>
          <a:xfrm>
            <a:off x="1079611" y="1790097"/>
            <a:ext cx="2975032" cy="3089976"/>
          </a:xfrm>
        </p:spPr>
      </p:pic>
    </p:spTree>
    <p:extLst>
      <p:ext uri="{BB962C8B-B14F-4D97-AF65-F5344CB8AC3E}">
        <p14:creationId xmlns:p14="http://schemas.microsoft.com/office/powerpoint/2010/main" val="206386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="" xmlns:a16="http://schemas.microsoft.com/office/drawing/2014/main" id="{138622B3-089D-42D2-85EC-D27AF862D6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33450" y="1836738"/>
            <a:ext cx="10515600" cy="132556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Наполеон </a:t>
            </a:r>
            <a:r>
              <a:rPr lang="tt-RU" sz="6000" b="1" dirty="0" smtClean="0">
                <a:solidFill>
                  <a:schemeClr val="accent3">
                    <a:lumMod val="50000"/>
                  </a:schemeClr>
                </a:solidFill>
              </a:rPr>
              <a:t>I</a:t>
            </a: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 Бонапарт</a:t>
            </a:r>
            <a:endParaRPr lang="ru-RU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74414333-4A09-4C8A-9F8E-4833A86CD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31"/>
            <a:ext cx="10515600" cy="372920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Вопрос на дополнительный балл: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/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 За сколько дней Наполеон надеялся победить Россию?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3E48A43D-DF71-4605-8F1B-F94A9D28FD8A}"/>
              </a:ext>
            </a:extLst>
          </p:cNvPr>
          <p:cNvSpPr txBox="1">
            <a:spLocks/>
          </p:cNvSpPr>
          <p:nvPr/>
        </p:nvSpPr>
        <p:spPr bwMode="auto">
          <a:xfrm>
            <a:off x="1181100" y="1462585"/>
            <a:ext cx="10248900" cy="320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7200" b="1" dirty="0" smtClean="0">
                <a:solidFill>
                  <a:prstClr val="black"/>
                </a:solidFill>
              </a:rPr>
              <a:t> </a:t>
            </a:r>
            <a:r>
              <a:rPr lang="tt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tt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раунд</a:t>
            </a:r>
            <a:b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«Секретные материалы»</a:t>
            </a:r>
            <a:endParaRPr lang="ru-RU" sz="7200" b="1" dirty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08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6" r="19926"/>
          <a:stretch>
            <a:fillRect/>
          </a:stretch>
        </p:blipFill>
        <p:spPr>
          <a:xfrm>
            <a:off x="655097" y="1358372"/>
            <a:ext cx="3651297" cy="3792369"/>
          </a:xfrm>
        </p:spPr>
      </p:pic>
      <p:pic>
        <p:nvPicPr>
          <p:cNvPr id="11" name="Рисунок 1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r="4552"/>
          <a:stretch>
            <a:fillRect/>
          </a:stretch>
        </p:blipFill>
        <p:spPr>
          <a:xfrm>
            <a:off x="8373137" y="1628482"/>
            <a:ext cx="3391235" cy="3522259"/>
          </a:xfrm>
        </p:spPr>
      </p:pic>
      <p:pic>
        <p:nvPicPr>
          <p:cNvPr id="14" name="Рисунок 13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2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r="1359"/>
          <a:stretch>
            <a:fillRect/>
          </a:stretch>
        </p:blipFill>
        <p:spPr>
          <a:xfrm>
            <a:off x="5082655" y="1612318"/>
            <a:ext cx="3051415" cy="3169310"/>
          </a:xfrm>
        </p:spPr>
      </p:pic>
    </p:spTree>
    <p:extLst>
      <p:ext uri="{BB962C8B-B14F-4D97-AF65-F5344CB8AC3E}">
        <p14:creationId xmlns:p14="http://schemas.microsoft.com/office/powerpoint/2010/main" val="97281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3E48A43D-DF71-4605-8F1B-F94A9D28FD8A}"/>
              </a:ext>
            </a:extLst>
          </p:cNvPr>
          <p:cNvSpPr txBox="1">
            <a:spLocks/>
          </p:cNvSpPr>
          <p:nvPr/>
        </p:nvSpPr>
        <p:spPr bwMode="auto">
          <a:xfrm>
            <a:off x="1772048" y="1462585"/>
            <a:ext cx="9006840" cy="320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7200" b="1" dirty="0" smtClean="0"/>
              <a:t> </a:t>
            </a:r>
            <a:r>
              <a:rPr lang="tt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раунд</a:t>
            </a:r>
            <a:b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«Найди общее»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37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="" xmlns:a16="http://schemas.microsoft.com/office/drawing/2014/main" id="{138622B3-089D-42D2-85EC-D27AF862D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Лев </a:t>
            </a:r>
            <a:r>
              <a:rPr lang="ru-RU" sz="6000" b="1" dirty="0">
                <a:solidFill>
                  <a:schemeClr val="accent3">
                    <a:lumMod val="50000"/>
                  </a:schemeClr>
                </a:solidFill>
              </a:rPr>
              <a:t>Николаевич Толстой</a:t>
            </a:r>
            <a:br>
              <a:rPr lang="ru-RU" sz="60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Роман «Война и мир»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/>
            </a:r>
            <a:br>
              <a:rPr lang="ru-RU" sz="6000" b="1" dirty="0" smtClean="0"/>
            </a:b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65" y="3092117"/>
            <a:ext cx="2355960" cy="314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66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9" r="22849"/>
          <a:stretch>
            <a:fillRect/>
          </a:stretch>
        </p:blipFill>
        <p:spPr>
          <a:xfrm>
            <a:off x="1868301" y="1542198"/>
            <a:ext cx="3448024" cy="3581242"/>
          </a:xfrm>
        </p:spPr>
      </p:pic>
      <p:pic>
        <p:nvPicPr>
          <p:cNvPr id="12" name="Рисунок 1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6" b="12316"/>
          <a:stretch>
            <a:fillRect/>
          </a:stretch>
        </p:blipFill>
        <p:spPr>
          <a:xfrm>
            <a:off x="6570261" y="1541477"/>
            <a:ext cx="3488143" cy="3622911"/>
          </a:xfrm>
        </p:spPr>
      </p:pic>
    </p:spTree>
    <p:extLst>
      <p:ext uri="{BB962C8B-B14F-4D97-AF65-F5344CB8AC3E}">
        <p14:creationId xmlns:p14="http://schemas.microsoft.com/office/powerpoint/2010/main" val="190004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201" y="280994"/>
            <a:ext cx="10515600" cy="2852737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Художественный фильм 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«Гусарская баллада»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Режиссер: Эльдар Рязанов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1962 год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3263503"/>
            <a:ext cx="4095750" cy="2303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0" r="15630"/>
          <a:stretch>
            <a:fillRect/>
          </a:stretch>
        </p:blipFill>
        <p:spPr>
          <a:xfrm>
            <a:off x="4995084" y="1512164"/>
            <a:ext cx="3503221" cy="3638572"/>
          </a:xfrm>
        </p:spPr>
      </p:pic>
      <p:pic>
        <p:nvPicPr>
          <p:cNvPr id="10" name="Рисунок 9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6" r="24746"/>
          <a:stretch>
            <a:fillRect/>
          </a:stretch>
        </p:blipFill>
        <p:spPr>
          <a:xfrm>
            <a:off x="8755682" y="1596788"/>
            <a:ext cx="3322591" cy="3580642"/>
          </a:xfrm>
        </p:spPr>
      </p:pic>
      <p:pic>
        <p:nvPicPr>
          <p:cNvPr id="8" name="Рисунок 7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" r="1882"/>
          <a:stretch>
            <a:fillRect/>
          </a:stretch>
        </p:blipFill>
        <p:spPr>
          <a:xfrm>
            <a:off x="900753" y="1472300"/>
            <a:ext cx="3528467" cy="3664793"/>
          </a:xfrm>
        </p:spPr>
      </p:pic>
    </p:spTree>
    <p:extLst>
      <p:ext uri="{BB962C8B-B14F-4D97-AF65-F5344CB8AC3E}">
        <p14:creationId xmlns:p14="http://schemas.microsoft.com/office/powerpoint/2010/main" val="381846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8051" y="642944"/>
            <a:ext cx="10515600" cy="2852737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Художественный фильм 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«Эскадрон гусар летучих»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Режиссер</a:t>
            </a: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: Никита </a:t>
            </a:r>
            <a:r>
              <a:rPr lang="ru-RU" sz="4800" b="1" dirty="0" err="1">
                <a:solidFill>
                  <a:schemeClr val="accent3">
                    <a:lumMod val="50000"/>
                  </a:schemeClr>
                </a:solidFill>
              </a:rPr>
              <a:t>Хубов</a:t>
            </a: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, Станислав </a:t>
            </a:r>
            <a:r>
              <a:rPr lang="ru-RU" sz="4800" b="1" dirty="0" err="1">
                <a:solidFill>
                  <a:schemeClr val="accent3">
                    <a:lumMod val="50000"/>
                  </a:schemeClr>
                </a:solidFill>
              </a:rPr>
              <a:t>Ростоцкий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1981 год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48" y="3516047"/>
            <a:ext cx="5229225" cy="26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6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" r="1882"/>
          <a:stretch>
            <a:fillRect/>
          </a:stretch>
        </p:blipFill>
        <p:spPr>
          <a:xfrm>
            <a:off x="700689" y="1405719"/>
            <a:ext cx="3605705" cy="3745016"/>
          </a:xfrm>
        </p:spPr>
      </p:pic>
      <p:pic>
        <p:nvPicPr>
          <p:cNvPr id="6" name="Рисунок 5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1" r="18001"/>
          <a:stretch>
            <a:fillRect/>
          </a:stretch>
        </p:blipFill>
        <p:spPr>
          <a:xfrm>
            <a:off x="4544709" y="1810543"/>
            <a:ext cx="3215943" cy="3340195"/>
          </a:xfrm>
        </p:spPr>
      </p:pic>
      <p:pic>
        <p:nvPicPr>
          <p:cNvPr id="7" name="Рисунок 6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" r="1855"/>
          <a:stretch>
            <a:fillRect/>
          </a:stretch>
        </p:blipFill>
        <p:spPr>
          <a:xfrm>
            <a:off x="8373137" y="1774209"/>
            <a:ext cx="3250923" cy="3376526"/>
          </a:xfrm>
        </p:spPr>
      </p:pic>
    </p:spTree>
    <p:extLst>
      <p:ext uri="{BB962C8B-B14F-4D97-AF65-F5344CB8AC3E}">
        <p14:creationId xmlns:p14="http://schemas.microsoft.com/office/powerpoint/2010/main" val="247384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481" y="240631"/>
            <a:ext cx="10515600" cy="203997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Михаил Юрьевич Лермонтов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стихотворение «Бородино»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921" y="2490538"/>
            <a:ext cx="2526631" cy="360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30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5" r="13955"/>
          <a:stretch>
            <a:fillRect/>
          </a:stretch>
        </p:blipFill>
        <p:spPr>
          <a:xfrm>
            <a:off x="2051477" y="1842467"/>
            <a:ext cx="3080083" cy="3199086"/>
          </a:xfrm>
        </p:spPr>
      </p:pic>
      <p:pic>
        <p:nvPicPr>
          <p:cNvPr id="6" name="Рисунок 5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5" r="13935"/>
          <a:stretch>
            <a:fillRect/>
          </a:stretch>
        </p:blipFill>
        <p:spPr>
          <a:xfrm>
            <a:off x="7137783" y="1783402"/>
            <a:ext cx="3176372" cy="3299095"/>
          </a:xfrm>
        </p:spPr>
      </p:pic>
    </p:spTree>
    <p:extLst>
      <p:ext uri="{BB962C8B-B14F-4D97-AF65-F5344CB8AC3E}">
        <p14:creationId xmlns:p14="http://schemas.microsoft.com/office/powerpoint/2010/main" val="297052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103" y="529390"/>
            <a:ext cx="10515600" cy="166286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Иван Андреевич Крылов 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Басня «Волк на псарне»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287" y="2463712"/>
            <a:ext cx="5213551" cy="291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3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3E48A43D-DF71-4605-8F1B-F94A9D28FD8A}"/>
              </a:ext>
            </a:extLst>
          </p:cNvPr>
          <p:cNvSpPr txBox="1">
            <a:spLocks/>
          </p:cNvSpPr>
          <p:nvPr/>
        </p:nvSpPr>
        <p:spPr bwMode="auto">
          <a:xfrm>
            <a:off x="1181100" y="1462585"/>
            <a:ext cx="10248900" cy="320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en-US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tt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tt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раунд</a:t>
            </a:r>
            <a: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«Бой с тенью»</a:t>
            </a:r>
            <a:endParaRPr lang="ru-RU" sz="7200" b="1" dirty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74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3" r="7563"/>
          <a:stretch>
            <a:fillRect/>
          </a:stretch>
        </p:blipFill>
        <p:spPr>
          <a:xfrm>
            <a:off x="818867" y="1528467"/>
            <a:ext cx="3487524" cy="3622268"/>
          </a:xfrm>
        </p:spPr>
      </p:pic>
      <p:pic>
        <p:nvPicPr>
          <p:cNvPr id="15" name="Рисунок 1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5" r="15645"/>
          <a:stretch>
            <a:fillRect/>
          </a:stretch>
        </p:blipFill>
        <p:spPr>
          <a:xfrm>
            <a:off x="4430887" y="1692328"/>
            <a:ext cx="3329764" cy="3458413"/>
          </a:xfrm>
        </p:spPr>
      </p:pic>
      <p:pic>
        <p:nvPicPr>
          <p:cNvPr id="16" name="Рисунок 15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5" r="21555"/>
          <a:stretch>
            <a:fillRect/>
          </a:stretch>
        </p:blipFill>
        <p:spPr>
          <a:xfrm>
            <a:off x="8373135" y="1692328"/>
            <a:ext cx="3329764" cy="3458413"/>
          </a:xfrm>
        </p:spPr>
      </p:pic>
    </p:spTree>
    <p:extLst>
      <p:ext uri="{BB962C8B-B14F-4D97-AF65-F5344CB8AC3E}">
        <p14:creationId xmlns:p14="http://schemas.microsoft.com/office/powerpoint/2010/main" val="834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2" b="2632"/>
          <a:stretch>
            <a:fillRect/>
          </a:stretch>
        </p:blipFill>
        <p:spPr>
          <a:xfrm>
            <a:off x="3152632" y="226975"/>
            <a:ext cx="5650173" cy="5868474"/>
          </a:xfrm>
        </p:spPr>
      </p:pic>
    </p:spTree>
    <p:extLst>
      <p:ext uri="{BB962C8B-B14F-4D97-AF65-F5344CB8AC3E}">
        <p14:creationId xmlns:p14="http://schemas.microsoft.com/office/powerpoint/2010/main" val="165210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484" y="236237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Пётр Иванович Багратион</a:t>
            </a:r>
          </a:p>
        </p:txBody>
      </p:sp>
    </p:spTree>
    <p:extLst>
      <p:ext uri="{BB962C8B-B14F-4D97-AF65-F5344CB8AC3E}">
        <p14:creationId xmlns:p14="http://schemas.microsoft.com/office/powerpoint/2010/main" val="146472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22" b="4022"/>
          <a:stretch>
            <a:fillRect/>
          </a:stretch>
        </p:blipFill>
        <p:spPr>
          <a:xfrm>
            <a:off x="3143295" y="369130"/>
            <a:ext cx="5536680" cy="5750596"/>
          </a:xfrm>
        </p:spPr>
      </p:pic>
    </p:spTree>
    <p:extLst>
      <p:ext uri="{BB962C8B-B14F-4D97-AF65-F5344CB8AC3E}">
        <p14:creationId xmlns:p14="http://schemas.microsoft.com/office/powerpoint/2010/main" val="234360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295" y="206158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solidFill>
                  <a:srgbClr val="202124"/>
                </a:solidFill>
                <a:latin typeface="Google Sans"/>
              </a:rPr>
              <a:t>Александр Петрович </a:t>
            </a:r>
            <a:r>
              <a:rPr lang="ru-RU" sz="4800" dirty="0" err="1">
                <a:solidFill>
                  <a:srgbClr val="202124"/>
                </a:solidFill>
                <a:latin typeface="Google Sans"/>
              </a:rPr>
              <a:t>Тормасов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46472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989" b="20989"/>
          <a:stretch>
            <a:fillRect/>
          </a:stretch>
        </p:blipFill>
        <p:spPr>
          <a:xfrm>
            <a:off x="3702856" y="436729"/>
            <a:ext cx="4390269" cy="5739666"/>
          </a:xfrm>
        </p:spPr>
      </p:pic>
    </p:spTree>
    <p:extLst>
      <p:ext uri="{BB962C8B-B14F-4D97-AF65-F5344CB8AC3E}">
        <p14:creationId xmlns:p14="http://schemas.microsoft.com/office/powerpoint/2010/main" val="175758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393" y="222571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/>
              <a:t>Михаил Богданович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Барклай-де-Толли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46472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704" b="11704"/>
          <a:stretch>
            <a:fillRect/>
          </a:stretch>
        </p:blipFill>
        <p:spPr>
          <a:xfrm>
            <a:off x="3127539" y="426549"/>
            <a:ext cx="5265839" cy="5469289"/>
          </a:xfrm>
        </p:spPr>
      </p:pic>
    </p:spTree>
    <p:extLst>
      <p:ext uri="{BB962C8B-B14F-4D97-AF65-F5344CB8AC3E}">
        <p14:creationId xmlns:p14="http://schemas.microsoft.com/office/powerpoint/2010/main" val="203871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3320" y="1648465"/>
            <a:ext cx="10515600" cy="1325562"/>
          </a:xfrm>
        </p:spPr>
        <p:txBody>
          <a:bodyPr>
            <a:noAutofit/>
          </a:bodyPr>
          <a:lstStyle/>
          <a:p>
            <a:pPr algn="ctr"/>
            <a:r>
              <a:rPr lang="ru-RU" sz="4800" dirty="0"/>
              <a:t>Надежда Андреевна Дурова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46472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01" b="4601"/>
          <a:stretch>
            <a:fillRect/>
          </a:stretch>
        </p:blipFill>
        <p:spPr>
          <a:xfrm>
            <a:off x="3620972" y="442703"/>
            <a:ext cx="5045361" cy="5240294"/>
          </a:xfrm>
        </p:spPr>
      </p:pic>
    </p:spTree>
    <p:extLst>
      <p:ext uri="{BB962C8B-B14F-4D97-AF65-F5344CB8AC3E}">
        <p14:creationId xmlns:p14="http://schemas.microsoft.com/office/powerpoint/2010/main" val="349407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76400" y="1662113"/>
            <a:ext cx="10515600" cy="1325562"/>
          </a:xfrm>
        </p:spPr>
        <p:txBody>
          <a:bodyPr>
            <a:noAutofit/>
          </a:bodyPr>
          <a:lstStyle/>
          <a:p>
            <a:pPr algn="ctr"/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/>
              <a:t>Николай Николаевич Раевский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46472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="" xmlns:a16="http://schemas.microsoft.com/office/drawing/2014/main" id="{138622B3-089D-42D2-85EC-D27AF862D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491" y="371191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Бородинское 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сражение 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6000" b="1" dirty="0">
                <a:solidFill>
                  <a:schemeClr val="tx2"/>
                </a:solidFill>
              </a:rPr>
              <a:t/>
            </a:r>
            <a:br>
              <a:rPr lang="ru-RU" sz="6000" b="1" dirty="0">
                <a:solidFill>
                  <a:schemeClr val="tx2"/>
                </a:solidFill>
              </a:rPr>
            </a:br>
            <a:r>
              <a:rPr lang="ru-RU" sz="6000" b="1" dirty="0">
                <a:solidFill>
                  <a:schemeClr val="tx2"/>
                </a:solidFill>
              </a:rPr>
              <a:t/>
            </a:r>
            <a:br>
              <a:rPr lang="ru-RU" sz="6000" b="1" dirty="0">
                <a:solidFill>
                  <a:schemeClr val="tx2"/>
                </a:solidFill>
              </a:rPr>
            </a:br>
            <a:r>
              <a:rPr lang="ru-RU" sz="6000" b="1" dirty="0" smtClean="0">
                <a:solidFill>
                  <a:schemeClr val="tx2"/>
                </a:solidFill>
              </a:rPr>
              <a:t/>
            </a:r>
            <a:br>
              <a:rPr lang="ru-RU" sz="6000" b="1" dirty="0" smtClean="0">
                <a:solidFill>
                  <a:schemeClr val="tx2"/>
                </a:solidFill>
              </a:rPr>
            </a:br>
            <a:endParaRPr lang="ru-RU" sz="6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3E48A43D-DF71-4605-8F1B-F94A9D28FD8A}"/>
              </a:ext>
            </a:extLst>
          </p:cNvPr>
          <p:cNvSpPr txBox="1">
            <a:spLocks/>
          </p:cNvSpPr>
          <p:nvPr/>
        </p:nvSpPr>
        <p:spPr bwMode="auto">
          <a:xfrm>
            <a:off x="1181100" y="1462585"/>
            <a:ext cx="10248900" cy="320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7200" b="1" dirty="0" smtClean="0">
                <a:solidFill>
                  <a:prstClr val="black"/>
                </a:solidFill>
              </a:rPr>
              <a:t> </a:t>
            </a:r>
            <a:r>
              <a:rPr lang="tt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="1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tt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раунд</a:t>
            </a:r>
            <a:b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«Загадки истории»</a:t>
            </a:r>
            <a:endParaRPr lang="ru-RU" sz="7200" b="1" dirty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74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" r="1856"/>
          <a:stretch>
            <a:fillRect/>
          </a:stretch>
        </p:blipFill>
        <p:spPr>
          <a:xfrm>
            <a:off x="5242887" y="2595398"/>
            <a:ext cx="1876956" cy="1949308"/>
          </a:xfrm>
        </p:spPr>
      </p:pic>
      <p:pic>
        <p:nvPicPr>
          <p:cNvPr id="11" name="Рисунок 1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4" b="11034"/>
          <a:stretch>
            <a:fillRect/>
          </a:stretch>
        </p:blipFill>
        <p:spPr>
          <a:xfrm>
            <a:off x="8182667" y="1828799"/>
            <a:ext cx="3197319" cy="3322354"/>
          </a:xfrm>
        </p:spPr>
      </p:pic>
      <p:pic>
        <p:nvPicPr>
          <p:cNvPr id="10" name="Рисунок 9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9" b="3949"/>
          <a:stretch>
            <a:fillRect/>
          </a:stretch>
        </p:blipFill>
        <p:spPr>
          <a:xfrm>
            <a:off x="1219251" y="1580580"/>
            <a:ext cx="3475583" cy="3611499"/>
          </a:xfrm>
        </p:spPr>
      </p:pic>
    </p:spTree>
    <p:extLst>
      <p:ext uri="{BB962C8B-B14F-4D97-AF65-F5344CB8AC3E}">
        <p14:creationId xmlns:p14="http://schemas.microsoft.com/office/powerpoint/2010/main" val="140254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3068" y="1962032"/>
            <a:ext cx="10515600" cy="1325562"/>
          </a:xfrm>
        </p:spPr>
        <p:txBody>
          <a:bodyPr>
            <a:noAutofit/>
          </a:bodyPr>
          <a:lstStyle/>
          <a:p>
            <a:pPr algn="ctr"/>
            <a:r>
              <a:rPr lang="ru-RU" sz="4800" dirty="0" err="1" smtClean="0">
                <a:solidFill>
                  <a:schemeClr val="accent6">
                    <a:lumMod val="50000"/>
                  </a:schemeClr>
                </a:solidFill>
              </a:rPr>
              <a:t>Тарутинский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 маневр 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49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" r="1856"/>
          <a:stretch>
            <a:fillRect/>
          </a:stretch>
        </p:blipFill>
        <p:spPr>
          <a:xfrm>
            <a:off x="5242887" y="2595398"/>
            <a:ext cx="1876956" cy="1949308"/>
          </a:xfrm>
        </p:spPr>
      </p:pic>
      <p:pic>
        <p:nvPicPr>
          <p:cNvPr id="6" name="Рисунок 5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6" r="20046"/>
          <a:stretch>
            <a:fillRect/>
          </a:stretch>
        </p:blipFill>
        <p:spPr>
          <a:xfrm>
            <a:off x="7956649" y="1816267"/>
            <a:ext cx="3313303" cy="3442874"/>
          </a:xfrm>
        </p:spPr>
      </p:pic>
      <p:pic>
        <p:nvPicPr>
          <p:cNvPr id="2" name="Рисунок 1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8" r="14418"/>
          <a:stretch>
            <a:fillRect/>
          </a:stretch>
        </p:blipFill>
        <p:spPr>
          <a:xfrm>
            <a:off x="873461" y="1753977"/>
            <a:ext cx="3269303" cy="3397152"/>
          </a:xfrm>
        </p:spPr>
      </p:pic>
    </p:spTree>
    <p:extLst>
      <p:ext uri="{BB962C8B-B14F-4D97-AF65-F5344CB8AC3E}">
        <p14:creationId xmlns:p14="http://schemas.microsoft.com/office/powerpoint/2010/main" val="146107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57785" y="1934737"/>
            <a:ext cx="10515600" cy="1325562"/>
          </a:xfrm>
        </p:spPr>
        <p:txBody>
          <a:bodyPr>
            <a:noAutofit/>
          </a:bodyPr>
          <a:lstStyle/>
          <a:p>
            <a:pPr algn="ctr"/>
            <a:r>
              <a:rPr lang="ru-RU" sz="4800" dirty="0" err="1">
                <a:solidFill>
                  <a:schemeClr val="accent6">
                    <a:lumMod val="50000"/>
                  </a:schemeClr>
                </a:solidFill>
              </a:rPr>
              <a:t>Шевардинский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</a:rPr>
              <a:t> редут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28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" r="1856"/>
          <a:stretch>
            <a:fillRect/>
          </a:stretch>
        </p:blipFill>
        <p:spPr>
          <a:xfrm>
            <a:off x="5242887" y="2595398"/>
            <a:ext cx="1876956" cy="1949308"/>
          </a:xfrm>
        </p:spPr>
      </p:pic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9" r="15939"/>
          <a:stretch>
            <a:fillRect/>
          </a:stretch>
        </p:blipFill>
        <p:spPr>
          <a:xfrm>
            <a:off x="8332793" y="1801504"/>
            <a:ext cx="3315527" cy="3445184"/>
          </a:xfrm>
        </p:spPr>
      </p:pic>
      <p:pic>
        <p:nvPicPr>
          <p:cNvPr id="2" name="Рисунок 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" b="7890"/>
          <a:stretch>
            <a:fillRect/>
          </a:stretch>
        </p:blipFill>
        <p:spPr>
          <a:xfrm>
            <a:off x="1355729" y="1610442"/>
            <a:ext cx="3433711" cy="3567989"/>
          </a:xfrm>
        </p:spPr>
      </p:pic>
    </p:spTree>
    <p:extLst>
      <p:ext uri="{BB962C8B-B14F-4D97-AF65-F5344CB8AC3E}">
        <p14:creationId xmlns:p14="http://schemas.microsoft.com/office/powerpoint/2010/main" val="407657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4705" y="2057566"/>
            <a:ext cx="10515600" cy="1325562"/>
          </a:xfrm>
        </p:spPr>
        <p:txBody>
          <a:bodyPr>
            <a:noAutofit/>
          </a:bodyPr>
          <a:lstStyle/>
          <a:p>
            <a:pPr algn="ctr"/>
            <a:r>
              <a:rPr lang="ru-RU" sz="4800" dirty="0" err="1" smtClean="0">
                <a:solidFill>
                  <a:schemeClr val="accent6">
                    <a:lumMod val="50000"/>
                  </a:schemeClr>
                </a:solidFill>
              </a:rPr>
              <a:t>Багратионовы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</a:rPr>
              <a:t>флеши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8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" r="1856"/>
          <a:stretch>
            <a:fillRect/>
          </a:stretch>
        </p:blipFill>
        <p:spPr>
          <a:xfrm>
            <a:off x="5242887" y="2595398"/>
            <a:ext cx="1876956" cy="1949308"/>
          </a:xfrm>
        </p:spPr>
      </p:pic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8" r="14418"/>
          <a:stretch>
            <a:fillRect/>
          </a:stretch>
        </p:blipFill>
        <p:spPr>
          <a:xfrm>
            <a:off x="7724635" y="1897038"/>
            <a:ext cx="3449780" cy="3349649"/>
          </a:xfrm>
        </p:spPr>
      </p:pic>
      <p:pic>
        <p:nvPicPr>
          <p:cNvPr id="2" name="Рисунок 1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1" r="13911"/>
          <a:stretch>
            <a:fillRect/>
          </a:stretch>
        </p:blipFill>
        <p:spPr>
          <a:xfrm>
            <a:off x="887109" y="1738732"/>
            <a:ext cx="3310247" cy="3439697"/>
          </a:xfrm>
        </p:spPr>
      </p:pic>
    </p:spTree>
    <p:extLst>
      <p:ext uri="{BB962C8B-B14F-4D97-AF65-F5344CB8AC3E}">
        <p14:creationId xmlns:p14="http://schemas.microsoft.com/office/powerpoint/2010/main" val="319808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30489" y="2030271"/>
            <a:ext cx="10515600" cy="132556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Совет в Филях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93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" r="1856"/>
          <a:stretch>
            <a:fillRect/>
          </a:stretch>
        </p:blipFill>
        <p:spPr>
          <a:xfrm>
            <a:off x="5242887" y="2595398"/>
            <a:ext cx="1876956" cy="1949308"/>
          </a:xfrm>
        </p:spPr>
      </p:pic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" b="4943"/>
          <a:stretch>
            <a:fillRect/>
          </a:stretch>
        </p:blipFill>
        <p:spPr>
          <a:xfrm>
            <a:off x="8332789" y="2006227"/>
            <a:ext cx="3118515" cy="3240467"/>
          </a:xfrm>
        </p:spPr>
      </p:pic>
      <p:pic>
        <p:nvPicPr>
          <p:cNvPr id="2" name="Рисунок 1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 r="7897"/>
          <a:stretch>
            <a:fillRect/>
          </a:stretch>
        </p:blipFill>
        <p:spPr>
          <a:xfrm>
            <a:off x="1355727" y="1893106"/>
            <a:ext cx="3161684" cy="3285325"/>
          </a:xfrm>
        </p:spPr>
      </p:pic>
    </p:spTree>
    <p:extLst>
      <p:ext uri="{BB962C8B-B14F-4D97-AF65-F5344CB8AC3E}">
        <p14:creationId xmlns:p14="http://schemas.microsoft.com/office/powerpoint/2010/main" val="20257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74414333-4A09-4C8A-9F8E-4833A86CD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31"/>
            <a:ext cx="10515600" cy="401636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Вопрос на дополнительный балл: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Назовите дату сражения и российский </a:t>
            </a:r>
            <a:r>
              <a:rPr lang="ru-RU" i="1" dirty="0">
                <a:solidFill>
                  <a:schemeClr val="tx1"/>
                </a:solidFill>
              </a:rPr>
              <a:t>город </a:t>
            </a:r>
            <a:r>
              <a:rPr lang="ru-RU" i="1" dirty="0" smtClean="0">
                <a:solidFill>
                  <a:schemeClr val="tx1"/>
                </a:solidFill>
              </a:rPr>
              <a:t>за которой происходило Бородинское сражение</a:t>
            </a:r>
            <a:r>
              <a:rPr lang="ru-RU" i="1" dirty="0" smtClean="0"/>
              <a:t>?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13258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2376" y="1962032"/>
            <a:ext cx="10515600" cy="132556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Батарея Раевского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24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3E48A43D-DF71-4605-8F1B-F94A9D28FD8A}"/>
              </a:ext>
            </a:extLst>
          </p:cNvPr>
          <p:cNvSpPr txBox="1">
            <a:spLocks/>
          </p:cNvSpPr>
          <p:nvPr/>
        </p:nvSpPr>
        <p:spPr bwMode="auto">
          <a:xfrm>
            <a:off x="1219200" y="1043485"/>
            <a:ext cx="10248900" cy="320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7200" b="1" dirty="0" smtClean="0">
                <a:solidFill>
                  <a:prstClr val="black"/>
                </a:solidFill>
              </a:rPr>
              <a:t> </a:t>
            </a:r>
            <a: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Блиц-раунд</a:t>
            </a:r>
          </a:p>
          <a:p>
            <a:r>
              <a:rPr lang="ru-RU" sz="72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«Классика жанра»</a:t>
            </a:r>
            <a:endParaRPr lang="ru-RU" sz="7200" b="1" dirty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74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07213" y="1498008"/>
            <a:ext cx="10898187" cy="239236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20 вопросов от ведущего. </a:t>
            </a:r>
            <a:b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За каждый правильный ответ дополнительный балл.</a:t>
            </a:r>
            <a:b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Время для обдумывания- 5 секунд.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34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9" b="10019"/>
          <a:stretch>
            <a:fillRect/>
          </a:stretch>
        </p:blipFill>
        <p:spPr>
          <a:xfrm>
            <a:off x="775465" y="1364782"/>
            <a:ext cx="3421744" cy="3553947"/>
          </a:xfrm>
        </p:spPr>
      </p:pic>
      <p:pic>
        <p:nvPicPr>
          <p:cNvPr id="6" name="Рисунок 5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4" b="5134"/>
          <a:stretch>
            <a:fillRect/>
          </a:stretch>
        </p:blipFill>
        <p:spPr>
          <a:xfrm>
            <a:off x="4430887" y="1473962"/>
            <a:ext cx="3329764" cy="3458413"/>
          </a:xfrm>
        </p:spPr>
      </p:pic>
      <p:pic>
        <p:nvPicPr>
          <p:cNvPr id="7" name="Рисунок 6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1" b="5171"/>
          <a:stretch>
            <a:fillRect/>
          </a:stretch>
        </p:blipFill>
        <p:spPr>
          <a:xfrm>
            <a:off x="8373138" y="1446664"/>
            <a:ext cx="3227463" cy="3581242"/>
          </a:xfrm>
        </p:spPr>
      </p:pic>
    </p:spTree>
    <p:extLst>
      <p:ext uri="{BB962C8B-B14F-4D97-AF65-F5344CB8AC3E}">
        <p14:creationId xmlns:p14="http://schemas.microsoft.com/office/powerpoint/2010/main" val="272069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="" xmlns:a16="http://schemas.microsoft.com/office/drawing/2014/main" id="{138622B3-089D-42D2-85EC-D27AF862D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Герои-партизаны 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Отечественной войны 1812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47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74414333-4A09-4C8A-9F8E-4833A86CD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31"/>
            <a:ext cx="10515600" cy="372920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Вопрос на дополнительный балл: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/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 Кто из участников войны 1812 года провёл свои детские годы в селе </a:t>
            </a:r>
            <a:r>
              <a:rPr lang="ru-RU" i="1" dirty="0" smtClean="0">
                <a:solidFill>
                  <a:schemeClr val="tx1"/>
                </a:solidFill>
              </a:rPr>
              <a:t>Бородино?</a:t>
            </a: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11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2" r="10222"/>
          <a:stretch>
            <a:fillRect/>
          </a:stretch>
        </p:blipFill>
        <p:spPr>
          <a:xfrm>
            <a:off x="871507" y="1583146"/>
            <a:ext cx="3434884" cy="3567595"/>
          </a:xfrm>
        </p:spPr>
      </p:pic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81" b="17081"/>
          <a:stretch>
            <a:fillRect/>
          </a:stretch>
        </p:blipFill>
        <p:spPr>
          <a:xfrm>
            <a:off x="4932525" y="1555851"/>
            <a:ext cx="3421744" cy="3553947"/>
          </a:xfrm>
        </p:spPr>
      </p:pic>
      <p:pic>
        <p:nvPicPr>
          <p:cNvPr id="10" name="Рисунок 9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6" r="17216"/>
          <a:stretch>
            <a:fillRect/>
          </a:stretch>
        </p:blipFill>
        <p:spPr>
          <a:xfrm>
            <a:off x="8523261" y="1545534"/>
            <a:ext cx="3418531" cy="3550610"/>
          </a:xfrm>
        </p:spPr>
      </p:pic>
    </p:spTree>
    <p:extLst>
      <p:ext uri="{BB962C8B-B14F-4D97-AF65-F5344CB8AC3E}">
        <p14:creationId xmlns:p14="http://schemas.microsoft.com/office/powerpoint/2010/main" val="312178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  <a:alpha val="58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  <a:alpha val="58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1026</TotalTime>
  <Words>105</Words>
  <Application>Microsoft Office PowerPoint</Application>
  <PresentationFormat>Произвольный</PresentationFormat>
  <Paragraphs>34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52</vt:i4>
      </vt:variant>
    </vt:vector>
  </HeadingPairs>
  <TitlesOfParts>
    <vt:vector size="55" baseType="lpstr">
      <vt:lpstr>Office Theme</vt:lpstr>
      <vt:lpstr>1_Office Theme</vt:lpstr>
      <vt:lpstr>2_Office Theme</vt:lpstr>
      <vt:lpstr>Презентация PowerPoint</vt:lpstr>
      <vt:lpstr>Презентация PowerPoint</vt:lpstr>
      <vt:lpstr>Презентация PowerPoint</vt:lpstr>
      <vt:lpstr>Бородинское  сражение     </vt:lpstr>
      <vt:lpstr>Вопрос на дополнительный балл:   Назовите дату сражения и российский город за которой происходило Бородинское сражение?</vt:lpstr>
      <vt:lpstr>Презентация PowerPoint</vt:lpstr>
      <vt:lpstr>Герои-партизаны  Отечественной войны 1812</vt:lpstr>
      <vt:lpstr>Вопрос на дополнительный балл:    Кто из участников войны 1812 года провёл свои детские годы в селе Бородино?</vt:lpstr>
      <vt:lpstr>Презентация PowerPoint</vt:lpstr>
      <vt:lpstr>«Великая армия»  Наполеона I  </vt:lpstr>
      <vt:lpstr>Вопрос на дополнительный балл:    Через какую реку переправилась «Великая армия Наполеона», 12 июня 1812 года нарушив границы  Российской империи?</vt:lpstr>
      <vt:lpstr>Презентация PowerPoint</vt:lpstr>
      <vt:lpstr>Михаил Илларионович Кутузов </vt:lpstr>
      <vt:lpstr>Вопрос на дополнительный балл:    В каком возрасте Михаил Илларионович Кутузов возглавил русскую армию в войне с Наполеоном? </vt:lpstr>
      <vt:lpstr>Презентация PowerPoint</vt:lpstr>
      <vt:lpstr>Наполеон I Бонапарт</vt:lpstr>
      <vt:lpstr>Вопрос на дополнительный балл:    За сколько дней Наполеон надеялся победить Россию? </vt:lpstr>
      <vt:lpstr>Презентация PowerPoint</vt:lpstr>
      <vt:lpstr>Презентация PowerPoint</vt:lpstr>
      <vt:lpstr>Лев Николаевич Толстой Роман «Война и мир»   </vt:lpstr>
      <vt:lpstr>Презентация PowerPoint</vt:lpstr>
      <vt:lpstr>Художественный фильм  «Гусарская баллада» Режиссер: Эльдар Рязанов 1962 год</vt:lpstr>
      <vt:lpstr>Презентация PowerPoint</vt:lpstr>
      <vt:lpstr>Художественный фильм  «Эскадрон гусар летучих» Режиссер: Никита Хубов, Станислав Ростоцкий 1981 год</vt:lpstr>
      <vt:lpstr>Презентация PowerPoint</vt:lpstr>
      <vt:lpstr>Михаил Юрьевич Лермонтов стихотворение «Бородино»</vt:lpstr>
      <vt:lpstr>Презентация PowerPoint</vt:lpstr>
      <vt:lpstr>Иван Андреевич Крылов  Басня «Волк на псарне»</vt:lpstr>
      <vt:lpstr>Презентация PowerPoint</vt:lpstr>
      <vt:lpstr>Презентация PowerPoint</vt:lpstr>
      <vt:lpstr>Пётр Иванович Багратион</vt:lpstr>
      <vt:lpstr>Презентация PowerPoint</vt:lpstr>
      <vt:lpstr>Александр Петрович Тормасов</vt:lpstr>
      <vt:lpstr>Презентация PowerPoint</vt:lpstr>
      <vt:lpstr>Михаил Богданович  Барклай-де-Толли</vt:lpstr>
      <vt:lpstr>Презентация PowerPoint</vt:lpstr>
      <vt:lpstr>Надежда Андреевна Дурова</vt:lpstr>
      <vt:lpstr>Презентация PowerPoint</vt:lpstr>
      <vt:lpstr> Николай Николаевич Раевский</vt:lpstr>
      <vt:lpstr>Презентация PowerPoint</vt:lpstr>
      <vt:lpstr>Презентация PowerPoint</vt:lpstr>
      <vt:lpstr>Тарутинский маневр </vt:lpstr>
      <vt:lpstr>Презентация PowerPoint</vt:lpstr>
      <vt:lpstr>Шевардинский редут</vt:lpstr>
      <vt:lpstr>Презентация PowerPoint</vt:lpstr>
      <vt:lpstr>Багратионовы флеши</vt:lpstr>
      <vt:lpstr>Презентация PowerPoint</vt:lpstr>
      <vt:lpstr>Совет в Филях</vt:lpstr>
      <vt:lpstr>Презентация PowerPoint</vt:lpstr>
      <vt:lpstr>Батарея Раевского</vt:lpstr>
      <vt:lpstr>Презентация PowerPoint</vt:lpstr>
      <vt:lpstr>20 вопросов от ведущего.  За каждый правильный ответ дополнительный балл. Время для обдумывания- 5 секунд.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 Obstinate</dc:creator>
  <cp:lastModifiedBy>96-05-14</cp:lastModifiedBy>
  <cp:revision>34</cp:revision>
  <dcterms:created xsi:type="dcterms:W3CDTF">2021-12-04T11:10:54Z</dcterms:created>
  <dcterms:modified xsi:type="dcterms:W3CDTF">2022-11-06T10:15:58Z</dcterms:modified>
</cp:coreProperties>
</file>