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2" r:id="rId2"/>
    <p:sldId id="281" r:id="rId3"/>
    <p:sldId id="283" r:id="rId4"/>
    <p:sldId id="285" r:id="rId5"/>
    <p:sldId id="256" r:id="rId6"/>
    <p:sldId id="260" r:id="rId7"/>
    <p:sldId id="271" r:id="rId8"/>
    <p:sldId id="262" r:id="rId9"/>
    <p:sldId id="263" r:id="rId10"/>
    <p:sldId id="264" r:id="rId11"/>
    <p:sldId id="265" r:id="rId12"/>
    <p:sldId id="266" r:id="rId13"/>
    <p:sldId id="274" r:id="rId14"/>
    <p:sldId id="275" r:id="rId15"/>
    <p:sldId id="272" r:id="rId16"/>
    <p:sldId id="273" r:id="rId17"/>
    <p:sldId id="270" r:id="rId18"/>
    <p:sldId id="276" r:id="rId19"/>
    <p:sldId id="279" r:id="rId20"/>
    <p:sldId id="277" r:id="rId21"/>
    <p:sldId id="28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082DC2E-5B24-415D-A015-AD1BC1316168}" type="datetimeFigureOut">
              <a:rPr lang="ru-RU" smtClean="0"/>
              <a:pPr/>
              <a:t>06.05.2024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DFEDAE1-4A4F-4E68-B90F-9865E66DC19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6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Стартовая обстановка Робота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68760"/>
            <a:ext cx="8244408" cy="2088232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Перед началом выполнения программы необходимо задать исполнителю Робот стартовую обстановку. Это значит установить Робота в нужную позицию, расставить стены, закрасить нужные клетки и т. п.</a:t>
            </a:r>
            <a:r>
              <a:rPr lang="ru-RU" dirty="0"/>
              <a:t> </a:t>
            </a:r>
          </a:p>
        </p:txBody>
      </p:sp>
      <p:pic>
        <p:nvPicPr>
          <p:cNvPr id="11266" name="Picture 2" descr="http://www.podelise.ru/tw_files/25490/d-25489587/25489587_html_266f49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9"/>
          <a:stretch/>
        </p:blipFill>
        <p:spPr bwMode="auto">
          <a:xfrm>
            <a:off x="4067944" y="3016966"/>
            <a:ext cx="3869588" cy="372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3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643192" cy="1584176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Запустив среду Кумир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меню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Инструменты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выбираем пункт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Редактировать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стартовую обстановку Робота</a:t>
            </a:r>
          </a:p>
        </p:txBody>
      </p:sp>
      <p:pic>
        <p:nvPicPr>
          <p:cNvPr id="5122" name="Picture 2" descr="Редактировать стартовую обстановку Робо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585" y="1700808"/>
            <a:ext cx="6782277" cy="421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79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7776864" cy="345638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Откроется окно с синим фоном. Это и есть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стартовая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обстановка Робота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И мы ее можем изменить.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умолчанию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размер окна 10 на 15 клеток. Если нам необходимо изменить количество строк и столбцов, то щелкаем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Обстановка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Новая обстановка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 задаем необходимые значения</a:t>
            </a:r>
          </a:p>
          <a:p>
            <a:endParaRPr lang="ru-RU" dirty="0"/>
          </a:p>
        </p:txBody>
      </p:sp>
      <p:pic>
        <p:nvPicPr>
          <p:cNvPr id="6146" name="Picture 2" descr="Задаем размер пол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140967"/>
            <a:ext cx="5832649" cy="361708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01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647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Линейный алгоритм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2314600" cy="484632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алг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нач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команда 1&gt;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команда 2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&lt;команда n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кон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146" name="Picture 2" descr="http://gigabaza.ru/images/1/744/2bcf1f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628800"/>
            <a:ext cx="3024336" cy="45792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182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ветвление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если &lt;условие&gt; то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&lt;команда 1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иначе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&lt;команда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122" name="Picture 2" descr="http://3.bp.blogspot.com/-CauBeA3qfWg/Ub9DW-a-6zI/AAAAAAAAAQU/DDiYfM3M-pU/s1600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284984"/>
            <a:ext cx="6308132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19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109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Циклы</a:t>
            </a:r>
            <a:r>
              <a:rPr lang="ru-RU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7239000" cy="4846320"/>
          </a:xfrm>
        </p:spPr>
        <p:txBody>
          <a:bodyPr/>
          <a:lstStyle/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Цикл со счетчиком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применяется когда заранее известно сколько повторений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необходимо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сделать.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&lt;количество повторений&gt; раз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&lt;команда 1&gt;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&lt;команда 2&gt;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&lt;команда n&gt;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кц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http://litceysel.ru/amda/%D0%9F%D1%80%D0%B0%D0%BA%D1%82%D0%B8%D1%87%D0%B5%D1%81%D0%BA%D0%BE%D0%B5+%D0%B7%D0%B0%D0%B4%D0%B0%D0%BD%D0%B8%D0%B5+%D0%BD%D0%B0+%D0%BF%D0%BE%D0%B8%D1%81%D0%BA+%D0%B8%D0%BD%D1%84%D0%BE%D1%80%D0%BC%D0%B0%D1%86%D0%B8%D0%B8+%D0%B2+%D0%B3%D0%BB%D0%BE%D0%B1%D0%B0%D0%BB%D1%8C%D0%BD%D0%BE%D0%B9+%D0%BA%D0%BE%D0%BC%D0%BF%D1%8C%D1%8E%D1%82%D0%B5%D1%80%D0%BD%D0%BE%D0%B9+%D1%81%D0%B5%D1%82%D0%B8+%D0%98%D0%BD%D1%82%D0%B5%D1%80%D0%BD%D0%B5%D1%82.+%D0%9F%D0%BE%D0%BD%D1%8F%D1%82%D0%B8%D0%B5+%C2%AB%D0%B8%D0%BD%D1%84%D0%BE%D1%80%D0%BC%D0%B0%D1%86%D0%B8%D1%8F%C2%BBa/8535_html_m6aa928d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348880"/>
            <a:ext cx="3353998" cy="43364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435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7776864" cy="6669360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Цикл с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условием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выполнение действий до тех пор, пока не перестанет выполняться условие.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нц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пока &lt;условие&gt; </a:t>
            </a:r>
          </a:p>
          <a:p>
            <a:pPr marL="0" indent="0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команда 1&gt;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&lt;команда 2&gt;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&lt;команда n&gt;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одном условии можно использовать несколько команд проверки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условий, применяя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логические связки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3074" name="Picture 2" descr="http://inf.e-alekseev.ru/extra/ris48.gif"/>
          <p:cNvPicPr>
            <a:picLocks noChangeAspect="1" noChangeArrowheads="1"/>
          </p:cNvPicPr>
          <p:nvPr/>
        </p:nvPicPr>
        <p:blipFill>
          <a:blip r:embed="rId2" cstate="print"/>
          <a:srcRect r="12916"/>
          <a:stretch>
            <a:fillRect/>
          </a:stretch>
        </p:blipFill>
        <p:spPr bwMode="auto">
          <a:xfrm>
            <a:off x="3059832" y="1268760"/>
            <a:ext cx="4968552" cy="39433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593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6" t="18956" r="43842" b="63005"/>
          <a:stretch/>
        </p:blipFill>
        <p:spPr bwMode="auto">
          <a:xfrm>
            <a:off x="2483768" y="2708920"/>
            <a:ext cx="393793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80728"/>
            <a:ext cx="77768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Напишите для Робота алгоритм, закрашивающий все клетки, расположенные над горизонтальной стеной и ниже горизонтальной стены. Робот должен закрасить только клетки, удовлетворяющие данному условию.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221088"/>
            <a:ext cx="784887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Конечное расположение Робота может быть произвольным. Алгоритм должен решать задачу для произвольного размера поля и любого допустимого расположения стен внутри прямоугольного поля. При</a:t>
            </a:r>
            <a:br>
              <a:rPr lang="ru-RU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исполнении алгоритма Робот не должен разрушиться.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35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" t="8809" r="75346" b="59537"/>
          <a:stretch/>
        </p:blipFill>
        <p:spPr bwMode="auto">
          <a:xfrm>
            <a:off x="0" y="1124744"/>
            <a:ext cx="479834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4" t="8809" r="40319" b="49558"/>
          <a:stretch/>
        </p:blipFill>
        <p:spPr bwMode="auto">
          <a:xfrm>
            <a:off x="4355976" y="620688"/>
            <a:ext cx="3600399" cy="2674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4752528" cy="7326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Решение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Физминутка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глаз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www.excimerclinic.ru/upload/image/tutorial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7992888" cy="4379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836613"/>
            <a:ext cx="4464050" cy="3665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4029" y="842668"/>
            <a:ext cx="4454532" cy="3720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5292725" y="649128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/>
              <a:t>Пылесос</a:t>
            </a: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824288"/>
            <a:ext cx="3314700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503238" y="6491288"/>
            <a:ext cx="33480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/>
              <a:t>Перевозчик  на  складе</a:t>
            </a:r>
          </a:p>
        </p:txBody>
      </p:sp>
      <p:pic>
        <p:nvPicPr>
          <p:cNvPr id="266248" name="Picture 8" descr="0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4508500"/>
            <a:ext cx="2773363" cy="198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5991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26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5" grpId="0"/>
      <p:bldP spid="2662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704856" cy="7326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Практическая работа</a:t>
            </a:r>
            <a:endParaRPr lang="ru-RU" dirty="0"/>
          </a:p>
        </p:txBody>
      </p:sp>
      <p:pic>
        <p:nvPicPr>
          <p:cNvPr id="31746" name="Picture 2" descr="https://fs00.infourok.ru/images/doc/105/123941/640/img14.jpg"/>
          <p:cNvPicPr>
            <a:picLocks noChangeAspect="1" noChangeArrowheads="1"/>
          </p:cNvPicPr>
          <p:nvPr/>
        </p:nvPicPr>
        <p:blipFill>
          <a:blip r:embed="rId2" cstate="print"/>
          <a:srcRect l="4071" t="48824" r="47661"/>
          <a:stretch>
            <a:fillRect/>
          </a:stretch>
        </p:blipFill>
        <p:spPr bwMode="auto">
          <a:xfrm>
            <a:off x="1331640" y="1196752"/>
            <a:ext cx="5976664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09600" y="1219200"/>
          <a:ext cx="8001000" cy="5105400"/>
        </p:xfrm>
        <a:graphic>
          <a:graphicData uri="http://schemas.openxmlformats.org/drawingml/2006/table">
            <a:tbl>
              <a:tblPr/>
              <a:tblGrid>
                <a:gridCol w="400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05400">
                <a:tc>
                  <a:txBody>
                    <a:bodyPr/>
                    <a:lstStyle/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  <a:buClrTx/>
                        <a:buSzPts val="2300"/>
                        <a:buFont typeface="Arial"/>
                        <a:buNone/>
                      </a:pP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1. На </a:t>
                      </a: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уроке я работал</a:t>
                      </a:r>
                      <a:endParaRPr lang="ru-RU" sz="20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2. Своей работой на уроке я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 smtClean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/>
                        </a:rPr>
                        <a:t>3</a:t>
                      </a: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. Урок показался мне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4. За урок я 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5. Мое настроение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6. Материал урока для меня был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530352" marR="0" indent="-530352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60960" marR="60960" marT="30483" marB="30483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 активно,   пассивно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доволен,   недоволен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коротким,  длинным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не устал,   устал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стало лучше, стало хуже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endParaRPr lang="ru-RU" sz="2000" b="1" i="0" u="none" strike="noStrike" kern="1200" baseline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понятен,        непонятен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интересен,    скучен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  <a:p>
                      <a:pPr marL="0" marR="0" indent="0" algn="l" rtl="0" eaLnBrk="1" fontAlgn="base" latinLnBrk="0" hangingPunct="1">
                        <a:spcBef>
                          <a:spcPts val="552"/>
                        </a:spcBef>
                        <a:spcAft>
                          <a:spcPts val="0"/>
                        </a:spcAft>
                      </a:pPr>
                      <a:r>
                        <a:rPr lang="ru-RU" sz="2000" b="1" i="0" u="none" strike="noStrike" kern="1200" baseline="0" dirty="0">
                          <a:solidFill>
                            <a:schemeClr val="tx1"/>
                          </a:solidFill>
                          <a:latin typeface="Arial"/>
                        </a:rPr>
                        <a:t>полезен,        бесполезен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60960" marR="60960" marT="30483" marB="3048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429000" y="457200"/>
            <a:ext cx="2427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0099"/>
                </a:solidFill>
                <a:latin typeface="Arial" panose="020B0604020202020204" pitchFamily="34" charset="0"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20653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Блиц-опрос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6863" y="1045162"/>
            <a:ext cx="7710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Бесконечная последовательность шагов – это </a:t>
            </a:r>
            <a:r>
              <a:rPr lang="ru-RU" b="1" dirty="0" smtClean="0"/>
              <a:t>алгоритм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422068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Алгоритм, в котором команды выполняются последовательно друг за другом – это </a:t>
            </a:r>
            <a:r>
              <a:rPr lang="ru-RU" b="1" dirty="0" smtClean="0"/>
              <a:t>циклический алгоритм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068399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Исполнитель – это только человек?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2437731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Алгоритм – это конечная последовательность, имеющая  ожидаемый результат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1113" y="308406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5. Алгоритм, в котором некоторые команды повторяются – это алгоритм с ветвлениями?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3730393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6. Компьютерная программа – это алгоритм?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60276" y="4099725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7. Машина не может быть исполнителем алгоритма?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41113" y="4468949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8. Овал в блок-схеме означает начало алгоритма?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41113" y="4838281"/>
            <a:ext cx="7652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9. Алгоритм можно записать только схемой?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05109" y="519780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10. Действия в алгоритме должны быть записаны на понятном исполнителю языке?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91165" y="5751802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11. Человек может выполнить любой алгоритм?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05109" y="6121134"/>
            <a:ext cx="7696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12. Для записи алгоритмов существует специальная среда (программа)?</a:t>
            </a:r>
            <a:endParaRPr lang="ru-RU" dirty="0"/>
          </a:p>
        </p:txBody>
      </p:sp>
      <p:sp>
        <p:nvSpPr>
          <p:cNvPr id="17" name="Плюс 16"/>
          <p:cNvSpPr/>
          <p:nvPr/>
        </p:nvSpPr>
        <p:spPr>
          <a:xfrm>
            <a:off x="2987824" y="2780928"/>
            <a:ext cx="288032" cy="30313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люс 17"/>
          <p:cNvSpPr/>
          <p:nvPr/>
        </p:nvSpPr>
        <p:spPr>
          <a:xfrm>
            <a:off x="5220072" y="3736631"/>
            <a:ext cx="432048" cy="3809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люс 18"/>
          <p:cNvSpPr/>
          <p:nvPr/>
        </p:nvSpPr>
        <p:spPr>
          <a:xfrm>
            <a:off x="5868144" y="4480248"/>
            <a:ext cx="432048" cy="3809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люс 19"/>
          <p:cNvSpPr/>
          <p:nvPr/>
        </p:nvSpPr>
        <p:spPr>
          <a:xfrm>
            <a:off x="2810094" y="5463183"/>
            <a:ext cx="432048" cy="3809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люс 20"/>
          <p:cNvSpPr/>
          <p:nvPr/>
        </p:nvSpPr>
        <p:spPr>
          <a:xfrm>
            <a:off x="1979712" y="6474596"/>
            <a:ext cx="432048" cy="380952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6732240" y="970320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4788024" y="1628271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>
            <a:off x="4499992" y="1992452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>
            <a:off x="3165655" y="3258865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инус 25"/>
          <p:cNvSpPr/>
          <p:nvPr/>
        </p:nvSpPr>
        <p:spPr>
          <a:xfrm>
            <a:off x="5939595" y="4023542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инус 26"/>
          <p:cNvSpPr/>
          <p:nvPr/>
        </p:nvSpPr>
        <p:spPr>
          <a:xfrm>
            <a:off x="5156053" y="4778379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инус 27"/>
          <p:cNvSpPr/>
          <p:nvPr/>
        </p:nvSpPr>
        <p:spPr>
          <a:xfrm>
            <a:off x="5513653" y="5688516"/>
            <a:ext cx="432048" cy="5538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97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9030258"/>
              </p:ext>
            </p:extLst>
          </p:nvPr>
        </p:nvGraphicFramePr>
        <p:xfrm>
          <a:off x="107508" y="1412773"/>
          <a:ext cx="7920876" cy="1440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073">
                  <a:extLst>
                    <a:ext uri="{9D8B030D-6E8A-4147-A177-3AD203B41FA5}">
                      <a16:colId xmlns:a16="http://schemas.microsoft.com/office/drawing/2014/main" val="2965362751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580385556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2072489774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1042675351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2572467776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2326889001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1846522167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1124161651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2538009812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11557092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1244103381"/>
                    </a:ext>
                  </a:extLst>
                </a:gridCol>
                <a:gridCol w="660073">
                  <a:extLst>
                    <a:ext uri="{9D8B030D-6E8A-4147-A177-3AD203B41FA5}">
                      <a16:colId xmlns:a16="http://schemas.microsoft.com/office/drawing/2014/main" val="2015345325"/>
                    </a:ext>
                  </a:extLst>
                </a:gridCol>
              </a:tblGrid>
              <a:tr h="480054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201800"/>
                  </a:ext>
                </a:extLst>
              </a:tr>
              <a:tr h="4800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1551367"/>
                  </a:ext>
                </a:extLst>
              </a:tr>
              <a:tr h="480054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711629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95736" y="19888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419872" y="1988840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716016" y="191683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84168" y="191683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380312" y="198884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30799" y="3068960"/>
            <a:ext cx="33233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К У М И Р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8" y="4293096"/>
            <a:ext cx="7596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</a:t>
            </a:r>
            <a:r>
              <a:rPr lang="ru-RU" sz="4400" b="1" dirty="0" smtClean="0"/>
              <a:t>омплект </a:t>
            </a:r>
            <a:r>
              <a:rPr lang="ru-RU" sz="4400" b="1" dirty="0" smtClean="0">
                <a:solidFill>
                  <a:srgbClr val="FF0000"/>
                </a:solidFill>
              </a:rPr>
              <a:t>У</a:t>
            </a:r>
            <a:r>
              <a:rPr lang="ru-RU" sz="4400" b="1" dirty="0" smtClean="0"/>
              <a:t>чебных </a:t>
            </a:r>
            <a:r>
              <a:rPr lang="ru-RU" sz="4400" b="1" dirty="0" err="1" smtClean="0">
                <a:solidFill>
                  <a:srgbClr val="FF0000"/>
                </a:solidFill>
              </a:rPr>
              <a:t>МИР</a:t>
            </a:r>
            <a:r>
              <a:rPr lang="ru-RU" sz="4400" b="1" dirty="0" err="1" smtClean="0"/>
              <a:t>ов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271621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228184" cy="3488856"/>
          </a:xfrm>
        </p:spPr>
        <p:txBody>
          <a:bodyPr>
            <a:noAutofit/>
          </a:bodyPr>
          <a:lstStyle/>
          <a:p>
            <a:pPr algn="ctr"/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Исполнитель Робот в программе кумир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89040"/>
            <a:ext cx="6372200" cy="306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 descr="http://nenuda.ru/nuda/167/166713/166713_html_m24ea8574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73" b="17682"/>
          <a:stretch/>
        </p:blipFill>
        <p:spPr bwMode="auto">
          <a:xfrm>
            <a:off x="157334" y="220021"/>
            <a:ext cx="2195736" cy="206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1" descr="http://nenuda.ru/nuda/167/166713/166713_html_m24ea8574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r="35318" b="18519"/>
          <a:stretch/>
        </p:blipFill>
        <p:spPr bwMode="auto">
          <a:xfrm>
            <a:off x="301668" y="2420888"/>
            <a:ext cx="2021044" cy="197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1" descr="http://nenuda.ru/nuda/167/166713/166713_html_m24ea8574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31" b="18730"/>
          <a:stretch/>
        </p:blipFill>
        <p:spPr bwMode="auto">
          <a:xfrm>
            <a:off x="282196" y="4581128"/>
            <a:ext cx="2180283" cy="1994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674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Кто такой исполнитель Робот?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755688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Робот – это условный исполнитель. Робот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умеет перемещаться по лабиринту, начерченному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плоскости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разбитой на клетки. Между соседними (по сторонам)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клетками может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стоять стена, через которую Робот пройти не может.</a:t>
            </a:r>
          </a:p>
        </p:txBody>
      </p:sp>
      <p:pic>
        <p:nvPicPr>
          <p:cNvPr id="10242" name="Picture 2" descr="https://nbukids.files.wordpress.com/2011/11/im_robo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67744" y="4149080"/>
            <a:ext cx="153490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nform239.narod.ru/robot/dm6-4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52405"/>
            <a:ext cx="2808312" cy="255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59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239000" cy="732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Команды исполнителя Робот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7776864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Команды-приказы: </a:t>
            </a:r>
          </a:p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верх      вниз     влево      вправо     закрасить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Команды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условий: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сверху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свободно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снизу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свободно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слева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свободно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справа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свободно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52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Настройка среды Кумир для </a:t>
            </a:r>
            <a:r>
              <a:rPr lang="ru-RU"/>
              <a:t>исполнителя </a:t>
            </a:r>
            <a:r>
              <a:rPr lang="ru-RU" smtClean="0"/>
              <a:t>Робот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10274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Запуск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программы: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Пуск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Кумир –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Кумир Стандарт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6" name="Picture 4" descr="Среда Кумир, исполнитель Робо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564904"/>
            <a:ext cx="4752528" cy="3887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58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96638"/>
            <a:ext cx="6266681" cy="109950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условного исполнителя: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Вставка – использовать Робот</a:t>
            </a:r>
          </a:p>
          <a:p>
            <a:endParaRPr lang="ru-RU" dirty="0"/>
          </a:p>
        </p:txBody>
      </p:sp>
      <p:pic>
        <p:nvPicPr>
          <p:cNvPr id="4098" name="Picture 2" descr="Раскомментируем первую строк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6319431" cy="5170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65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2325</TotalTime>
  <Words>466</Words>
  <Application>Microsoft Office PowerPoint</Application>
  <PresentationFormat>Экран (4:3)</PresentationFormat>
  <Paragraphs>139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Блиц-опрос</vt:lpstr>
      <vt:lpstr>Презентация PowerPoint</vt:lpstr>
      <vt:lpstr> Исполнитель Робот в программе кумир</vt:lpstr>
      <vt:lpstr>Кто такой исполнитель Робот?</vt:lpstr>
      <vt:lpstr>Команды исполнителя Робот</vt:lpstr>
      <vt:lpstr>Настройка среды Кумир для исполнителя Робот</vt:lpstr>
      <vt:lpstr>Презентация PowerPoint</vt:lpstr>
      <vt:lpstr>Стартовая обстановка Робота</vt:lpstr>
      <vt:lpstr>Презентация PowerPoint</vt:lpstr>
      <vt:lpstr>Презентация PowerPoint</vt:lpstr>
      <vt:lpstr>Линейный алгоритм</vt:lpstr>
      <vt:lpstr>ветвление</vt:lpstr>
      <vt:lpstr>Циклы.</vt:lpstr>
      <vt:lpstr>Презентация PowerPoint</vt:lpstr>
      <vt:lpstr>Пример</vt:lpstr>
      <vt:lpstr>Решение</vt:lpstr>
      <vt:lpstr>Физминутка  для глаз</vt:lpstr>
      <vt:lpstr>Практическая работа</vt:lpstr>
      <vt:lpstr>Презентация PowerPoint</vt:lpstr>
    </vt:vector>
  </TitlesOfParts>
  <Company>Детский сад №716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User Windows</cp:lastModifiedBy>
  <cp:revision>69</cp:revision>
  <dcterms:created xsi:type="dcterms:W3CDTF">2016-02-04T05:24:22Z</dcterms:created>
  <dcterms:modified xsi:type="dcterms:W3CDTF">2024-05-06T15:28:33Z</dcterms:modified>
</cp:coreProperties>
</file>