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40"/>
  </p:notesMasterIdLst>
  <p:sldIdLst>
    <p:sldId id="256" r:id="rId2"/>
    <p:sldId id="293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2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83" r:id="rId24"/>
    <p:sldId id="275" r:id="rId25"/>
    <p:sldId id="276" r:id="rId26"/>
    <p:sldId id="277" r:id="rId27"/>
    <p:sldId id="278" r:id="rId28"/>
    <p:sldId id="279" r:id="rId29"/>
    <p:sldId id="284" r:id="rId30"/>
    <p:sldId id="280" r:id="rId31"/>
    <p:sldId id="285" r:id="rId32"/>
    <p:sldId id="281" r:id="rId33"/>
    <p:sldId id="282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F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6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2518B-F629-45BB-A966-F0B83854BD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3EC0A-C361-4406-98F8-980A82A4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69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3EC0A-C361-4406-98F8-980A82A4164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51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10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29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3922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36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9761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353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450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01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69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325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6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8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7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4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5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71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5EE9D-1DA9-421F-A80A-C5B4C2E17DD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D8F25C8-3EA9-4450-8A19-2D1031478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6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35"/>
            <a:ext cx="12192000" cy="68844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2960" y="2161869"/>
            <a:ext cx="8610599" cy="326659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Всеросийский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педагогический конкурс 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«Экология – дело каждого»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490" y="-11195"/>
            <a:ext cx="3883137" cy="1611396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</a:p>
          <a:p>
            <a:pPr algn="ctr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областное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</a:t>
            </a:r>
          </a:p>
          <a:p>
            <a:pPr algn="ctr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</a:t>
            </a:r>
          </a:p>
          <a:p>
            <a:pPr algn="ctr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«Костромской политехнический колледж</a:t>
            </a:r>
            <a:r>
              <a:rPr lang="ru-RU" sz="5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60259" y="6408439"/>
            <a:ext cx="5500048" cy="42970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Преподаватель;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Багдасарова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Нино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Лериевна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01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5292" y="5521960"/>
            <a:ext cx="5334000" cy="95504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рейд на берегу Волги,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Васильевское. Сентябрь 2014</a:t>
            </a:r>
            <a:endParaRPr lang="ru-RU" sz="27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90005" y="5423622"/>
            <a:ext cx="5638800" cy="115171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рейд на берегу Волги,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Васильевское. Октябрь  2015</a:t>
            </a:r>
          </a:p>
          <a:p>
            <a:endParaRPr lang="ru-RU" dirty="0"/>
          </a:p>
        </p:txBody>
      </p:sp>
      <p:pic>
        <p:nvPicPr>
          <p:cNvPr id="4" name="Рисунок 3" descr="D:\ГЕОЛОГИЯ\экологическое воспитание\ЭКОрейды\берег 3\DSC095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1882" y="1053092"/>
            <a:ext cx="5623878" cy="435710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F:\Портфолио лучший эковолонтерский отряд\для конкурса\сентябрь 20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897" y="1039670"/>
            <a:ext cx="5573395" cy="437053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51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85" y="4338956"/>
            <a:ext cx="5235786" cy="132080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рейд на берегу Волги,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Васильевское. Октябрь  2016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7923" y="5659756"/>
            <a:ext cx="4687146" cy="1359851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рейд на берегу реки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Ключёвки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pic>
        <p:nvPicPr>
          <p:cNvPr id="4" name="Рисунок 3" descr="F:\Портфолио лучший эковолонтерский отряд\для конкурса\сентябрь 2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6657" y="1478281"/>
            <a:ext cx="5508412" cy="3891915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ГЕОЛОГИЯ\экологическое воспитание\ЭКОрейды\Селище_май 2017\l4xQrv6BbEQ.jpg"/>
          <p:cNvPicPr/>
          <p:nvPr/>
        </p:nvPicPr>
        <p:blipFill>
          <a:blip r:embed="rId4" cstate="print"/>
          <a:srcRect l="11356"/>
          <a:stretch>
            <a:fillRect/>
          </a:stretch>
        </p:blipFill>
        <p:spPr bwMode="auto">
          <a:xfrm>
            <a:off x="137162" y="296862"/>
            <a:ext cx="5566832" cy="377221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5541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221" y="5313680"/>
            <a:ext cx="5411509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рейд на берегу Волги,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автодорожного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моста. Апрель  2018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D:\ГЕОЛОГИЯ\экологическое воспитание\ЭКОрейды\Татарская слобода_23.09.17\DSC07192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1158" y="298074"/>
            <a:ext cx="5453683" cy="4280651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ГЕОЛОГИЯ\ЭкоСфера\Зелёная весна\фото Зелёная весна\DSC087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5080" y="1349634"/>
            <a:ext cx="5568593" cy="432816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98351" y="4759682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берегу Волги, Татарская слобода</a:t>
            </a:r>
            <a:r>
              <a:rPr lang="ru-RU" dirty="0"/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2017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779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114" y="198120"/>
            <a:ext cx="8596668" cy="13208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рейд в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Пасадский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лес, берега реки 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Берендеевки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Сентябрь 2021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01" y="1137005"/>
            <a:ext cx="5708206" cy="428115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992" y="2265529"/>
            <a:ext cx="5845391" cy="438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39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img040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t="2000"/>
          <a:stretch/>
        </p:blipFill>
        <p:spPr bwMode="auto">
          <a:xfrm>
            <a:off x="746760" y="0"/>
            <a:ext cx="5303520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img041"/>
          <p:cNvPicPr/>
          <p:nvPr/>
        </p:nvPicPr>
        <p:blipFill>
          <a:blip r:embed="rId4" cstate="print"/>
          <a:srcRect l="5000" t="7790"/>
          <a:stretch>
            <a:fillRect/>
          </a:stretch>
        </p:blipFill>
        <p:spPr bwMode="auto">
          <a:xfrm>
            <a:off x="6263640" y="0"/>
            <a:ext cx="5090160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481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img042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4979" y="-106680"/>
            <a:ext cx="5480536" cy="696468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img045"/>
          <p:cNvPicPr/>
          <p:nvPr/>
        </p:nvPicPr>
        <p:blipFill>
          <a:blip r:embed="rId4" cstate="print"/>
          <a:srcRect l="4595" t="4394"/>
          <a:stretch>
            <a:fillRect/>
          </a:stretch>
        </p:blipFill>
        <p:spPr bwMode="auto">
          <a:xfrm>
            <a:off x="6436995" y="0"/>
            <a:ext cx="5432762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9832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F:\Портфолио лучший эковолонтерский отряд\для конкурса\письмо Емеца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2991" r="3772" b="22103"/>
          <a:stretch/>
        </p:blipFill>
        <p:spPr bwMode="auto">
          <a:xfrm>
            <a:off x="5897880" y="0"/>
            <a:ext cx="585216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4" descr="img043"/>
          <p:cNvPicPr/>
          <p:nvPr/>
        </p:nvPicPr>
        <p:blipFill>
          <a:blip r:embed="rId4" cstate="print"/>
          <a:srcRect l="4772" t="2080"/>
          <a:stretch>
            <a:fillRect/>
          </a:stretch>
        </p:blipFill>
        <p:spPr bwMode="auto">
          <a:xfrm>
            <a:off x="441960" y="0"/>
            <a:ext cx="5242560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9984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img096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400800" y="0"/>
            <a:ext cx="5163587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ГЕОЛОГИЯ\Дипломы\2014 год\студенты\img243.jpg"/>
          <p:cNvPicPr/>
          <p:nvPr/>
        </p:nvPicPr>
        <p:blipFill>
          <a:blip r:embed="rId4" cstate="print"/>
          <a:srcRect l="13000" t="8712" r="1250" b="2722"/>
          <a:stretch>
            <a:fillRect/>
          </a:stretch>
        </p:blipFill>
        <p:spPr bwMode="auto">
          <a:xfrm>
            <a:off x="1075774" y="0"/>
            <a:ext cx="5169853" cy="68580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0924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118" y="13654"/>
            <a:ext cx="11482821" cy="145933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4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раздел. Исследования </a:t>
            </a:r>
            <a:r>
              <a:rPr lang="ru-RU" sz="4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поверхностных вод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059" y="1472988"/>
            <a:ext cx="11395880" cy="569282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51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 «Влияние бытовой и промышленной деятельности г. Костромы </a:t>
            </a:r>
            <a:endParaRPr lang="ru-RU" sz="5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1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экологическую обстановку р. </a:t>
            </a:r>
            <a:r>
              <a:rPr lang="ru-RU" sz="5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Волги»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Силами преподавателей и студентов специальности «Гидрогеология и инженерная геология» разработан и реализован исследовательский проект, изучен состав воды притоков реки Волги и сточных вод предприятий, которые, на наш взгляд, являются основными источниками загрязнения волжской воды.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ru-RU" sz="5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разработке было определено содержание деятельности участников проекта на всех его этапах, время выполнения и конкретные ответственные. Отбор и анализ проб выполняла исследовательская группа (2-4 человека), а в экологических акциях приняли участие все желающие студенты.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5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исследований был выявлен проблемный участок, влияющий на экологическую обстановку региона. Составлено обращение в адрес органов по защите окружающей среды по проведению ликвидационных мероприятий источников загрязнения.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653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57248"/>
            <a:ext cx="5641580" cy="65964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водородного показателя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F:\Завьялова\0 Научный проект Влияние бытовой и промышленной деятельности 2013\Фото\IMG_6116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 rot="5400000">
            <a:off x="-19449" y="751649"/>
            <a:ext cx="5719248" cy="4691949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F:\Портфолио лучший эковолонтерский отряд\для конкурса\IMG_61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2122" y="238000"/>
            <a:ext cx="4607281" cy="5958084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929047" y="6230204"/>
            <a:ext cx="2443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 воды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49532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49"/>
            <a:ext cx="12192000" cy="68844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98320"/>
            <a:ext cx="10021146" cy="40081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Портфолио </a:t>
            </a:r>
            <a:r>
              <a:rPr lang="ru-RU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эковолонтерского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отряда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«Чистые берега»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1956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F:\Завьялова\Награды 2013\Грамота Семиколенных 2013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r="5033" b="3564"/>
          <a:stretch/>
        </p:blipFill>
        <p:spPr bwMode="auto">
          <a:xfrm>
            <a:off x="837648" y="177423"/>
            <a:ext cx="4853469" cy="650998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F:\Завьялова\Награды 2013\Конкурс Год культуры (Вавулина 1 место).jpg"/>
          <p:cNvPicPr/>
          <p:nvPr/>
        </p:nvPicPr>
        <p:blipFill>
          <a:blip r:embed="rId4" cstate="print">
            <a:lum bright="20000" contrast="10000"/>
          </a:blip>
          <a:srcRect/>
          <a:stretch>
            <a:fillRect/>
          </a:stretch>
        </p:blipFill>
        <p:spPr bwMode="auto">
          <a:xfrm>
            <a:off x="6496334" y="177422"/>
            <a:ext cx="4946761" cy="650998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9369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img079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6528" t="2352" b="1"/>
          <a:stretch/>
        </p:blipFill>
        <p:spPr bwMode="auto">
          <a:xfrm>
            <a:off x="6237026" y="168465"/>
            <a:ext cx="4817659" cy="660082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img079"/>
          <p:cNvPicPr/>
          <p:nvPr/>
        </p:nvPicPr>
        <p:blipFill>
          <a:blip r:embed="rId3" cstate="print"/>
          <a:srcRect l="4595" t="1429" b="3651"/>
          <a:stretch>
            <a:fillRect/>
          </a:stretch>
        </p:blipFill>
        <p:spPr bwMode="auto">
          <a:xfrm>
            <a:off x="486626" y="154816"/>
            <a:ext cx="4808703" cy="6614474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37425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8281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2.2. Экологические исследования в районе поселка Козловы горы с целью создания особо охраняемой природной территории (ООПТ)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209" y="1439081"/>
            <a:ext cx="10486534" cy="528926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Студенты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Костромского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политехнического колледжа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2017 года провели геологические и гидрологические исследования левого берега реки Волги в районе между деревней Юрьево и поселком Пушкино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Новизна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работы заключается в том, что в пределах профессиональной образовательной организации «Костромской политехнический колледж» мы впервые проводили исследования по заказу инициативной группы под руководством общественного деятеля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Магарам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Юрия Самуиловича. </a:t>
            </a:r>
            <a:endParaRPr lang="ru-RU" sz="4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После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с директором департамента природных ресурсов и охраны окружающей среды Костромской области Беляевым Андреем Владиславовичем, было решено изучить состав поверхностных и подземных вод, а также геологическое строение территории побережья реки Волга, с целью создания особо охраняемой природной территории.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754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320" y="645687"/>
            <a:ext cx="10536071" cy="5250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 были проведены следующие работы: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Рекогносцировочные исследования.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Геологическое описание и отбор проб воды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Лабораторные и камеральные работы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результатами исследования и выводами были ознакомлены студенты специальности «Гидрогеология и инженерная геология». Было принято решение о взаимодействии нашей команды с инициативной группой по созданию особо охраняемой природной территории в местечке Козловы Горы Костромского района и подготовить отчетные материалы для предоставления результатов исследований в Департамент природных ресурсов и охраны окружающей среды Костромской области.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4827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3661" y="322995"/>
            <a:ext cx="8596668" cy="13208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Гидрогеологическая рекогносцировка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F:\Завьялова\3 Заповедник ООПТ Козловы Горы 2018\Козловы горы_фото\PIC00076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8845" y="983395"/>
            <a:ext cx="5518750" cy="4211093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PIC00026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36440" y="2105642"/>
            <a:ext cx="5741811" cy="431269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262413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8540" y="660009"/>
            <a:ext cx="3990200" cy="686937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пробы воды из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ручья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PIC00050.JPG"/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538540" y="1369075"/>
            <a:ext cx="5450511" cy="537148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Рисунок 4" descr="IMG_1981.jpg"/>
          <p:cNvPicPr/>
          <p:nvPr/>
        </p:nvPicPr>
        <p:blipFill>
          <a:blip r:embed="rId5" cstate="print"/>
          <a:srcRect r="20446"/>
          <a:stretch>
            <a:fillRect/>
          </a:stretch>
        </p:blipFill>
        <p:spPr>
          <a:xfrm rot="5400000">
            <a:off x="451343" y="1536803"/>
            <a:ext cx="5288340" cy="5036025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42540" y="-72682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химического состава поверхностных и подземных вод в лаборатории гидрогеологии Костромского политехнического колледжа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5462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F:\Завьялова\Награды 2018\ООПТ Крушельницкий (св_во участника)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5831" y="221848"/>
            <a:ext cx="3684896" cy="5293009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F:\Завьялова\Награды 2018\Благодарность от департ природ ресурс.jpg"/>
          <p:cNvPicPr/>
          <p:nvPr/>
        </p:nvPicPr>
        <p:blipFill>
          <a:blip r:embed="rId4" cstate="print"/>
          <a:srcRect t="1703" r="1069"/>
          <a:stretch>
            <a:fillRect/>
          </a:stretch>
        </p:blipFill>
        <p:spPr bwMode="auto">
          <a:xfrm>
            <a:off x="4099286" y="1380746"/>
            <a:ext cx="3801029" cy="514605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Рисунок 6" descr="F:\Завьялова\Награды 2018\Благодарность Крушельницкому.jpg"/>
          <p:cNvPicPr/>
          <p:nvPr/>
        </p:nvPicPr>
        <p:blipFill>
          <a:blip r:embed="rId5" cstate="print"/>
          <a:srcRect l="2405" t="2157"/>
          <a:stretch>
            <a:fillRect/>
          </a:stretch>
        </p:blipFill>
        <p:spPr bwMode="auto">
          <a:xfrm>
            <a:off x="8058874" y="220687"/>
            <a:ext cx="3875964" cy="529300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03786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686" y="200167"/>
            <a:ext cx="9954272" cy="1320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раздел. Исследования подземных вод</a:t>
            </a:r>
            <a:r>
              <a:rPr lang="ru-RU" sz="28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594" y="1707483"/>
            <a:ext cx="11250810" cy="51118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	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Экологические исследования родников на территории парка «Заволжье» с целью создания особо охраняемой природной </a:t>
            </a: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Костромского политехнического колледжа в сентябре 2018 года провели геологические и гидрологические исследования родников правого побережья реки Волги на территории бывшего парка Ленинского комсомола,  основанного в 1975 году, который был заброшен в 90-х годах. Сейчас данный парк носит название «Заволжье». Данная территория  (это около 80 Га) находится в полузаброшенном состоянии.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163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531" y="106626"/>
            <a:ext cx="11223010" cy="6444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 береговая линия в Заволжском районе Костромы не выделена в отдельную парковую территорию, что неизбежно приводит к губительным и разрушительным последствиям: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данной территории не ведется учет и должный  уход за природными объектами и растительностью;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мусорные свалки (из-за недостаточного количества мусорных контейнеров жители частных домов выбрасывают мусор в ложбинки и ямки);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засоряются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заболачиваются уникальные водные объекты (родники);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постоянных дорожных пробок в 2017 году большая часть территории была стихийно разъезжена автотранспортом;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территории парка оказалась под стихийной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застройкой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Все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факторы приводят к экологической незащищенности данной территории: поверхностные сточные воды несут в себе продукты жизнедеятельности современной урбанизации. Часть поверхностных сточных вод проникает в водоносные пласты, загрязняя подземные грунтовые воды.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8414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65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491" y="550153"/>
            <a:ext cx="11605651" cy="66149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После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работ и сделанных выводов, студентами были написаны рекомендации в экологическое движение «Во имя жизни», для обустройства еще 2 родников рядом с уже обустроенным.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работы было принято решение о взаимодействии нашей команды с Костромским областным общественным экологическим движением «Во имя жизни» и подготовить отчетные материалы для предоставления результатов в данную организацию.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8668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4000"/>
                    </a14:imgEffect>
                    <a14:imgEffect>
                      <a14:brightnessContrast bright="15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213" y="13650"/>
            <a:ext cx="12435111" cy="6980830"/>
          </a:xfrm>
          <a:prstGeom prst="rect">
            <a:avLst/>
          </a:prstGeom>
          <a:effectLst>
            <a:glow rad="63500">
              <a:srgbClr val="00B0F0">
                <a:alpha val="40000"/>
              </a:srgbClr>
            </a:glow>
            <a:softEdge rad="2794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4828" y="332295"/>
            <a:ext cx="3608063" cy="7479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81548" y="848282"/>
            <a:ext cx="11482822" cy="555251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Пояснительная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записка</a:t>
            </a: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раздел.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Экорейды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1.1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	Ежегодный экологический проект «Чистые берега Волги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раздел. Исследования поверхностных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2.1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«Влияние бытовой и промышленной деятельности г. Костромы на экологическую обстановку р. Волги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2.2. Экологические исследования в районе поселка Козловы горы с целью создания особо охраняемой природной территории (ООПТ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раздел. Исследования подземных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3.1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исследования родников на территории парка «Заволжье» с целью создания особо охраняемой природной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Исследования качества колодезной воды  (Деревенские колодцы России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раздел.Количественные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и перспективы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5331584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6" name="Рисунок 5" descr="IMG_6503.JPG"/>
          <p:cNvPicPr/>
          <p:nvPr/>
        </p:nvPicPr>
        <p:blipFill>
          <a:blip r:embed="rId3" cstate="print"/>
          <a:srcRect l="8715"/>
          <a:stretch>
            <a:fillRect/>
          </a:stretch>
        </p:blipFill>
        <p:spPr>
          <a:xfrm>
            <a:off x="689610" y="161988"/>
            <a:ext cx="3923950" cy="31057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5935" y="3261512"/>
            <a:ext cx="479438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1360805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Гидрогеологическая рекогносцировка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IMG_6524.JPG"/>
          <p:cNvPicPr/>
          <p:nvPr/>
        </p:nvPicPr>
        <p:blipFill>
          <a:blip r:embed="rId4" cstate="print"/>
          <a:srcRect l="16165" r="10700"/>
          <a:stretch>
            <a:fillRect/>
          </a:stretch>
        </p:blipFill>
        <p:spPr>
          <a:xfrm rot="5400000">
            <a:off x="2844231" y="3663973"/>
            <a:ext cx="2941320" cy="3028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7483" y="5867209"/>
            <a:ext cx="2574102" cy="77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Отбор проб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воды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родников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Гран состав.jpg"/>
          <p:cNvPicPr/>
          <p:nvPr/>
        </p:nvPicPr>
        <p:blipFill>
          <a:blip r:embed="rId5" cstate="print"/>
          <a:srcRect l="12864" r="29617" b="10826"/>
          <a:stretch>
            <a:fillRect/>
          </a:stretch>
        </p:blipFill>
        <p:spPr>
          <a:xfrm>
            <a:off x="6312684" y="105529"/>
            <a:ext cx="5395997" cy="45874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6045338" y="4851546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гранулометрического состава водовмещающих песков в лаборатории гидрогеологии Костромского политехнического колледжа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629530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4" name="Объект 3" descr="Заказ на работы.jpg"/>
          <p:cNvPicPr>
            <a:picLocks/>
          </p:cNvPicPr>
          <p:nvPr/>
        </p:nvPicPr>
        <p:blipFill>
          <a:blip r:embed="rId3" cstate="print">
            <a:lum bright="-30000" contrast="40000"/>
          </a:blip>
          <a:stretch>
            <a:fillRect/>
          </a:stretch>
        </p:blipFill>
        <p:spPr>
          <a:xfrm>
            <a:off x="1296537" y="-8530"/>
            <a:ext cx="4652767" cy="68665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Объект 5" descr="C:\Documents and Settings\РИО\Рабочий стол\0168.jpg"/>
          <p:cNvPicPr>
            <a:picLocks noGrp="1"/>
          </p:cNvPicPr>
          <p:nvPr>
            <p:ph idx="1"/>
          </p:nvPr>
        </p:nvPicPr>
        <p:blipFill>
          <a:blip r:embed="rId4" cstate="print"/>
          <a:srcRect l="2405" t="3497" r="10369" b="6993"/>
          <a:stretch>
            <a:fillRect/>
          </a:stretch>
        </p:blipFill>
        <p:spPr bwMode="auto">
          <a:xfrm>
            <a:off x="6320120" y="13651"/>
            <a:ext cx="4748214" cy="684434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44196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179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590" y="276594"/>
            <a:ext cx="8596668" cy="1320800"/>
          </a:xfrm>
        </p:spPr>
        <p:txBody>
          <a:bodyPr>
            <a:noAutofit/>
          </a:bodyPr>
          <a:lstStyle/>
          <a:p>
            <a:pPr lvl="1" algn="l" defTabSz="457200" rtl="0">
              <a:spcBef>
                <a:spcPct val="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 Исследования </a:t>
            </a: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колодезной воды </a:t>
            </a:r>
            <a:b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(Деревенские колодцы России)</a:t>
            </a:r>
            <a:b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49" y="1316668"/>
            <a:ext cx="11772900" cy="47383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как в адрес ОГБПОУ «КПК» поступило несколько запросов от жителей ближних деревень на исследование колодезной воды, возникла идея работы в этом направлении. Подобные  исследования  в Костромском районе  не проводились с 1990 года. За такой длительный период изменились не только техногенные, но и инженерно-геологические  условия. Анализируя актуальность проблемы, мы пришли к мысли о необходимости проведения исследования.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Предметом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являются колодезные воды в качестве источников местного водоснабжения в населённых пунктах этих областей. В ходе подготовки к проведению работ были сформулированы цели исследования: способствование решению экологических проблем родного края на основе изучения эколого-гидрогеологических условий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05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616" y="1778452"/>
            <a:ext cx="11046093" cy="585064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исследований было выявлено, что не все колодезные воды пригодны для питьевого водоснабжения. Качество колодезных вод не зависит от геоморфологических и геологических условий территории, а также распространения геологических процессов; пригодность колодезных вод зависит от глубины залегания уровня подземных вод. Все подземные воды, относящиеся к верховодке, являются непригодными для питьевого водоснабжения; исключение составляет колодец 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Пантусово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нём воду можно пить после кипячения.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225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33"/>
            <a:ext cx="12191999" cy="6866530"/>
          </a:xfrm>
          <a:prstGeom prst="rect">
            <a:avLst/>
          </a:prstGeom>
        </p:spPr>
      </p:pic>
      <p:pic>
        <p:nvPicPr>
          <p:cNvPr id="6" name="Рисунок 5" descr="C:\Users\User\Desktop\пантусово\IMG_5643.JPG"/>
          <p:cNvPicPr/>
          <p:nvPr/>
        </p:nvPicPr>
        <p:blipFill>
          <a:blip r:embed="rId3" cstate="print"/>
          <a:srcRect r="13968" b="24121"/>
          <a:stretch>
            <a:fillRect/>
          </a:stretch>
        </p:blipFill>
        <p:spPr bwMode="auto">
          <a:xfrm>
            <a:off x="0" y="0"/>
            <a:ext cx="12192000" cy="730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37231" y="5926391"/>
            <a:ext cx="10467833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360805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Инженерно-геологическая рекогносцировка в микрорайоне «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Пантусово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5486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5" name="Рисунок 4" descr="DSC05648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7746" y="238486"/>
            <a:ext cx="6263995" cy="4260563"/>
          </a:xfrm>
          <a:prstGeom prst="rect">
            <a:avLst/>
          </a:prstGeom>
        </p:spPr>
      </p:pic>
      <p:pic>
        <p:nvPicPr>
          <p:cNvPr id="6" name="Рисунок 5" descr="D:\геология\экологическое воспитание\КОЛОДЦЫ\ФОТО\PIC00005.JPG"/>
          <p:cNvPicPr/>
          <p:nvPr/>
        </p:nvPicPr>
        <p:blipFill>
          <a:blip r:embed="rId4" cstate="print"/>
          <a:srcRect l="4277" t="12450"/>
          <a:stretch>
            <a:fillRect/>
          </a:stretch>
        </p:blipFill>
        <p:spPr bwMode="auto">
          <a:xfrm>
            <a:off x="6787484" y="1181004"/>
            <a:ext cx="5304430" cy="365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995915" y="4837767"/>
            <a:ext cx="6096000" cy="2473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химического состава подземных вод в лаборатории гидрогеологии и инженерной геологии политехнического  колледжа</a:t>
            </a:r>
          </a:p>
          <a:p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8521" y="4611955"/>
            <a:ext cx="5537478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Отбор проб воды из колодца в с.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Сущёво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8105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5" name="Объект 4" descr="D:\геология\экологическое воспитание\КОЛОДЦЫ\Созвездие_2016\img141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14952" t="7003" b="4749"/>
          <a:stretch/>
        </p:blipFill>
        <p:spPr bwMode="auto">
          <a:xfrm>
            <a:off x="123009" y="158961"/>
            <a:ext cx="3640638" cy="56413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Рисунок 5" descr="E:\Documents and Settings\Администратор\Мои документы\Мои рисунки\img148.jpg"/>
          <p:cNvPicPr/>
          <p:nvPr/>
        </p:nvPicPr>
        <p:blipFill>
          <a:blip r:embed="rId4" cstate="print"/>
          <a:srcRect l="13356" t="5652" r="2390" b="13370"/>
          <a:stretch>
            <a:fillRect/>
          </a:stretch>
        </p:blipFill>
        <p:spPr bwMode="auto">
          <a:xfrm>
            <a:off x="3950017" y="1031662"/>
            <a:ext cx="4291965" cy="5667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Рисунок 6" descr="D:\ГЕОЛОГИЯ\Дипломы\2015 год\Студенты\фестиваль .jpg"/>
          <p:cNvPicPr/>
          <p:nvPr/>
        </p:nvPicPr>
        <p:blipFill>
          <a:blip r:embed="rId5" cstate="print"/>
          <a:srcRect l="5530" t="1008" b="1849"/>
          <a:stretch>
            <a:fillRect/>
          </a:stretch>
        </p:blipFill>
        <p:spPr bwMode="auto">
          <a:xfrm>
            <a:off x="8335168" y="159224"/>
            <a:ext cx="3763645" cy="530606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53098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pic>
        <p:nvPicPr>
          <p:cNvPr id="5" name="Рисунок 4" descr="D:\ГЕОЛОГИЯ\Дипломы\2015 год\конкурсы\Экология Российской Федерации.jpg"/>
          <p:cNvPicPr/>
          <p:nvPr/>
        </p:nvPicPr>
        <p:blipFill>
          <a:blip r:embed="rId3" cstate="print"/>
          <a:srcRect r="3922" b="1900"/>
          <a:stretch>
            <a:fillRect/>
          </a:stretch>
        </p:blipFill>
        <p:spPr bwMode="auto">
          <a:xfrm>
            <a:off x="4185394" y="109184"/>
            <a:ext cx="3921374" cy="55253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D:\ГЕОЛОГИЯ\Дипломы\2016 год\студенты\диплом,,,.jpg"/>
          <p:cNvPicPr/>
          <p:nvPr/>
        </p:nvPicPr>
        <p:blipFill>
          <a:blip r:embed="rId4" cstate="print"/>
          <a:srcRect l="1481" r="1481"/>
          <a:stretch>
            <a:fillRect/>
          </a:stretch>
        </p:blipFill>
        <p:spPr bwMode="auto">
          <a:xfrm>
            <a:off x="189782" y="1448261"/>
            <a:ext cx="3887719" cy="530542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Рисунок 6" descr="D:\ГЕОЛОГИЯ\Дипломы\2016 год\студенты\Шаг в будущее.jpg"/>
          <p:cNvPicPr/>
          <p:nvPr/>
        </p:nvPicPr>
        <p:blipFill>
          <a:blip r:embed="rId5" cstate="print"/>
          <a:srcRect l="21165" t="13358" r="11500" b="16622"/>
          <a:stretch>
            <a:fillRect/>
          </a:stretch>
        </p:blipFill>
        <p:spPr bwMode="auto">
          <a:xfrm>
            <a:off x="8188656" y="1448261"/>
            <a:ext cx="3855871" cy="530542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6051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639" y="13651"/>
            <a:ext cx="9266830" cy="947420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Количественные показатели </a:t>
            </a:r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перспективы деятельности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96537"/>
            <a:ext cx="11196219" cy="558364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Количественные показатели деятельности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эковолонтерского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отряда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деятельности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эковолонтёрского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отряда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отряда продолжается и это то,  что мы планируем сделать:</a:t>
            </a:r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48578"/>
              </p:ext>
            </p:extLst>
          </p:nvPr>
        </p:nvGraphicFramePr>
        <p:xfrm>
          <a:off x="818110" y="2068676"/>
          <a:ext cx="9922678" cy="1622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0821"/>
                <a:gridCol w="4961857"/>
              </a:tblGrid>
              <a:tr h="224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Показатели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4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>
                          <a:effectLst/>
                        </a:rPr>
                        <a:t>Акция «Чистые берега Волги»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4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>
                          <a:effectLst/>
                        </a:rPr>
                        <a:t>Другие акции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4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>
                          <a:effectLst/>
                        </a:rPr>
                        <a:t>Очищенная территория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 </a:t>
                      </a:r>
                      <a:r>
                        <a:rPr lang="ru-RU" sz="1400" dirty="0">
                          <a:effectLst/>
                        </a:rPr>
                        <a:t>км</a:t>
                      </a:r>
                      <a:r>
                        <a:rPr lang="ru-RU" sz="1400" baseline="300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 студентов, вовлеченных в волонтерское движение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00125" algn="l"/>
                        </a:tabLst>
                      </a:pPr>
                      <a:r>
                        <a:rPr lang="ru-RU" sz="1400" dirty="0">
                          <a:effectLst/>
                        </a:rPr>
                        <a:t>175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722758"/>
              </p:ext>
            </p:extLst>
          </p:nvPr>
        </p:nvGraphicFramePr>
        <p:xfrm>
          <a:off x="859053" y="4702695"/>
          <a:ext cx="9827144" cy="1807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8291"/>
                <a:gridCol w="5675943"/>
                <a:gridCol w="3602910"/>
              </a:tblGrid>
              <a:tr h="3614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мероприятия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Предполагаемая дата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4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«Чистые берега Волги»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Ежегодно, 2 раза в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4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Исследования поверхностных и подземных вод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 заявкам общественных организаций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29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Обустройство родников на территории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 г. Костромы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2021-2022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20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4000"/>
                    </a14:imgEffect>
                    <a14:imgEffect>
                      <a14:brightnessContrast bright="15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48"/>
            <a:ext cx="12192000" cy="6844352"/>
          </a:xfrm>
          <a:prstGeom prst="rect">
            <a:avLst/>
          </a:prstGeom>
          <a:effectLst>
            <a:glow rad="63500">
              <a:srgbClr val="00B0F0">
                <a:alpha val="40000"/>
              </a:srgbClr>
            </a:glow>
            <a:softEdge rad="2794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3846" y="289560"/>
            <a:ext cx="8596668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" y="1270000"/>
            <a:ext cx="11628120" cy="5267960"/>
          </a:xfrm>
          <a:effectLst>
            <a:glow rad="127000">
              <a:schemeClr val="accent1">
                <a:alpha val="33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живой организм, в том числе и человек, находится в тесных взаимосвязях с внешней средой. Основными факторами окружающей среды, оказывающими влияние на живые организмы, являются климат и химический состав воздушной и водной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Познакомившись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научной литературой, мы выяснили, что гидрохимическое состояние реки Волги в границах города Костромы постоянно ухудшается. Вода реки Волги по индексу загрязнения отнесена к «умеренно загрязненной».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Устранить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проблему мы можем только вместе.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направлен на создание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эковолонтерского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отряда, который будет систематически производить уборку самых загрязненных территорий волжских берегов, и исследовать поверхностные и подземные воды бассейна р.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Волги.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658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Цели/задачи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355" y="945401"/>
            <a:ext cx="11032445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природы: берегов 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Волги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обучающихся;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позитивного образа чистой территории.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бережному  отношению  к окружающей среде;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Привлекать студентов к экологической проблеме водных объектов и города;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Искать пути  решения экологических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экологических проблем родного края на основе изучения экологических условий региона;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правильного экологического поведения студентов.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4934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" y="0"/>
            <a:ext cx="11887200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Эковолонтерский</a:t>
            </a: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отряд «Чистые берега»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D:\ГЕОЛОГИЯ\ЭкоСфера\Зелёная весна\фото Зелёная весна\DSC08760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793" t="3237" r="-793" b="16291"/>
          <a:stretch/>
        </p:blipFill>
        <p:spPr bwMode="auto">
          <a:xfrm>
            <a:off x="868679" y="756087"/>
            <a:ext cx="10363201" cy="610191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134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734" y="72590"/>
            <a:ext cx="8596668" cy="1320800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раздел. </a:t>
            </a:r>
            <a:r>
              <a:rPr lang="ru-RU" sz="4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Экорейды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" y="1031467"/>
            <a:ext cx="11734799" cy="4867656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 Ежегодный экологический проект «Чистые берега Волги»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живём на берегу великой русской реки Волги.  Красота и величие Волги вдохновляет людей на творчество, огромное водное пространство реки приводит в восторг и помогает успокоиться. Но это за городом, а на городских территориях всё не так. 	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Мусор не только придает неопрятный вид нашему городу или его отдельным районам, но и является экологической угрозой, как для здоровья человека, так и для окружающей среды.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Учебная геологическая практика по  специальности «Гидрогеология  и инженерная геология» проводится в Костромском районе в долинах рек Волга, Кострома,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Ключёвка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Сендега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Мы видим, что места отдыха горожан на берегах этих рек сильно загрязнены бытовым мусором. В связи с большой загрязнённостью берегов  и довольно низкой экологической культурой населения мы решили проводить экологические рейды, которые позволят частично решить эти проблемы.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5553" y="640393"/>
            <a:ext cx="11803273" cy="1320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Фотоотчет о проведении акции «Чистые берега Волги»</a:t>
            </a:r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218" y="5920104"/>
            <a:ext cx="9787645" cy="5318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рейд на берегу Волги,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Васильевское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Сентябрь 2013</a:t>
            </a:r>
          </a:p>
          <a:p>
            <a:endParaRPr lang="ru-RU" dirty="0"/>
          </a:p>
        </p:txBody>
      </p:sp>
      <p:pic>
        <p:nvPicPr>
          <p:cNvPr id="4" name="Рисунок 3" descr="DSC0955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600200"/>
            <a:ext cx="5866447" cy="4319904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SC068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053" y="1583213"/>
            <a:ext cx="5555827" cy="4336891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02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1"/>
            <a:ext cx="12191999" cy="68665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3294" y="6180458"/>
            <a:ext cx="8596668" cy="552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рейд на берегу реки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Ключёвки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Май 2014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IMG_535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813" y="1539240"/>
            <a:ext cx="5700587" cy="4644709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IMG_536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6018" y="137160"/>
            <a:ext cx="5533582" cy="4644709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125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2121</TotalTime>
  <Words>489</Words>
  <Application>Microsoft Office PowerPoint</Application>
  <PresentationFormat>Широкоэкранный</PresentationFormat>
  <Paragraphs>132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Times New Roman</vt:lpstr>
      <vt:lpstr>Trebuchet MS</vt:lpstr>
      <vt:lpstr>Wingdings 3</vt:lpstr>
      <vt:lpstr>Грань</vt:lpstr>
      <vt:lpstr>II Всеросийский педагогический конкурс   «Экология – дело каждого» </vt:lpstr>
      <vt:lpstr>Портфолио эковолонтерского  отряда «Чистые берега» </vt:lpstr>
      <vt:lpstr>СОДЕРЖАНИЕ </vt:lpstr>
      <vt:lpstr>Пояснительная записка </vt:lpstr>
      <vt:lpstr>Цели/задачи</vt:lpstr>
      <vt:lpstr>Эковолонтерский отряд «Чистые берега» </vt:lpstr>
      <vt:lpstr>I раздел. Экорейды </vt:lpstr>
      <vt:lpstr>Фотоотчет о проведении акции «Чистые берега Волги» </vt:lpstr>
      <vt:lpstr>Презентация PowerPoint</vt:lpstr>
      <vt:lpstr>Экологический рейд на берегу Волги, н.п. Васильевское. Сентябрь 2014</vt:lpstr>
      <vt:lpstr>Экологический рейд на берегу Волги, н.п. Васильевское. Октябрь  2016 </vt:lpstr>
      <vt:lpstr>  Экологический рейд на берегу Волги,  у автодорожного моста. Апрель  2018 </vt:lpstr>
      <vt:lpstr>Экологический рейд в Пасадский лес, берега реки  Берендеевки. Сентябрь 2021</vt:lpstr>
      <vt:lpstr>Презентация PowerPoint</vt:lpstr>
      <vt:lpstr>Презентация PowerPoint</vt:lpstr>
      <vt:lpstr>Презентация PowerPoint</vt:lpstr>
      <vt:lpstr>Презентация PowerPoint</vt:lpstr>
      <vt:lpstr>II раздел. Исследования  поверхностных вод </vt:lpstr>
      <vt:lpstr>Определение водородного показателя НР     </vt:lpstr>
      <vt:lpstr>Презентация PowerPoint</vt:lpstr>
      <vt:lpstr>Презентация PowerPoint</vt:lpstr>
      <vt:lpstr>2.2. Экологические исследования в районе поселка Козловы горы с целью создания особо охраняемой природной территории (ООПТ)   </vt:lpstr>
      <vt:lpstr>Презентация PowerPoint</vt:lpstr>
      <vt:lpstr>Гидрогеологическая рекогносцировка </vt:lpstr>
      <vt:lpstr>Отбор пробы воды из ручья   </vt:lpstr>
      <vt:lpstr>Презентация PowerPoint</vt:lpstr>
      <vt:lpstr>III раздел. Исследования подземных вод </vt:lpstr>
      <vt:lpstr>Презентация PowerPoint</vt:lpstr>
      <vt:lpstr>Презентация PowerPoint</vt:lpstr>
      <vt:lpstr>Презентация PowerPoint</vt:lpstr>
      <vt:lpstr>Презентация PowerPoint</vt:lpstr>
      <vt:lpstr>3.2 Исследования качества колодезной воды  (Деревенские колодцы России)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IV.Количественные показатели и перспективы деятельности 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44</cp:revision>
  <dcterms:created xsi:type="dcterms:W3CDTF">2022-04-25T06:00:29Z</dcterms:created>
  <dcterms:modified xsi:type="dcterms:W3CDTF">2022-04-30T07:22:10Z</dcterms:modified>
</cp:coreProperties>
</file>