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6726063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787" y="4243845"/>
            <a:ext cx="2307831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6726064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6833787" y="2590078"/>
            <a:ext cx="2307832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0242" y="2733709"/>
            <a:ext cx="6069268" cy="1373070"/>
          </a:xfrm>
        </p:spPr>
        <p:txBody>
          <a:bodyPr anchor="b">
            <a:noAutofit/>
          </a:bodyPr>
          <a:lstStyle>
            <a:lvl1pPr algn="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0241" y="4394040"/>
            <a:ext cx="6108101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55655" y="5936188"/>
            <a:ext cx="20574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401" y="5936189"/>
            <a:ext cx="402166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399" y="2750337"/>
            <a:ext cx="1370293" cy="135644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3460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24" name="Picture 23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5" name="Picture 24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3" y="4711617"/>
            <a:ext cx="6894770" cy="544482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31639" y="609598"/>
            <a:ext cx="6896534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1" y="5256098"/>
            <a:ext cx="6894772" cy="54781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11310"/>
            <a:ext cx="1149836" cy="1090789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4490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22" name="Picture 21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3" name="Picture 22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4" name="Rectangle 23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255" y="609597"/>
            <a:ext cx="6896534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8" y="4710340"/>
            <a:ext cx="6889151" cy="1101764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11616"/>
            <a:ext cx="1149836" cy="1090789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49940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30" name="Picture 29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1" name="Picture 30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2" name="Rectangle 31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921" y="616983"/>
            <a:ext cx="642514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989438" y="3660763"/>
            <a:ext cx="5987731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8" y="4710340"/>
            <a:ext cx="6903919" cy="110176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09926"/>
            <a:ext cx="1149836" cy="1090789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270932" y="748116"/>
            <a:ext cx="5334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967191" y="2998573"/>
            <a:ext cx="457200" cy="5847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019697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23" name="Picture 22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4" name="Picture 23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5" name="Rectangle 24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8" y="4710340"/>
            <a:ext cx="6896534" cy="589812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9" y="5300150"/>
            <a:ext cx="6896534" cy="51195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09926"/>
            <a:ext cx="1149836" cy="1090789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05308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24" name="Picture 23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5" name="Picture 24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532629" y="2329489"/>
            <a:ext cx="2194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39777" y="3015290"/>
            <a:ext cx="219456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878413" y="2336873"/>
            <a:ext cx="2194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2879710" y="3007906"/>
            <a:ext cx="219456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226136" y="2336873"/>
            <a:ext cx="2194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233520" y="3007905"/>
            <a:ext cx="219456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63803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35" name="Picture 34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6" name="Picture 35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7" name="Rectangle 36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8" name="Rectangle 37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32391" y="4297503"/>
            <a:ext cx="21922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32391" y="2336873"/>
            <a:ext cx="2192257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32391" y="4873765"/>
            <a:ext cx="219225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870497" y="4297503"/>
            <a:ext cx="221507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870497" y="2336873"/>
            <a:ext cx="221507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2869483" y="4873764"/>
            <a:ext cx="2218004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231028" y="4297503"/>
            <a:ext cx="219433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231027" y="2336873"/>
            <a:ext cx="2194333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230934" y="4873762"/>
            <a:ext cx="2197239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2140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7" name="Picture 16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8" name="Picture 17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19" name="Rectangle 18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Rectangle 19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00661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 rot="5400000">
            <a:off x="4575305" y="2747178"/>
            <a:ext cx="6862555" cy="1368199"/>
            <a:chOff x="2281445" y="609600"/>
            <a:chExt cx="6862555" cy="1368199"/>
          </a:xfrm>
        </p:grpSpPr>
        <p:sp>
          <p:nvSpPr>
            <p:cNvPr id="12" name="Rectangle 11"/>
            <p:cNvSpPr/>
            <p:nvPr/>
          </p:nvSpPr>
          <p:spPr bwMode="ltGray">
            <a:xfrm>
              <a:off x="2281445" y="609601"/>
              <a:ext cx="5285695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7710769" y="609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64798" y="609597"/>
            <a:ext cx="1069602" cy="4461936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241" y="609598"/>
            <a:ext cx="6576359" cy="53265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029144" y="5936188"/>
            <a:ext cx="20574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0241" y="5936189"/>
            <a:ext cx="4518959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31152" y="5432500"/>
            <a:ext cx="1149636" cy="1273100"/>
          </a:xfrm>
        </p:spPr>
        <p:txBody>
          <a:bodyPr anchor="t"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9659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28" name="Picture 2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9" name="Picture 2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0" name="Rectangle 29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Rectangle 3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3884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2728432"/>
            <a:ext cx="9161969" cy="1677035"/>
            <a:chOff x="0" y="2895600"/>
            <a:chExt cx="9161969" cy="1677035"/>
          </a:xfrm>
        </p:grpSpPr>
        <p:pic>
          <p:nvPicPr>
            <p:cNvPr id="19" name="Picture 18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0" name="Picture 19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1" name="Rectangle 20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1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2869895"/>
            <a:ext cx="688915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1639" y="4232172"/>
            <a:ext cx="688915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65810" y="5936188"/>
            <a:ext cx="20574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400" y="5936189"/>
            <a:ext cx="483467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56438" y="2869896"/>
            <a:ext cx="1149836" cy="1090789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3379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53228"/>
            <a:ext cx="688739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2336873"/>
            <a:ext cx="3357899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61128" y="2336873"/>
            <a:ext cx="3359661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7288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29" name="Picture 28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0" name="Picture 29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1" name="Rectangle 30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Rectangle 31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30"/>
            <a:ext cx="6896534" cy="10809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0988" y="2336874"/>
            <a:ext cx="3145080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1638" y="3030009"/>
            <a:ext cx="3367045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82646" y="2336873"/>
            <a:ext cx="3145527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061129" y="3030009"/>
            <a:ext cx="3367044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9070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6" name="Picture 15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7" name="Picture 16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18" name="Rectangle 17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98329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HD-ShadowShort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71"/>
          <a:stretch/>
        </p:blipFill>
        <p:spPr>
          <a:xfrm>
            <a:off x="7717217" y="1973262"/>
            <a:ext cx="1444752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7710769" y="609600"/>
            <a:ext cx="1433231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38309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27"/>
            <a:ext cx="6896534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14385" y="2336874"/>
            <a:ext cx="3913788" cy="3599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1" y="2336873"/>
            <a:ext cx="2796240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00856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10956" y="2336874"/>
            <a:ext cx="3917217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8" y="2336874"/>
            <a:ext cx="2798487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5546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James\Desktop\msft\Berlin\build Assets\hashOverlaySD-FullResolve.png"/>
          <p:cNvPicPr>
            <a:picLocks noChangeAspect="1" noChangeArrowheads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2336873"/>
            <a:ext cx="6887389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67881" y="5936188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5936189"/>
            <a:ext cx="48346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48600" y="753228"/>
            <a:ext cx="1157674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418226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  <p:sldLayoutId id="2147483781" r:id="rId13"/>
    <p:sldLayoutId id="2147483782" r:id="rId14"/>
    <p:sldLayoutId id="2147483783" r:id="rId15"/>
    <p:sldLayoutId id="2147483784" r:id="rId16"/>
    <p:sldLayoutId id="214748378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/>
              <a:t>Круглый стол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ru-RU" dirty="0" smtClean="0"/>
              <a:t>Работа с родителями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0847" y="128964"/>
            <a:ext cx="887045" cy="88266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32551" y="107500"/>
            <a:ext cx="9596761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buClr>
                <a:schemeClr val="tx2"/>
              </a:buClr>
              <a:buSzPct val="73000"/>
            </a:pPr>
            <a:r>
              <a:rPr lang="ru-RU" sz="1400" dirty="0">
                <a:solidFill>
                  <a:srgbClr val="FFFFFF"/>
                </a:solidFill>
              </a:rPr>
              <a:t>МУНИЦИПАЛЬНОЕ БЮДЖЕТНОЕ </a:t>
            </a:r>
            <a:br>
              <a:rPr lang="ru-RU" sz="1400" dirty="0">
                <a:solidFill>
                  <a:srgbClr val="FFFFFF"/>
                </a:solidFill>
              </a:rPr>
            </a:br>
            <a:r>
              <a:rPr lang="ru-RU" sz="1400" dirty="0">
                <a:solidFill>
                  <a:srgbClr val="FFFFFF"/>
                </a:solidFill>
              </a:rPr>
              <a:t>ДОШКОЛЬНОЕ ОБРАЗОВАТЕЛЬНОЕ УЧРЕЖДЕНИЕ</a:t>
            </a:r>
          </a:p>
          <a:p>
            <a:pPr algn="ctr">
              <a:spcBef>
                <a:spcPts val="600"/>
              </a:spcBef>
              <a:buClr>
                <a:schemeClr val="tx2"/>
              </a:buClr>
              <a:buSzPct val="73000"/>
            </a:pPr>
            <a:r>
              <a:rPr lang="ru-RU" sz="1400" dirty="0">
                <a:solidFill>
                  <a:srgbClr val="FFFFFF"/>
                </a:solidFill>
              </a:rPr>
              <a:t>«МЫСКАМЕНСКИЙ ДЕТСКИЙ САД"</a:t>
            </a:r>
          </a:p>
          <a:p>
            <a:endParaRPr lang="ru-RU" dirty="0"/>
          </a:p>
        </p:txBody>
      </p:sp>
      <p:sp>
        <p:nvSpPr>
          <p:cNvPr id="6" name="Подзаголовок 4"/>
          <p:cNvSpPr txBox="1">
            <a:spLocks/>
          </p:cNvSpPr>
          <p:nvPr/>
        </p:nvSpPr>
        <p:spPr>
          <a:xfrm>
            <a:off x="215470" y="5661248"/>
            <a:ext cx="8791575" cy="1655762"/>
          </a:xfrm>
          <a:prstGeom prst="rect">
            <a:avLst/>
          </a:prstGeom>
        </p:spPr>
        <p:txBody>
          <a:bodyPr vert="horz" lIns="45720" tIns="0" rIns="45720" bIns="0">
            <a:noAutofit/>
          </a:bodyPr>
          <a:lstStyle>
            <a:lvl1pPr marL="0" indent="0" algn="r" rtl="0" eaLnBrk="1" latinLnBrk="0" hangingPunct="1">
              <a:spcBef>
                <a:spcPts val="600"/>
              </a:spcBef>
              <a:buClr>
                <a:schemeClr val="tx2"/>
              </a:buClr>
              <a:buSzPct val="73000"/>
              <a:buFont typeface="Wingdings 2"/>
              <a:buNone/>
              <a:defRPr kumimoji="0" sz="2200" kern="1200" baseline="0">
                <a:solidFill>
                  <a:srgbClr val="FFFFFF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ts val="500"/>
              </a:spcBef>
              <a:buClr>
                <a:schemeClr val="accent4"/>
              </a:buClr>
              <a:buSzPct val="80000"/>
              <a:buFont typeface="Wingdings 2"/>
              <a:buNone/>
              <a:defRPr kumimoji="0" sz="23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ts val="400"/>
              </a:spcBef>
              <a:buClr>
                <a:schemeClr val="accent4"/>
              </a:buClr>
              <a:buSzPct val="60000"/>
              <a:buFont typeface="Wingdings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None/>
              <a:defRPr kumimoji="0" sz="20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ts val="400"/>
              </a:spcBef>
              <a:buClr>
                <a:schemeClr val="accent4"/>
              </a:buClr>
              <a:buSzPct val="70000"/>
              <a:buFont typeface="Wingdings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400"/>
              </a:spcBef>
              <a:buClr>
                <a:schemeClr val="accent4"/>
              </a:buClr>
              <a:buSzPct val="80000"/>
              <a:buFont typeface="Wingdings 2"/>
              <a:buNone/>
              <a:defRPr kumimoji="0" sz="18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schemeClr val="accent4"/>
              </a:buClr>
              <a:buSzPct val="100000"/>
              <a:buNone/>
              <a:defRPr kumimoji="0" sz="1600" kern="1200" baseline="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Wingdings"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defTabSz="457200">
              <a:lnSpc>
                <a:spcPct val="90000"/>
              </a:lnSpc>
            </a:pPr>
            <a:r>
              <a:rPr lang="ru-RU" sz="1400" dirty="0"/>
              <a:t>Подготовил</a:t>
            </a:r>
            <a:r>
              <a:rPr lang="en-US" sz="1400" dirty="0"/>
              <a:t>:</a:t>
            </a:r>
            <a:r>
              <a:rPr lang="ru-RU" sz="1400" dirty="0"/>
              <a:t> </a:t>
            </a:r>
          </a:p>
          <a:p>
            <a:pPr defTabSz="457200">
              <a:lnSpc>
                <a:spcPct val="90000"/>
              </a:lnSpc>
            </a:pPr>
            <a:r>
              <a:rPr lang="ru-RU" sz="1400" dirty="0"/>
              <a:t>Воспитатель </a:t>
            </a:r>
            <a:r>
              <a:rPr lang="ru-RU" sz="1400" dirty="0" err="1"/>
              <a:t>Амержанова</a:t>
            </a:r>
            <a:r>
              <a:rPr lang="ru-RU" sz="1400" dirty="0"/>
              <a:t> Г.М.</a:t>
            </a:r>
            <a:endParaRPr lang="ru-RU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4139952" y="6596390"/>
            <a:ext cx="161454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/>
              <a:t>Мыс Каменный 2022г.</a:t>
            </a:r>
            <a:endParaRPr lang="ru-RU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260648"/>
            <a:ext cx="4526800" cy="6381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30666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Азбука общения с ребёнком</a:t>
            </a:r>
            <a:endParaRPr lang="ru-RU" dirty="0"/>
          </a:p>
        </p:txBody>
      </p:sp>
      <p:pic>
        <p:nvPicPr>
          <p:cNvPr id="6" name="Рисунок 5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13056" r="85972">
                        <a14:foregroundMark x1="28611" y1="32985" x2="30417" y2="27766"/>
                        <a14:foregroundMark x1="63194" y1="21712" x2="63333" y2="28184"/>
                        <a14:foregroundMark x1="65139" y1="44676" x2="69722" y2="44676"/>
                        <a14:foregroundMark x1="41944" y1="82255" x2="51389" y2="83507"/>
                        <a14:foregroundMark x1="57083" y1="84342" x2="74306" y2="77662"/>
                        <a14:foregroundMark x1="45278" y1="81211" x2="41389" y2="797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724" r="16724"/>
          <a:stretch>
            <a:fillRect/>
          </a:stretch>
        </p:blipFill>
        <p:spPr>
          <a:xfrm>
            <a:off x="-2129" y="3547696"/>
            <a:ext cx="3332254" cy="33322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3059832" y="2492896"/>
            <a:ext cx="5994403" cy="3599315"/>
          </a:xfrm>
        </p:spPr>
        <p:txBody>
          <a:bodyPr>
            <a:normAutofit/>
          </a:bodyPr>
          <a:lstStyle/>
          <a:p>
            <a:pPr algn="r"/>
            <a:r>
              <a:rPr lang="ru-RU" sz="2800" dirty="0" smtClean="0">
                <a:latin typeface="Gungsuh" pitchFamily="18" charset="-127"/>
                <a:ea typeface="Gungsuh" pitchFamily="18" charset="-127"/>
                <a:cs typeface="Aharoni" pitchFamily="2" charset="-79"/>
              </a:rPr>
              <a:t>Цель</a:t>
            </a:r>
            <a:r>
              <a:rPr lang="ru-RU" sz="2800" dirty="0" smtClean="0">
                <a:latin typeface="Gungsuh" pitchFamily="18" charset="-127"/>
                <a:ea typeface="Gungsuh" pitchFamily="18" charset="-127"/>
                <a:cs typeface="Aharoni" pitchFamily="2" charset="-79"/>
              </a:rPr>
              <a:t>: Обогащать </a:t>
            </a:r>
            <a:r>
              <a:rPr lang="ru-RU" sz="2800" dirty="0" smtClean="0">
                <a:latin typeface="Gungsuh" pitchFamily="18" charset="-127"/>
                <a:ea typeface="Gungsuh" pitchFamily="18" charset="-127"/>
                <a:cs typeface="Aharoni" pitchFamily="2" charset="-79"/>
              </a:rPr>
              <a:t>педагогическое умение родителей новыми приёмами  в общении с ребёнком.</a:t>
            </a:r>
            <a:endParaRPr lang="ru-RU" sz="2800" dirty="0">
              <a:latin typeface="Gungsuh" pitchFamily="18" charset="-127"/>
              <a:ea typeface="Gungsuh" pitchFamily="18" charset="-127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</a:t>
            </a:r>
            <a:r>
              <a:rPr lang="ru-RU" dirty="0" smtClean="0"/>
              <a:t>бщение  </a:t>
            </a:r>
            <a:r>
              <a:rPr lang="ru-RU" dirty="0" smtClean="0"/>
              <a:t>с </a:t>
            </a:r>
            <a:br>
              <a:rPr lang="ru-RU" dirty="0" smtClean="0"/>
            </a:br>
            <a:r>
              <a:rPr lang="ru-RU" dirty="0" smtClean="0"/>
              <a:t>внимательным  наблюдением  и  слушанием. </a:t>
            </a:r>
            <a:endParaRPr lang="ru-RU" dirty="0"/>
          </a:p>
        </p:txBody>
      </p:sp>
      <p:pic>
        <p:nvPicPr>
          <p:cNvPr id="2051" name="Picture 3" descr="C:\Users\Администратор\Downloads\дети с папой.pn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12600" r="87900"/>
                    </a14:imgEffect>
                  </a14:imgLayer>
                </a14:imgProps>
              </a:ext>
            </a:extLst>
          </a:blip>
          <a:srcRect l="12500" r="12500"/>
          <a:stretch>
            <a:fillRect/>
          </a:stretch>
        </p:blipFill>
        <p:spPr bwMode="auto">
          <a:xfrm>
            <a:off x="5508104" y="2780928"/>
            <a:ext cx="3846835" cy="38468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07504" y="2564904"/>
            <a:ext cx="6192688" cy="3599315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Gungsuh" pitchFamily="18" charset="-127"/>
                <a:ea typeface="Gungsuh" pitchFamily="18" charset="-127"/>
              </a:rPr>
              <a:t>Дети требуют  не  внимания  –  опеки,  а  внимания  –  интереса,  который им </a:t>
            </a:r>
            <a:r>
              <a:rPr lang="ru-RU" sz="2800" dirty="0" smtClean="0">
                <a:latin typeface="Gungsuh" pitchFamily="18" charset="-127"/>
                <a:ea typeface="Gungsuh" pitchFamily="18" charset="-127"/>
              </a:rPr>
              <a:t>можете  </a:t>
            </a:r>
            <a:r>
              <a:rPr lang="ru-RU" sz="2800" dirty="0" smtClean="0">
                <a:latin typeface="Gungsuh" pitchFamily="18" charset="-127"/>
                <a:ea typeface="Gungsuh" pitchFamily="18" charset="-127"/>
              </a:rPr>
              <a:t>дать  только  Вы  –  их  родители. </a:t>
            </a:r>
            <a:endParaRPr lang="ru-RU" sz="2800" dirty="0">
              <a:latin typeface="Gungsuh" pitchFamily="18" charset="-127"/>
              <a:ea typeface="Gungsuh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79512" y="836712"/>
            <a:ext cx="7488832" cy="1330325"/>
          </a:xfrm>
        </p:spPr>
        <p:txBody>
          <a:bodyPr>
            <a:noAutofit/>
          </a:bodyPr>
          <a:lstStyle/>
          <a:p>
            <a:r>
              <a:rPr lang="ru-RU" sz="2800" dirty="0">
                <a:latin typeface="Gungsuh" pitchFamily="18" charset="-127"/>
                <a:ea typeface="Gungsuh" pitchFamily="18" charset="-127"/>
                <a:cs typeface="+mn-cs"/>
              </a:rPr>
              <a:t>Родители  должны  обеспечить  своему  ребёнку  наиболее  благоприятные </a:t>
            </a:r>
            <a:br>
              <a:rPr lang="ru-RU" sz="2800" dirty="0">
                <a:latin typeface="Gungsuh" pitchFamily="18" charset="-127"/>
                <a:ea typeface="Gungsuh" pitchFamily="18" charset="-127"/>
                <a:cs typeface="+mn-cs"/>
              </a:rPr>
            </a:br>
            <a:r>
              <a:rPr lang="ru-RU" sz="2800" dirty="0">
                <a:latin typeface="Gungsuh" pitchFamily="18" charset="-127"/>
                <a:ea typeface="Gungsuh" pitchFamily="18" charset="-127"/>
                <a:cs typeface="+mn-cs"/>
              </a:rPr>
              <a:t>условия ,ориентировать  ребёнка  на  максимальное </a:t>
            </a:r>
            <a:br>
              <a:rPr lang="ru-RU" sz="2800" dirty="0">
                <a:latin typeface="Gungsuh" pitchFamily="18" charset="-127"/>
                <a:ea typeface="Gungsuh" pitchFamily="18" charset="-127"/>
                <a:cs typeface="+mn-cs"/>
              </a:rPr>
            </a:br>
            <a:r>
              <a:rPr lang="ru-RU" sz="2800" dirty="0">
                <a:latin typeface="Gungsuh" pitchFamily="18" charset="-127"/>
                <a:ea typeface="Gungsuh" pitchFamily="18" charset="-127"/>
                <a:cs typeface="+mn-cs"/>
              </a:rPr>
              <a:t>раскрытие  его  внутреннего  потенциала. </a:t>
            </a:r>
            <a:endParaRPr lang="ru-RU" sz="2800" dirty="0">
              <a:latin typeface="Gungsuh" pitchFamily="18" charset="-127"/>
              <a:ea typeface="Gungsuh" pitchFamily="18" charset="-127"/>
              <a:cs typeface="+mn-cs"/>
            </a:endParaRPr>
          </a:p>
        </p:txBody>
      </p:sp>
      <p:pic>
        <p:nvPicPr>
          <p:cNvPr id="3074" name="Picture 2" descr="C:\Users\Администратор\Downloads\_608bcbe0a40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230" l="3931" r="97642">
                        <a14:foregroundMark x1="62657" y1="91530" x2="64387" y2="90771"/>
                        <a14:foregroundMark x1="66903" y1="89254" x2="68160" y2="88369"/>
                        <a14:foregroundMark x1="37264" y1="89001" x2="40094" y2="88116"/>
                        <a14:foregroundMark x1="69969" y1="91909" x2="68003" y2="89254"/>
                        <a14:foregroundMark x1="36399" y1="90771" x2="37421" y2="90771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923928" y="3645024"/>
            <a:ext cx="4968552" cy="30885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Помните!!!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1293697"/>
            <a:ext cx="707236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latin typeface="Gungsuh" pitchFamily="18" charset="-127"/>
                <a:ea typeface="Gungsuh" pitchFamily="18" charset="-127"/>
              </a:rPr>
              <a:t>Д</a:t>
            </a:r>
            <a:r>
              <a:rPr lang="ru-RU" dirty="0" smtClean="0">
                <a:latin typeface="Gungsuh" pitchFamily="18" charset="-127"/>
                <a:ea typeface="Gungsuh" pitchFamily="18" charset="-127"/>
              </a:rPr>
              <a:t>ля </a:t>
            </a:r>
            <a:r>
              <a:rPr lang="ru-RU" dirty="0" smtClean="0">
                <a:latin typeface="Gungsuh" pitchFamily="18" charset="-127"/>
                <a:ea typeface="Gungsuh" pitchFamily="18" charset="-127"/>
              </a:rPr>
              <a:t>ребёнка Вы являетесь образцом речи,  поскольку дети  учатся речевому общению подражая, слушая, наблюдая за Вами. </a:t>
            </a:r>
            <a:endParaRPr lang="ru-RU" dirty="0" smtClean="0">
              <a:latin typeface="Gungsuh" pitchFamily="18" charset="-127"/>
              <a:ea typeface="Gungsuh" pitchFamily="18" charset="-127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dirty="0">
              <a:latin typeface="Gungsuh" pitchFamily="18" charset="-127"/>
              <a:ea typeface="Gungsuh" pitchFamily="18" charset="-127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latin typeface="Gungsuh" pitchFamily="18" charset="-127"/>
                <a:ea typeface="Gungsuh" pitchFamily="18" charset="-127"/>
              </a:rPr>
              <a:t>Р</a:t>
            </a:r>
            <a:r>
              <a:rPr lang="ru-RU" dirty="0" smtClean="0">
                <a:latin typeface="Gungsuh" pitchFamily="18" charset="-127"/>
                <a:ea typeface="Gungsuh" pitchFamily="18" charset="-127"/>
              </a:rPr>
              <a:t>ебёнок  </a:t>
            </a:r>
            <a:r>
              <a:rPr lang="ru-RU" dirty="0" smtClean="0">
                <a:latin typeface="Gungsuh" pitchFamily="18" charset="-127"/>
                <a:ea typeface="Gungsuh" pitchFamily="18" charset="-127"/>
              </a:rPr>
              <a:t>постоянно  изучает  то,  что  он  наблюдает,  и понимает гораздо чаще, чем может сказать</a:t>
            </a:r>
            <a:r>
              <a:rPr lang="ru-RU" dirty="0" smtClean="0">
                <a:latin typeface="Gungsuh" pitchFamily="18" charset="-127"/>
                <a:ea typeface="Gungsuh" pitchFamily="18" charset="-127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dirty="0">
              <a:latin typeface="Gungsuh" pitchFamily="18" charset="-127"/>
              <a:ea typeface="Gungsuh" pitchFamily="18" charset="-127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latin typeface="Gungsuh" pitchFamily="18" charset="-127"/>
                <a:ea typeface="Gungsuh" pitchFamily="18" charset="-127"/>
              </a:rPr>
              <a:t>Речь  </a:t>
            </a:r>
            <a:r>
              <a:rPr lang="ru-RU" dirty="0">
                <a:latin typeface="Gungsuh" pitchFamily="18" charset="-127"/>
                <a:ea typeface="Gungsuh" pitchFamily="18" charset="-127"/>
              </a:rPr>
              <a:t>ребёнка  успешнее  всего  развивается  в  атмосфере спокойствия,  безопасности  и  любви,  когда  взрослые  слушают  его, общаются  с ним</a:t>
            </a:r>
            <a:r>
              <a:rPr lang="ru-RU" dirty="0" smtClean="0">
                <a:latin typeface="Gungsuh" pitchFamily="18" charset="-127"/>
                <a:ea typeface="Gungsuh" pitchFamily="18" charset="-127"/>
              </a:rPr>
              <a:t>, разговаривают</a:t>
            </a:r>
            <a:r>
              <a:rPr lang="ru-RU" dirty="0">
                <a:latin typeface="Gungsuh" pitchFamily="18" charset="-127"/>
                <a:ea typeface="Gungsuh" pitchFamily="18" charset="-127"/>
              </a:rPr>
              <a:t>,  направляют внимание, читают ему.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dirty="0" smtClean="0">
              <a:latin typeface="Gungsuh" pitchFamily="18" charset="-127"/>
              <a:ea typeface="Gungsuh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2492896"/>
            <a:ext cx="757242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latin typeface="Gungsuh" pitchFamily="18" charset="-127"/>
                <a:ea typeface="Gungsuh" pitchFamily="18" charset="-127"/>
              </a:rPr>
              <a:t>Вам  </a:t>
            </a:r>
            <a:r>
              <a:rPr lang="ru-RU" dirty="0" smtClean="0">
                <a:latin typeface="Gungsuh" pitchFamily="18" charset="-127"/>
                <a:ea typeface="Gungsuh" pitchFamily="18" charset="-127"/>
              </a:rPr>
              <a:t>принадлежит  исключительно  активная  роль  в </a:t>
            </a:r>
          </a:p>
          <a:p>
            <a:r>
              <a:rPr lang="ru-RU" dirty="0" smtClean="0">
                <a:latin typeface="Gungsuh" pitchFamily="18" charset="-127"/>
                <a:ea typeface="Gungsuh" pitchFamily="18" charset="-127"/>
              </a:rPr>
              <a:t>обучении Вашего ребенка умению думать и говорить.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dirty="0">
              <a:latin typeface="Gungsuh" pitchFamily="18" charset="-127"/>
              <a:ea typeface="Gungsuh" pitchFamily="18" charset="-127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latin typeface="Gungsuh" pitchFamily="18" charset="-127"/>
                <a:ea typeface="Gungsuh" pitchFamily="18" charset="-127"/>
              </a:rPr>
              <a:t>Н</a:t>
            </a:r>
            <a:r>
              <a:rPr lang="ru-RU" dirty="0" smtClean="0">
                <a:latin typeface="Gungsuh" pitchFamily="18" charset="-127"/>
                <a:ea typeface="Gungsuh" pitchFamily="18" charset="-127"/>
              </a:rPr>
              <a:t>ужно  </a:t>
            </a:r>
            <a:r>
              <a:rPr lang="ru-RU" dirty="0" smtClean="0">
                <a:latin typeface="Gungsuh" pitchFamily="18" charset="-127"/>
                <a:ea typeface="Gungsuh" pitchFamily="18" charset="-127"/>
              </a:rPr>
              <a:t>обеспечить  ребёнку  широкие  возможности  для использования  всех  пяти  органов  чувств:  видеть,  слышать,  трогать </a:t>
            </a:r>
            <a:r>
              <a:rPr lang="ru-RU" dirty="0" smtClean="0">
                <a:latin typeface="Gungsuh" pitchFamily="18" charset="-127"/>
                <a:ea typeface="Gungsuh" pitchFamily="18" charset="-127"/>
              </a:rPr>
              <a:t>руками</a:t>
            </a:r>
            <a:r>
              <a:rPr lang="ru-RU" dirty="0" smtClean="0">
                <a:latin typeface="Gungsuh" pitchFamily="18" charset="-127"/>
                <a:ea typeface="Gungsuh" pitchFamily="18" charset="-127"/>
              </a:rPr>
              <a:t>,  пробовать  на  вкус,  чувствовать  различные  элементы окружающего мира. Это позволит ему больше узнать о доме и местах, удалённых от него.</a:t>
            </a:r>
          </a:p>
          <a:p>
            <a:endParaRPr lang="ru-RU" dirty="0">
              <a:latin typeface="Gungsuh" pitchFamily="18" charset="-127"/>
              <a:ea typeface="Gungsuh" pitchFamily="18" charset="-127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latin typeface="Gungsuh" pitchFamily="18" charset="-127"/>
                <a:ea typeface="Gungsuh" pitchFamily="18" charset="-127"/>
              </a:rPr>
              <a:t>С</a:t>
            </a:r>
            <a:r>
              <a:rPr lang="ru-RU" dirty="0" smtClean="0">
                <a:latin typeface="Gungsuh" pitchFamily="18" charset="-127"/>
                <a:ea typeface="Gungsuh" pitchFamily="18" charset="-127"/>
              </a:rPr>
              <a:t>ледует  </a:t>
            </a:r>
            <a:r>
              <a:rPr lang="ru-RU" dirty="0" smtClean="0">
                <a:latin typeface="Gungsuh" pitchFamily="18" charset="-127"/>
                <a:ea typeface="Gungsuh" pitchFamily="18" charset="-127"/>
              </a:rPr>
              <a:t>уделять  ребёнку  больше  времени,  так  как  в старшем  возрасте  влияние  семьи  на  речевое  развитие  ребёнка является решающим.</a:t>
            </a:r>
            <a:endParaRPr lang="ru-RU" dirty="0">
              <a:latin typeface="Gungsuh" pitchFamily="18" charset="-127"/>
              <a:ea typeface="Gungsuh" pitchFamily="18" charset="-127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Помните!!!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30" y="2333685"/>
            <a:ext cx="81439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latin typeface="Gungsuh" pitchFamily="18" charset="-127"/>
                <a:ea typeface="Gungsuh" pitchFamily="18" charset="-127"/>
              </a:rPr>
              <a:t>по  </a:t>
            </a:r>
            <a:r>
              <a:rPr lang="ru-RU" dirty="0" smtClean="0">
                <a:latin typeface="Gungsuh" pitchFamily="18" charset="-127"/>
                <a:ea typeface="Gungsuh" pitchFamily="18" charset="-127"/>
              </a:rPr>
              <a:t>возможности  нужно  присоединиться  к  ребёнку,  когда он  смотрит  телевизор  и  стараться  узнать,  что  его  интересует, обсуждать увиденное.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latin typeface="Gungsuh" pitchFamily="18" charset="-127"/>
                <a:ea typeface="Gungsuh" pitchFamily="18" charset="-127"/>
              </a:rPr>
              <a:t> </a:t>
            </a:r>
            <a:r>
              <a:rPr lang="ru-RU" dirty="0" smtClean="0">
                <a:latin typeface="Gungsuh" pitchFamily="18" charset="-127"/>
                <a:ea typeface="Gungsuh" pitchFamily="18" charset="-127"/>
              </a:rPr>
              <a:t>у  каждого  ребёнка  свой  темперамент,  свои  потребности, интересы,  симпатии  и  антипатии.  Очень  важно  уважать  его неповторимость, ставить для себя и для ребёнка реальные цели.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latin typeface="Gungsuh" pitchFamily="18" charset="-127"/>
                <a:ea typeface="Gungsuh" pitchFamily="18" charset="-127"/>
              </a:rPr>
              <a:t>старайтесь</a:t>
            </a:r>
            <a:r>
              <a:rPr lang="ru-RU" dirty="0" smtClean="0">
                <a:latin typeface="Gungsuh" pitchFamily="18" charset="-127"/>
                <a:ea typeface="Gungsuh" pitchFamily="18" charset="-127"/>
              </a:rPr>
              <a:t>,  чтобы  ребёнок  не  чувствовал  недостатка  в любви  и  разнообразии  впечатлений,  но  не  терзайтесь,  если  Вы  не  в состоянии  выполнить  все  его  желания  и  просьбы:  родителям  тоже нужно «жить».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latin typeface="Gungsuh" pitchFamily="18" charset="-127"/>
                <a:ea typeface="Gungsuh" pitchFamily="18" charset="-127"/>
              </a:rPr>
              <a:t>нужно  </a:t>
            </a:r>
            <a:r>
              <a:rPr lang="ru-RU" dirty="0" smtClean="0">
                <a:latin typeface="Gungsuh" pitchFamily="18" charset="-127"/>
                <a:ea typeface="Gungsuh" pitchFamily="18" charset="-127"/>
              </a:rPr>
              <a:t>помнить,  что  дети  больше  всего  любят  учиться, даже больше, чем есть конфеты. Главное,  чтобы  у </a:t>
            </a:r>
            <a:r>
              <a:rPr lang="ru-RU" dirty="0" smtClean="0">
                <a:latin typeface="Gungsuh" pitchFamily="18" charset="-127"/>
                <a:ea typeface="Gungsuh" pitchFamily="18" charset="-127"/>
              </a:rPr>
              <a:t>ребёнка было  </a:t>
            </a:r>
            <a:r>
              <a:rPr lang="ru-RU" dirty="0" smtClean="0">
                <a:latin typeface="Gungsuh" pitchFamily="18" charset="-127"/>
                <a:ea typeface="Gungsuh" pitchFamily="18" charset="-127"/>
              </a:rPr>
              <a:t>постоянное  ощущение  «голода»  из-за  недостатка знаний.</a:t>
            </a:r>
          </a:p>
          <a:p>
            <a:endParaRPr lang="ru-RU" dirty="0" smtClean="0">
              <a:latin typeface="Gungsuh" pitchFamily="18" charset="-127"/>
              <a:ea typeface="Gungsuh" pitchFamily="18" charset="-127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Помните!!!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899592" y="332656"/>
            <a:ext cx="6356797" cy="2088232"/>
          </a:xfrm>
        </p:spPr>
        <p:txBody>
          <a:bodyPr>
            <a:normAutofit/>
          </a:bodyPr>
          <a:lstStyle/>
          <a:p>
            <a:pPr algn="l"/>
            <a:r>
              <a:rPr lang="ru-RU" sz="2800" dirty="0"/>
              <a:t>П</a:t>
            </a:r>
            <a:r>
              <a:rPr lang="ru-RU" sz="2800" dirty="0" smtClean="0"/>
              <a:t>роцесс  </a:t>
            </a:r>
            <a:r>
              <a:rPr lang="ru-RU" sz="2800" dirty="0" smtClean="0"/>
              <a:t>развития  личности  –  это  этап  развития отношений  между ребёнком и взрослым, в первую очередь с матерью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32" b="97495" l="116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2708920"/>
            <a:ext cx="5394176" cy="43063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Антуан</a:t>
            </a:r>
            <a:r>
              <a:rPr lang="ru-RU" dirty="0" smtClean="0"/>
              <a:t>  де  Сент-Экзюпери </a:t>
            </a:r>
            <a:br>
              <a:rPr lang="ru-RU" dirty="0" smtClean="0"/>
            </a:br>
            <a:r>
              <a:rPr lang="ru-RU" dirty="0" smtClean="0"/>
              <a:t>писал: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251520" y="2564904"/>
            <a:ext cx="4256386" cy="3599315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Gungsuh" pitchFamily="18" charset="-127"/>
                <a:ea typeface="Gungsuh" pitchFamily="18" charset="-127"/>
              </a:rPr>
              <a:t>«Часто  улыбка  и  есть  </a:t>
            </a:r>
            <a:r>
              <a:rPr lang="ru-RU" sz="2800" dirty="0" smtClean="0">
                <a:latin typeface="Gungsuh" pitchFamily="18" charset="-127"/>
                <a:ea typeface="Gungsuh" pitchFamily="18" charset="-127"/>
              </a:rPr>
              <a:t>главное. Улыбкой  благодарят. Улыбкой вознаграждают</a:t>
            </a:r>
            <a:r>
              <a:rPr lang="ru-RU" sz="2800" dirty="0" smtClean="0">
                <a:latin typeface="Gungsuh" pitchFamily="18" charset="-127"/>
                <a:ea typeface="Gungsuh" pitchFamily="18" charset="-127"/>
              </a:rPr>
              <a:t>.  </a:t>
            </a:r>
            <a:r>
              <a:rPr lang="ru-RU" sz="2800" dirty="0" smtClean="0">
                <a:latin typeface="Gungsuh" pitchFamily="18" charset="-127"/>
                <a:ea typeface="Gungsuh" pitchFamily="18" charset="-127"/>
              </a:rPr>
              <a:t>Улыбкой дарят тебе жизнь</a:t>
            </a:r>
            <a:r>
              <a:rPr lang="ru-RU" sz="2800" dirty="0" smtClean="0">
                <a:latin typeface="Gungsuh" pitchFamily="18" charset="-127"/>
                <a:ea typeface="Gungsuh" pitchFamily="18" charset="-127"/>
              </a:rPr>
              <a:t>».  </a:t>
            </a:r>
            <a:endParaRPr lang="ru-RU" sz="2800" dirty="0" smtClean="0">
              <a:latin typeface="Gungsuh" pitchFamily="18" charset="-127"/>
              <a:ea typeface="Gungsuh" pitchFamily="18" charset="-127"/>
            </a:endParaRPr>
          </a:p>
          <a:p>
            <a:r>
              <a:rPr lang="ru-RU" sz="2800" dirty="0" smtClean="0">
                <a:latin typeface="Gungsuh" pitchFamily="18" charset="-127"/>
                <a:ea typeface="Gungsuh" pitchFamily="18" charset="-127"/>
              </a:rPr>
              <a:t>Так, улыбайтесь  </a:t>
            </a:r>
            <a:r>
              <a:rPr lang="ru-RU" sz="2800" dirty="0" smtClean="0">
                <a:latin typeface="Gungsuh" pitchFamily="18" charset="-127"/>
                <a:ea typeface="Gungsuh" pitchFamily="18" charset="-127"/>
              </a:rPr>
              <a:t>своему </a:t>
            </a:r>
            <a:r>
              <a:rPr lang="ru-RU" sz="2800" dirty="0" smtClean="0">
                <a:latin typeface="Gungsuh" pitchFamily="18" charset="-127"/>
                <a:ea typeface="Gungsuh" pitchFamily="18" charset="-127"/>
              </a:rPr>
              <a:t>малышу </a:t>
            </a:r>
            <a:r>
              <a:rPr lang="ru-RU" sz="2800" dirty="0" smtClean="0">
                <a:latin typeface="Gungsuh" pitchFamily="18" charset="-127"/>
                <a:ea typeface="Gungsuh" pitchFamily="18" charset="-127"/>
              </a:rPr>
              <a:t>чаще!!!</a:t>
            </a:r>
            <a:endParaRPr lang="ru-RU" sz="2800" dirty="0">
              <a:latin typeface="Gungsuh" pitchFamily="18" charset="-127"/>
              <a:ea typeface="Gungsuh" pitchFamily="18" charset="-127"/>
            </a:endParaRPr>
          </a:p>
        </p:txBody>
      </p:sp>
      <p:pic>
        <p:nvPicPr>
          <p:cNvPr id="5122" name="Picture 2" descr="C:\Users\Администратор\Downloads\image1_59e0f14546e02.jpe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6166" r="99807">
                        <a14:foregroundMark x1="53372" y1="9091" x2="59345" y2="8838"/>
                        <a14:foregroundMark x1="63006" y1="6187" x2="69750" y2="6818"/>
                        <a14:foregroundMark x1="72254" y1="10985" x2="73218" y2="17172"/>
                        <a14:foregroundMark x1="72832" y1="6818" x2="76686" y2="8081"/>
                        <a14:foregroundMark x1="75145" y1="6439" x2="75145" y2="6439"/>
                        <a14:foregroundMark x1="75337" y1="17424" x2="72832" y2="24116"/>
                        <a14:foregroundMark x1="76686" y1="20455" x2="72832" y2="26768"/>
                        <a14:foregroundMark x1="72062" y1="26768" x2="70713" y2="29545"/>
                        <a14:foregroundMark x1="28709" y1="44823" x2="35645" y2="53157"/>
                        <a14:foregroundMark x1="54143" y1="69066" x2="58382" y2="67803"/>
                        <a14:foregroundMark x1="61272" y1="79167" x2="73025" y2="76389"/>
                        <a14:backgroundMark x1="88247" y1="28409" x2="91715" y2="34848"/>
                        <a14:backgroundMark x1="81696" y1="26136" x2="84778" y2="20328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716016" y="2186804"/>
            <a:ext cx="3848370" cy="46711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ерлин">
  <a:themeElements>
    <a:clrScheme name="Берлин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Берлин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ерли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Берлин</Template>
  <TotalTime>99</TotalTime>
  <Words>382</Words>
  <Application>Microsoft Office PowerPoint</Application>
  <PresentationFormat>Экран (4:3)</PresentationFormat>
  <Paragraphs>39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Aharoni</vt:lpstr>
      <vt:lpstr>Arial</vt:lpstr>
      <vt:lpstr>Gungsuh</vt:lpstr>
      <vt:lpstr>Trebuchet MS</vt:lpstr>
      <vt:lpstr>Wingdings</vt:lpstr>
      <vt:lpstr>Wingdings 2</vt:lpstr>
      <vt:lpstr>Берлин</vt:lpstr>
      <vt:lpstr>Круглый стол</vt:lpstr>
      <vt:lpstr>Азбука общения с ребёнком</vt:lpstr>
      <vt:lpstr>Общение  с  внимательным  наблюдением  и  слушанием. </vt:lpstr>
      <vt:lpstr>Родители  должны  обеспечить  своему  ребёнку  наиболее  благоприятные  условия ,ориентировать  ребёнка  на  максимальное  раскрытие  его  внутреннего  потенциала. </vt:lpstr>
      <vt:lpstr>Помните!!!</vt:lpstr>
      <vt:lpstr>Помните!!!</vt:lpstr>
      <vt:lpstr>Помните!!!</vt:lpstr>
      <vt:lpstr>Процесс  развития  личности  –  это  этап  развития отношений  между ребёнком и взрослым, в первую очередь с матерью</vt:lpstr>
      <vt:lpstr>Антуан  де  Сент-Экзюпери  писал: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Азбука общения с ребёнком</dc:title>
  <dc:creator>1</dc:creator>
  <cp:lastModifiedBy>Пользователь Windows</cp:lastModifiedBy>
  <cp:revision>12</cp:revision>
  <dcterms:created xsi:type="dcterms:W3CDTF">2022-03-13T07:48:37Z</dcterms:created>
  <dcterms:modified xsi:type="dcterms:W3CDTF">2022-03-13T14:17:26Z</dcterms:modified>
</cp:coreProperties>
</file>