
<file path=[Content_Types].xml><?xml version="1.0" encoding="utf-8"?>
<Types xmlns="http://schemas.openxmlformats.org/package/2006/content-types"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Default ContentType="image/jpeg" Extension="jpe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94660"/>
  </p:normalViewPr>
  <p:slideViewPr>
    <p:cSldViewPr snapToGrid="0">
      <p:cViewPr varScale="1">
        <p:scale>
          <a:sx n="69" d="100"/>
          <a:sy n="69" d="100"/>
        </p:scale>
        <p:origin x="61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279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989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5362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680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7184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507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400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94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68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727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516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91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819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34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60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401BB-E1F7-4F1E-A7CB-F7AC48708D84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C9171AF-719D-41AA-A67C-D38BAE38D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089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7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7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5.jpeg" Type="http://schemas.openxmlformats.org/officeDocument/2006/relationships/image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1636" y="2514598"/>
            <a:ext cx="9465411" cy="2262781"/>
          </a:xfrm>
        </p:spPr>
        <p:txBody>
          <a:bodyPr>
            <a:normAutofit fontScale="90000"/>
          </a:bodyPr>
          <a:lstStyle/>
          <a:p>
            <a:r>
              <a:rPr lang="ru-RU" smtClean="0"/>
              <a:t>«Советы </a:t>
            </a:r>
            <a:r>
              <a:rPr lang="ru-RU" dirty="0"/>
              <a:t>логопеда родителям о занятиях с детьми </a:t>
            </a:r>
            <a:r>
              <a:rPr lang="ru-RU"/>
              <a:t>на </a:t>
            </a:r>
            <a:r>
              <a:rPr lang="ru-RU" smtClean="0"/>
              <a:t>лето»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1636" y="4777379"/>
            <a:ext cx="8915399" cy="1126283"/>
          </a:xfrm>
        </p:spPr>
        <p:txBody>
          <a:bodyPr/>
          <a:lstStyle/>
          <a:p>
            <a:r>
              <a:rPr lang="ru-RU" dirty="0" smtClean="0"/>
              <a:t>Подготовила: учитель-логопед</a:t>
            </a:r>
          </a:p>
          <a:p>
            <a:r>
              <a:rPr lang="ru-RU" dirty="0" smtClean="0"/>
              <a:t>Третьякова Е.О.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723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79964" y="626194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1. «Догадайся, что это». Взрослый описывает какой-то предмет, называя как</a:t>
            </a:r>
          </a:p>
          <a:p>
            <a:r>
              <a:rPr lang="ru-RU" dirty="0"/>
              <a:t>можно больше его признаков, ребёнок должен догадаться, о чём идёт речь.</a:t>
            </a:r>
          </a:p>
          <a:p>
            <a:r>
              <a:rPr lang="ru-RU" dirty="0"/>
              <a:t>(Например: «Это фрукт, оно спелое, круглое, сладкое, румяное, сочное, из него</a:t>
            </a:r>
          </a:p>
          <a:p>
            <a:r>
              <a:rPr lang="ru-RU" dirty="0"/>
              <a:t>варят компот, делают джем и варенье».) Постепенно нужно привлекать ребенка к</a:t>
            </a:r>
          </a:p>
          <a:p>
            <a:r>
              <a:rPr lang="ru-RU" dirty="0"/>
              <a:t>загадыванию таких загадок.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680364" y="392343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2. </a:t>
            </a:r>
            <a:r>
              <a:rPr lang="ru-RU" dirty="0"/>
              <a:t>Игра с мячом «Скажи наоборот». Взрослый бросает мячик и называет любое</a:t>
            </a:r>
          </a:p>
          <a:p>
            <a:r>
              <a:rPr lang="ru-RU" dirty="0"/>
              <a:t>прилагательное или глагол, ребёнок должен назвать слово, противоположное по</a:t>
            </a:r>
          </a:p>
          <a:p>
            <a:r>
              <a:rPr lang="ru-RU" dirty="0"/>
              <a:t>смыслу: добрый – злой, пришёл – ушёл, бросил – поймал, широкий – узкий.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5964" y="695690"/>
            <a:ext cx="3141655" cy="25158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8514" y="3593306"/>
            <a:ext cx="3219450" cy="241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516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44436" y="1016721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3. </a:t>
            </a:r>
            <a:r>
              <a:rPr lang="ru-RU" dirty="0"/>
              <a:t>«Назови ласково». Вы говорите ребёнку: «Сегодня к нам пришел невидимый</a:t>
            </a:r>
          </a:p>
          <a:p>
            <a:r>
              <a:rPr lang="ru-RU" dirty="0"/>
              <a:t>гном-малютка. У него есть волшебная палочка. Все предметы, до которых он</a:t>
            </a:r>
          </a:p>
          <a:p>
            <a:r>
              <a:rPr lang="ru-RU" dirty="0"/>
              <a:t>дотрагивается, сразу же становятся маленькими. Шкаф превращается в шкафчик,</a:t>
            </a:r>
          </a:p>
          <a:p>
            <a:r>
              <a:rPr lang="ru-RU" dirty="0"/>
              <a:t>кресло – ….».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35336" y="3507937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4. «Кто </a:t>
            </a:r>
            <a:r>
              <a:rPr lang="ru-RU" dirty="0"/>
              <a:t>подберёт больше слов». Ребенок должен назвать как можно больше слов,</a:t>
            </a:r>
          </a:p>
          <a:p>
            <a:r>
              <a:rPr lang="ru-RU" dirty="0"/>
              <a:t>отвечая на вопросы:</a:t>
            </a:r>
          </a:p>
          <a:p>
            <a:r>
              <a:rPr lang="ru-RU" dirty="0"/>
              <a:t>– Что можно сшить? (Платье, пальто, сарафан, рубашку и т.д.)</a:t>
            </a:r>
          </a:p>
          <a:p>
            <a:r>
              <a:rPr lang="ru-RU" dirty="0"/>
              <a:t>– Что можно надеть на голову? (Шапку, фуражку, панаму, кепку и т.д.)</a:t>
            </a:r>
          </a:p>
          <a:p>
            <a:r>
              <a:rPr lang="ru-RU" dirty="0"/>
              <a:t>– Что можно завязывать? (Шапку, шарф, шнурки, платок, бантик и т.д.)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3679" y="1016721"/>
            <a:ext cx="3347657" cy="19196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7286" y="3507937"/>
            <a:ext cx="3105150" cy="227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52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64328" y="122612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5. Игра </a:t>
            </a:r>
            <a:r>
              <a:rPr lang="ru-RU" dirty="0"/>
              <a:t>«Мой, моя, моё, мои». Игроки должны назвать предметы, про которые</a:t>
            </a:r>
          </a:p>
          <a:p>
            <a:r>
              <a:rPr lang="ru-RU" dirty="0"/>
              <a:t>можно сказать «он мой» (мой карандаш, мой мяч, мой мишка и т.д.); «она моя»</a:t>
            </a:r>
          </a:p>
          <a:p>
            <a:r>
              <a:rPr lang="ru-RU" dirty="0"/>
              <a:t>(моя кукла, моя машина, моя сумка и т.д.)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25836" y="3894043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6. «Варим </a:t>
            </a:r>
            <a:r>
              <a:rPr lang="ru-RU" dirty="0"/>
              <a:t>варенье, делаем сок». Покупая в магазине продукты, выясните, какой</a:t>
            </a:r>
          </a:p>
          <a:p>
            <a:r>
              <a:rPr lang="ru-RU" dirty="0"/>
              <a:t>бы сок хотел купить ваш малыш. Стоя в очереди, вспомните, из каких ягод и</a:t>
            </a:r>
          </a:p>
          <a:p>
            <a:r>
              <a:rPr lang="ru-RU" dirty="0"/>
              <a:t>фруктов ещё делают соки и как они называются. Точно так же можно обговорить</a:t>
            </a:r>
          </a:p>
          <a:p>
            <a:r>
              <a:rPr lang="ru-RU" dirty="0"/>
              <a:t>и названия джемов, варенья и даже каш.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0328" y="787610"/>
            <a:ext cx="3325373" cy="23543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4328" y="3455696"/>
            <a:ext cx="3495675" cy="246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38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72145" y="653811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7. «Один-много</a:t>
            </a:r>
            <a:r>
              <a:rPr lang="ru-RU" dirty="0"/>
              <a:t>». Взрослый называет один предмет, а ребенок – много таких</a:t>
            </a:r>
          </a:p>
          <a:p>
            <a:r>
              <a:rPr lang="ru-RU" dirty="0"/>
              <a:t>предметов. (Можно использовать мяч). Например:</a:t>
            </a:r>
          </a:p>
          <a:p>
            <a:r>
              <a:rPr lang="ru-RU" dirty="0"/>
              <a:t>шар... (шары)</a:t>
            </a:r>
          </a:p>
          <a:p>
            <a:r>
              <a:rPr lang="ru-RU" dirty="0"/>
              <a:t>комар... (комары)</a:t>
            </a:r>
          </a:p>
          <a:p>
            <a:r>
              <a:rPr lang="ru-RU" dirty="0"/>
              <a:t>гриб... (грибы)</a:t>
            </a:r>
          </a:p>
          <a:p>
            <a:r>
              <a:rPr lang="ru-RU" dirty="0"/>
              <a:t>шкаф... (шкафы)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31923" y="2685136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8. «Чего </a:t>
            </a:r>
            <a:r>
              <a:rPr lang="ru-RU" dirty="0"/>
              <a:t>много?» </a:t>
            </a:r>
            <a:endParaRPr lang="ru-RU" dirty="0" smtClean="0"/>
          </a:p>
          <a:p>
            <a:r>
              <a:rPr lang="ru-RU" dirty="0" smtClean="0"/>
              <a:t>Цель</a:t>
            </a:r>
            <a:r>
              <a:rPr lang="ru-RU" dirty="0"/>
              <a:t>: усвоение образования существительных в родительном</a:t>
            </a:r>
          </a:p>
          <a:p>
            <a:r>
              <a:rPr lang="ru-RU" dirty="0"/>
              <a:t>падеже множественного числа.</a:t>
            </a:r>
          </a:p>
          <a:p>
            <a:r>
              <a:rPr lang="ru-RU" dirty="0"/>
              <a:t>Апельсин — много апельсинов;</a:t>
            </a:r>
          </a:p>
          <a:p>
            <a:r>
              <a:rPr lang="ru-RU" dirty="0"/>
              <a:t>кукла — много кукол;</a:t>
            </a:r>
          </a:p>
          <a:p>
            <a:r>
              <a:rPr lang="ru-RU" dirty="0"/>
              <a:t>гриб — много грибов;</a:t>
            </a:r>
          </a:p>
          <a:p>
            <a:r>
              <a:rPr lang="ru-RU" dirty="0"/>
              <a:t>карандаш — много карандашей;</a:t>
            </a:r>
          </a:p>
          <a:p>
            <a:r>
              <a:rPr lang="ru-RU" dirty="0"/>
              <a:t>ручка — много ручек;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72145" y="542246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9. «Посчитай</a:t>
            </a:r>
            <a:r>
              <a:rPr lang="ru-RU" dirty="0"/>
              <a:t>». </a:t>
            </a:r>
            <a:endParaRPr lang="ru-RU" dirty="0" smtClean="0"/>
          </a:p>
          <a:p>
            <a:r>
              <a:rPr lang="ru-RU" dirty="0" smtClean="0"/>
              <a:t>Цель</a:t>
            </a:r>
            <a:r>
              <a:rPr lang="ru-RU" dirty="0"/>
              <a:t>: практическое освоение согласования существительных с</a:t>
            </a:r>
          </a:p>
          <a:p>
            <a:r>
              <a:rPr lang="ru-RU" dirty="0"/>
              <a:t>числительными.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8145" y="376812"/>
            <a:ext cx="2604655" cy="19509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145" y="2903482"/>
            <a:ext cx="3067517" cy="23006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7300" y="5086032"/>
            <a:ext cx="2400300" cy="159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508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9071" y="2591456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856756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28"/>
          <a:stretch/>
        </p:blipFill>
        <p:spPr>
          <a:xfrm>
            <a:off x="5148962" y="672138"/>
            <a:ext cx="3352002" cy="21483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103" y="3308751"/>
            <a:ext cx="3492424" cy="19654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r="-15"/>
          <a:stretch/>
        </p:blipFill>
        <p:spPr>
          <a:xfrm>
            <a:off x="8844607" y="1593457"/>
            <a:ext cx="2981678" cy="19471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6611" y="429396"/>
            <a:ext cx="3169916" cy="17839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/>
          <a:srcRect r="9"/>
          <a:stretch/>
        </p:blipFill>
        <p:spPr>
          <a:xfrm>
            <a:off x="5310216" y="3725679"/>
            <a:ext cx="3029493" cy="23977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3399" y="4291480"/>
            <a:ext cx="3324094" cy="225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111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710" y="333829"/>
            <a:ext cx="9522003" cy="608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04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950" y="285751"/>
            <a:ext cx="84328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895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речевого дыхания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1427" y="4513942"/>
            <a:ext cx="3698938" cy="20796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5582" y="1755928"/>
            <a:ext cx="3483224" cy="24427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7199" y="1264555"/>
            <a:ext cx="4189020" cy="27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79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мелкой моторики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743" y="1524000"/>
            <a:ext cx="3447141" cy="25853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4270" y="4397829"/>
            <a:ext cx="3380694" cy="22537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3479" y="1459763"/>
            <a:ext cx="3978275" cy="26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940396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/>
              <a:t>Артикуляционная гимнастика</a:t>
            </a:r>
            <a:endParaRPr dirty="0"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3110" y="1313581"/>
            <a:ext cx="3319759" cy="2205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4" y="3765446"/>
            <a:ext cx="3981033" cy="28044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b="49"/>
          <a:stretch/>
        </p:blipFill>
        <p:spPr>
          <a:xfrm>
            <a:off x="2292172" y="2075094"/>
            <a:ext cx="4885385" cy="309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519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лексико-грамматического строя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/>
              <a:t>Лексика – это словарный запас </a:t>
            </a:r>
            <a:r>
              <a:rPr lang="ru-RU" b="1" dirty="0" smtClean="0"/>
              <a:t>человека. </a:t>
            </a:r>
          </a:p>
          <a:p>
            <a:r>
              <a:rPr lang="ru-RU" dirty="0" smtClean="0"/>
              <a:t>пассивный </a:t>
            </a:r>
            <a:r>
              <a:rPr lang="ru-RU" dirty="0"/>
              <a:t>словарь – это, те слова, который ребёнок понимает; </a:t>
            </a:r>
            <a:endParaRPr lang="ru-RU" dirty="0" smtClean="0"/>
          </a:p>
          <a:p>
            <a:r>
              <a:rPr lang="ru-RU" dirty="0"/>
              <a:t>а</a:t>
            </a:r>
            <a:r>
              <a:rPr lang="ru-RU" dirty="0" smtClean="0"/>
              <a:t>ктивный </a:t>
            </a:r>
            <a:r>
              <a:rPr lang="ru-RU" dirty="0"/>
              <a:t>словарь – это те слова, которые ребёнок использует в своей речи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Грамматический </a:t>
            </a:r>
            <a:r>
              <a:rPr lang="ru-RU" b="1" dirty="0"/>
              <a:t>строй речи – система взаимодействия слов между собой в словосочетаниях и предложениях.</a:t>
            </a:r>
          </a:p>
          <a:p>
            <a:r>
              <a:rPr lang="ru-RU" dirty="0"/>
              <a:t>Грамматика, по словам К.Д. Ушинского - это логика языка. Она помогает облекать мысли в материальную оболочку, делает речь организованной и понятной для окружающих.</a:t>
            </a:r>
          </a:p>
        </p:txBody>
      </p:sp>
    </p:spTree>
    <p:extLst>
      <p:ext uri="{BB962C8B-B14F-4D97-AF65-F5344CB8AC3E}">
        <p14:creationId xmlns:p14="http://schemas.microsoft.com/office/powerpoint/2010/main" val="1319667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Развиваем грамматически правильную речь на даче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85657" y="2555569"/>
            <a:ext cx="3918955" cy="377762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Лексические темы:</a:t>
            </a:r>
          </a:p>
          <a:p>
            <a:r>
              <a:rPr lang="ru-RU" dirty="0" smtClean="0"/>
              <a:t>Цветы</a:t>
            </a:r>
          </a:p>
          <a:p>
            <a:r>
              <a:rPr lang="ru-RU" dirty="0" smtClean="0"/>
              <a:t>Овощи</a:t>
            </a:r>
          </a:p>
          <a:p>
            <a:r>
              <a:rPr lang="ru-RU" dirty="0" smtClean="0"/>
              <a:t>Фрукты</a:t>
            </a:r>
          </a:p>
          <a:p>
            <a:r>
              <a:rPr lang="ru-RU" dirty="0" smtClean="0"/>
              <a:t>Деревья</a:t>
            </a:r>
          </a:p>
          <a:p>
            <a:r>
              <a:rPr lang="ru-RU" dirty="0" smtClean="0"/>
              <a:t>Насекомые</a:t>
            </a:r>
          </a:p>
          <a:p>
            <a:r>
              <a:rPr lang="ru-RU" dirty="0" smtClean="0"/>
              <a:t>Летние (осенние) работы в саду</a:t>
            </a:r>
          </a:p>
          <a:p>
            <a:r>
              <a:rPr lang="ru-RU" dirty="0" smtClean="0"/>
              <a:t>Ягоды и т.д.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101" y="2555570"/>
            <a:ext cx="4876800" cy="360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5698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110</TotalTime>
  <Words>571</Words>
  <Application>Microsoft Office PowerPoint</Application>
  <PresentationFormat>Широкоэкранный</PresentationFormat>
  <Paragraphs>64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Легкий дым</vt:lpstr>
      <vt:lpstr>«Советы логопеда родителям о занятиях с детьми на лето» </vt:lpstr>
      <vt:lpstr>Презентация PowerPoint</vt:lpstr>
      <vt:lpstr>Презентация PowerPoint</vt:lpstr>
      <vt:lpstr>Презентация PowerPoint</vt:lpstr>
      <vt:lpstr>Развитие речевого дыхания</vt:lpstr>
      <vt:lpstr>Развитие мелкой моторики</vt:lpstr>
      <vt:lpstr>Артикуляционная гимнастика</vt:lpstr>
      <vt:lpstr>Развитие лексико-грамматического строя речи</vt:lpstr>
      <vt:lpstr>Развиваем грамматически правильную речь на даче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Катерина Третьякова</dc:creator>
  <cp:lastModifiedBy>1</cp:lastModifiedBy>
  <cp:revision>11</cp:revision>
  <dcterms:created xsi:type="dcterms:W3CDTF">2021-06-08T06:54:24Z</dcterms:created>
  <dcterms:modified xsi:type="dcterms:W3CDTF">2021-11-14T16:39:55Z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444738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