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0" r:id="rId2"/>
    <p:sldId id="309" r:id="rId3"/>
    <p:sldId id="259" r:id="rId4"/>
    <p:sldId id="272" r:id="rId5"/>
    <p:sldId id="279" r:id="rId6"/>
    <p:sldId id="280" r:id="rId7"/>
    <p:sldId id="278" r:id="rId8"/>
    <p:sldId id="275" r:id="rId9"/>
    <p:sldId id="276" r:id="rId10"/>
    <p:sldId id="283" r:id="rId11"/>
    <p:sldId id="282" r:id="rId12"/>
    <p:sldId id="265" r:id="rId13"/>
    <p:sldId id="289" r:id="rId14"/>
    <p:sldId id="310" r:id="rId15"/>
    <p:sldId id="288" r:id="rId16"/>
    <p:sldId id="305" r:id="rId17"/>
    <p:sldId id="306" r:id="rId18"/>
    <p:sldId id="296" r:id="rId19"/>
    <p:sldId id="302" r:id="rId20"/>
    <p:sldId id="298" r:id="rId21"/>
    <p:sldId id="30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A00"/>
    <a:srgbClr val="221100"/>
    <a:srgbClr val="321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41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BF3D4-2C84-4C4D-8D17-8A575BE0A8C1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01DC26-C124-4650-A240-560CBCA49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152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1DC26-C124-4650-A240-560CBCA49AA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691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6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6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6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6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6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3" indent="-342883" algn="l" defTabSz="91435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2" indent="-285736" algn="l" defTabSz="91435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3" indent="-228589" algn="l" defTabSz="91435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9" algn="l" defTabSz="91435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6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C:\Users\Шуклина\Desktop\пчелы\depositphotos_9680581-stock-illustration-background-with-be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2" t="2435" r="1807"/>
          <a:stretch/>
        </p:blipFill>
        <p:spPr bwMode="auto">
          <a:xfrm>
            <a:off x="395536" y="372920"/>
            <a:ext cx="8424936" cy="6224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536" y="548680"/>
            <a:ext cx="842493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Муниципальное учреждение дополнительного образования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«Центр дополнительного образования детей «Надежда»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Республика Саха (Якутия) </a:t>
            </a:r>
          </a:p>
          <a:p>
            <a:pPr algn="ctr"/>
            <a:endParaRPr lang="ru-RU" dirty="0" smtClean="0">
              <a:latin typeface="Arial Black" panose="020B0A04020102020204" pitchFamily="34" charset="0"/>
            </a:endParaRPr>
          </a:p>
          <a:p>
            <a:pPr algn="ctr"/>
            <a:endParaRPr lang="ru-RU" dirty="0">
              <a:latin typeface="Arial Black" panose="020B0A04020102020204" pitchFamily="34" charset="0"/>
            </a:endParaRPr>
          </a:p>
          <a:p>
            <a:pPr algn="ctr"/>
            <a:endParaRPr lang="ru-RU" dirty="0">
              <a:latin typeface="Arial Black" panose="020B0A04020102020204" pitchFamily="34" charset="0"/>
            </a:endParaRPr>
          </a:p>
          <a:p>
            <a:pPr algn="ctr"/>
            <a:endParaRPr lang="ru-RU" sz="1050" dirty="0">
              <a:latin typeface="Arial Black" panose="020B0A04020102020204" pitchFamily="34" charset="0"/>
            </a:endParaRPr>
          </a:p>
          <a:p>
            <a:pPr algn="ctr"/>
            <a:r>
              <a:rPr lang="ru-RU" sz="2000" dirty="0" smtClean="0">
                <a:latin typeface="Arial Black" panose="020B0A04020102020204" pitchFamily="34" charset="0"/>
              </a:rPr>
              <a:t>Методическая </a:t>
            </a:r>
            <a:r>
              <a:rPr lang="ru-RU" sz="2000" dirty="0">
                <a:latin typeface="Arial Black" panose="020B0A04020102020204" pitchFamily="34" charset="0"/>
              </a:rPr>
              <a:t>разработка </a:t>
            </a:r>
            <a:r>
              <a:rPr lang="ru-RU" sz="2000" dirty="0" smtClean="0">
                <a:latin typeface="Arial Black" panose="020B0A04020102020204" pitchFamily="34" charset="0"/>
              </a:rPr>
              <a:t>занятия</a:t>
            </a:r>
            <a:endParaRPr lang="ru-RU" sz="2000" dirty="0">
              <a:latin typeface="Arial Black" panose="020B0A04020102020204" pitchFamily="34" charset="0"/>
            </a:endParaRPr>
          </a:p>
          <a:p>
            <a:pPr algn="ctr"/>
            <a:endParaRPr lang="ru-RU" sz="2800" dirty="0">
              <a:latin typeface="Arial Black" panose="020B0A04020102020204" pitchFamily="34" charset="0"/>
            </a:endParaRPr>
          </a:p>
          <a:p>
            <a:pPr algn="ctr"/>
            <a:r>
              <a:rPr lang="ru-RU" sz="3600" b="1" dirty="0">
                <a:latin typeface="Arial Black" panose="020B0A04020102020204" pitchFamily="34" charset="0"/>
              </a:rPr>
              <a:t>«Вперед за пчелой!»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5445224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Предмет (направленность):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художественное</a:t>
            </a: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Возраст детей: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5-6 лет</a:t>
            </a:r>
            <a:endParaRPr lang="ru-RU" sz="16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проведения: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МУДО «ЦДО «Надежда»</a:t>
            </a:r>
            <a:endParaRPr lang="ru-RU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5776" y="4169505"/>
            <a:ext cx="4394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Автор: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Овсяникова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Ольга Викторовна,  педагог дополнительного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220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9" r="11825"/>
          <a:stretch/>
        </p:blipFill>
        <p:spPr bwMode="auto">
          <a:xfrm>
            <a:off x="0" y="0"/>
            <a:ext cx="9144000" cy="6856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515719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меда! В обед можно плотно поесть</a:t>
            </a:r>
            <a:r>
              <a:rPr lang="ru-RU" dirty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36239461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дистанционное обуч\пчелы\пч\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83" b="14229"/>
          <a:stretch/>
        </p:blipFill>
        <p:spPr bwMode="auto">
          <a:xfrm>
            <a:off x="0" y="-1"/>
            <a:ext cx="9144000" cy="6885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49338" y="215525"/>
            <a:ext cx="45856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ужина хватит (возможно) </a:t>
            </a:r>
          </a:p>
        </p:txBody>
      </p:sp>
    </p:spTree>
    <p:extLst>
      <p:ext uri="{BB962C8B-B14F-4D97-AF65-F5344CB8AC3E}">
        <p14:creationId xmlns:p14="http://schemas.microsoft.com/office/powerpoint/2010/main" val="24648416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72" y="-22094"/>
            <a:ext cx="9163471" cy="4970591"/>
          </a:xfrm>
          <a:prstGeom prst="rect">
            <a:avLst/>
          </a:prstGeom>
        </p:spPr>
      </p:pic>
      <p:pic>
        <p:nvPicPr>
          <p:cNvPr id="6147" name="Picture 3" descr="C:\Users\Шуклина\Desktop\пчелы\imgprevi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13820" y="2655132"/>
            <a:ext cx="478896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ogorod.ua/_bl/8/7604794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2" t="7982" b="8599"/>
          <a:stretch/>
        </p:blipFill>
        <p:spPr bwMode="auto">
          <a:xfrm>
            <a:off x="323528" y="3861048"/>
            <a:ext cx="3920931" cy="2563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Шуклина\Desktop\пчелы\72221573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980" y="2106246"/>
            <a:ext cx="2205069" cy="220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4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дистанционное обуч\пчелы\risovannye-minimalizm-soty-pchely-myod-v-8055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544" y="0"/>
            <a:ext cx="9272543" cy="685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" t="3980" r="26429" b="71939"/>
          <a:stretch/>
        </p:blipFill>
        <p:spPr bwMode="auto">
          <a:xfrm>
            <a:off x="224164" y="397359"/>
            <a:ext cx="6588603" cy="16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3" r="12041"/>
          <a:stretch/>
        </p:blipFill>
        <p:spPr bwMode="auto">
          <a:xfrm>
            <a:off x="421499" y="2444644"/>
            <a:ext cx="5273205" cy="38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4246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" y="-3175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602686"/>
            <a:ext cx="5652628" cy="5652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1342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дистанционное обуч\пчелы\risovannye-minimalizm-soty-pchely-myod-v-8055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8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1476" y="332656"/>
            <a:ext cx="799288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Arial Black" panose="020B0A04020102020204" pitchFamily="34" charset="0"/>
              </a:rPr>
              <a:t>Творческая работа</a:t>
            </a:r>
          </a:p>
          <a:p>
            <a:endParaRPr lang="ru-RU" sz="2000" b="1" dirty="0">
              <a:latin typeface="Arial Black" panose="020B0A04020102020204" pitchFamily="34" charset="0"/>
            </a:endParaRPr>
          </a:p>
          <a:p>
            <a:r>
              <a:rPr lang="ru-RU" sz="2000" b="1" dirty="0">
                <a:latin typeface="Arial Black" panose="020B0A04020102020204" pitchFamily="34" charset="0"/>
              </a:rPr>
              <a:t>Нам потребуется: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>
                <a:latin typeface="Arial Black" panose="020B0A04020102020204" pitchFamily="34" charset="0"/>
              </a:rPr>
              <a:t>два желтых круга;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>
                <a:latin typeface="Arial Black" panose="020B0A04020102020204" pitchFamily="34" charset="0"/>
              </a:rPr>
              <a:t>два небольших белых круга;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>
                <a:latin typeface="Arial Black" panose="020B0A04020102020204" pitchFamily="34" charset="0"/>
              </a:rPr>
              <a:t>четыре черных; 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>
                <a:latin typeface="Arial Black" panose="020B0A04020102020204" pitchFamily="34" charset="0"/>
              </a:rPr>
              <a:t>черные полоски; 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>
                <a:latin typeface="Arial Black" panose="020B0A04020102020204" pitchFamily="34" charset="0"/>
              </a:rPr>
              <a:t>один черный треугольник;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>
                <a:latin typeface="Arial Black" panose="020B0A04020102020204" pitchFamily="34" charset="0"/>
              </a:rPr>
              <a:t>четыре белых крыла  каплевидной формы.</a:t>
            </a:r>
          </a:p>
        </p:txBody>
      </p:sp>
      <p:pic>
        <p:nvPicPr>
          <p:cNvPr id="1026" name="Picture 2" descr="C:\Users\Сергей\Downloads\DSC_064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t="1961" r="6251" b="5883"/>
          <a:stretch/>
        </p:blipFill>
        <p:spPr bwMode="auto">
          <a:xfrm>
            <a:off x="1299351" y="3268396"/>
            <a:ext cx="3992976" cy="333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016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23" y="-3301"/>
            <a:ext cx="9144000" cy="6931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H:\дистанционное обуч\пчелы\img5 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" t="15168" r="51461" b="2207"/>
          <a:stretch/>
        </p:blipFill>
        <p:spPr bwMode="auto">
          <a:xfrm>
            <a:off x="6058302" y="3121236"/>
            <a:ext cx="2761154" cy="365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9" t="2517" r="18147" b="89186"/>
          <a:stretch/>
        </p:blipFill>
        <p:spPr bwMode="auto">
          <a:xfrm>
            <a:off x="2106115" y="5517232"/>
            <a:ext cx="3838639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58469" y="116632"/>
            <a:ext cx="7272808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600" b="1" dirty="0"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r>
              <a:rPr lang="ru-RU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1. </a:t>
            </a:r>
            <a:r>
              <a:rPr lang="ru-RU" sz="20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Обвести </a:t>
            </a:r>
            <a:r>
              <a:rPr lang="ru-RU" sz="2000" b="1" dirty="0">
                <a:latin typeface="Arial Black" panose="020B0A04020102020204" pitchFamily="34" charset="0"/>
                <a:cs typeface="Aharoni" panose="02010803020104030203" pitchFamily="2" charset="-79"/>
              </a:rPr>
              <a:t>шаблон  большого круга на желтом картоне – это будет тельце нашей пчелы. </a:t>
            </a:r>
          </a:p>
          <a:p>
            <a:r>
              <a:rPr lang="ru-RU" sz="2000" b="1" dirty="0">
                <a:latin typeface="Arial Black" panose="020B0A04020102020204" pitchFamily="34" charset="0"/>
                <a:cs typeface="Aharoni" panose="02010803020104030203" pitchFamily="2" charset="-79"/>
              </a:rPr>
              <a:t>2. Вырезаем ножницами круги .</a:t>
            </a:r>
          </a:p>
          <a:p>
            <a:r>
              <a:rPr lang="ru-RU" sz="2000" b="1" dirty="0">
                <a:latin typeface="Arial Black" panose="020B0A04020102020204" pitchFamily="34" charset="0"/>
                <a:cs typeface="Aharoni" panose="02010803020104030203" pitchFamily="2" charset="-79"/>
              </a:rPr>
              <a:t>3. На черной бумаге обводим четыре маленьких круга, вырезаем круги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65551" y="3432534"/>
            <a:ext cx="297920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5. </a:t>
            </a:r>
            <a:r>
              <a:rPr lang="ru-RU" sz="2000" dirty="0">
                <a:latin typeface="Arial Black" panose="020B0A04020102020204" pitchFamily="34" charset="0"/>
              </a:rPr>
              <a:t>На белой бумаги обводим два небольших круга и четыре крыла. </a:t>
            </a:r>
            <a:r>
              <a:rPr lang="ru-RU" sz="2000" dirty="0" smtClean="0">
                <a:latin typeface="Arial Black" panose="020B0A04020102020204" pitchFamily="34" charset="0"/>
              </a:rPr>
              <a:t>Вырезам </a:t>
            </a:r>
            <a:r>
              <a:rPr lang="ru-RU" sz="2000" dirty="0">
                <a:latin typeface="Arial Black" panose="020B0A04020102020204" pitchFamily="34" charset="0"/>
              </a:rPr>
              <a:t>детали.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86115" y="1999875"/>
            <a:ext cx="59443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4</a:t>
            </a:r>
            <a:r>
              <a:rPr lang="ru-RU" sz="2000" dirty="0">
                <a:latin typeface="Arial Black" panose="020B0A04020102020204" pitchFamily="34" charset="0"/>
              </a:rPr>
              <a:t>. Нарезаем полосы для декорирования брюшка пчелы, и </a:t>
            </a:r>
            <a:r>
              <a:rPr lang="ru-RU" sz="2000" dirty="0" smtClean="0">
                <a:latin typeface="Arial Black" panose="020B0A04020102020204" pitchFamily="34" charset="0"/>
              </a:rPr>
              <a:t>усиков. Вырезаем </a:t>
            </a:r>
            <a:r>
              <a:rPr lang="ru-RU" sz="2000" dirty="0">
                <a:latin typeface="Arial Black" panose="020B0A04020102020204" pitchFamily="34" charset="0"/>
              </a:rPr>
              <a:t>треугольник для жала пчелы.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6988" y="644490"/>
            <a:ext cx="628697" cy="5016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Х</a:t>
            </a:r>
          </a:p>
          <a:p>
            <a:pPr algn="ctr"/>
            <a:r>
              <a:rPr lang="ru-RU" sz="32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О</a:t>
            </a:r>
          </a:p>
          <a:p>
            <a:pPr algn="ctr"/>
            <a:r>
              <a:rPr lang="ru-RU" sz="32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Д</a:t>
            </a:r>
          </a:p>
          <a:p>
            <a:pPr algn="ctr"/>
            <a:endParaRPr lang="ru-RU" sz="3200" b="1" dirty="0"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ru-RU" sz="32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Р</a:t>
            </a:r>
          </a:p>
          <a:p>
            <a:pPr algn="ctr"/>
            <a:r>
              <a:rPr lang="ru-RU" sz="32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А</a:t>
            </a:r>
          </a:p>
          <a:p>
            <a:pPr algn="ctr"/>
            <a:r>
              <a:rPr lang="ru-RU" sz="32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Б</a:t>
            </a:r>
          </a:p>
          <a:p>
            <a:pPr algn="ctr"/>
            <a:r>
              <a:rPr lang="ru-RU" sz="32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О</a:t>
            </a:r>
          </a:p>
          <a:p>
            <a:pPr algn="ctr"/>
            <a:r>
              <a:rPr lang="ru-RU" sz="32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Т</a:t>
            </a:r>
          </a:p>
          <a:p>
            <a:pPr algn="ctr"/>
            <a:r>
              <a:rPr lang="ru-RU" sz="32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Ы</a:t>
            </a:r>
            <a:endParaRPr lang="ru-RU" b="1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82165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дистанционное обуч\пчелы\risovannye-minimalizm-soty-pchely-myod-v-8055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8" t="16935" r="2426" b="3990"/>
          <a:stretch/>
        </p:blipFill>
        <p:spPr bwMode="auto">
          <a:xfrm>
            <a:off x="971600" y="1124744"/>
            <a:ext cx="4300676" cy="5521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9" t="2517" r="18147" b="89186"/>
          <a:stretch/>
        </p:blipFill>
        <p:spPr bwMode="auto">
          <a:xfrm>
            <a:off x="539552" y="260648"/>
            <a:ext cx="6552728" cy="64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29751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дистанционное обуч\пчелы\bee-wallpapers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1" y="-35274"/>
            <a:ext cx="9144000" cy="686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Сергей\Downloads\DSC_065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6" t="15196" r="32353" b="23285"/>
          <a:stretch/>
        </p:blipFill>
        <p:spPr bwMode="auto">
          <a:xfrm rot="16200000">
            <a:off x="6250399" y="553751"/>
            <a:ext cx="1973771" cy="205567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785104"/>
            <a:ext cx="3704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6. На </a:t>
            </a:r>
            <a:r>
              <a:rPr lang="ru-RU" dirty="0">
                <a:latin typeface="Arial Black" panose="020B0A04020102020204" pitchFamily="34" charset="0"/>
              </a:rPr>
              <a:t>большой круг наклеиваем черные полоски, срезам излишки полосок.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62820" y="188640"/>
            <a:ext cx="27606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Сборка пчелы: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34483" y="3140968"/>
            <a:ext cx="30056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7. На концы полосок наклеиваем маленькие черные кружки.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858" y="2033526"/>
            <a:ext cx="1916294" cy="2800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C:\Users\Сергей\Downloads\DSC_065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4" t="29167" r="21626" b="20833"/>
          <a:stretch/>
        </p:blipFill>
        <p:spPr bwMode="auto">
          <a:xfrm>
            <a:off x="3056467" y="5085184"/>
            <a:ext cx="2287075" cy="145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56688" y="4892507"/>
            <a:ext cx="29833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8. На белые круги наклеиваем маленькие черные кружки – глаза</a:t>
            </a:r>
          </a:p>
        </p:txBody>
      </p:sp>
    </p:spTree>
    <p:extLst>
      <p:ext uri="{BB962C8B-B14F-4D97-AF65-F5344CB8AC3E}">
        <p14:creationId xmlns:p14="http://schemas.microsoft.com/office/powerpoint/2010/main" val="13289334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дистанционное обуч\пчелы\risovannye-minimalizm-soty-pchely-myod-v-8055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6" b="3592"/>
          <a:stretch/>
        </p:blipFill>
        <p:spPr bwMode="auto">
          <a:xfrm>
            <a:off x="1115615" y="3186545"/>
            <a:ext cx="4067175" cy="346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88640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9. С </a:t>
            </a:r>
            <a:r>
              <a:rPr lang="ru-RU" sz="2000" dirty="0">
                <a:latin typeface="Arial Black" panose="020B0A04020102020204" pitchFamily="34" charset="0"/>
              </a:rPr>
              <a:t>обратной стороны верхней части туловища пчелы приклеиваем тонкие черные полоски – усики. </a:t>
            </a:r>
          </a:p>
          <a:p>
            <a:r>
              <a:rPr lang="ru-RU" sz="2000" dirty="0">
                <a:latin typeface="Arial Black" panose="020B0A04020102020204" pitchFamily="34" charset="0"/>
              </a:rPr>
              <a:t>10. С обратной стороны наклеиваем крылья. Большие части крыльев вверху, меньшие части внизу.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044005"/>
            <a:ext cx="54726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 Black" panose="020B0A04020102020204" pitchFamily="34" charset="0"/>
              </a:rPr>
              <a:t>11. В нижней части приклеиваем черный треугольник острием вниз – жало пчелы.  </a:t>
            </a:r>
          </a:p>
        </p:txBody>
      </p:sp>
    </p:spTree>
    <p:extLst>
      <p:ext uri="{BB962C8B-B14F-4D97-AF65-F5344CB8AC3E}">
        <p14:creationId xmlns:p14="http://schemas.microsoft.com/office/powerpoint/2010/main" val="537811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:\дистанционное обуч\пчелы\imgpreview (3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412775"/>
            <a:ext cx="8352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Black" panose="020B0A04020102020204" pitchFamily="34" charset="0"/>
              </a:rPr>
              <a:t>Цель занятия: </a:t>
            </a:r>
            <a:r>
              <a:rPr lang="ru-RU" b="1" dirty="0">
                <a:latin typeface="Arial Black" panose="020B0A04020102020204" pitchFamily="34" charset="0"/>
              </a:rPr>
              <a:t>создание условий для ознакомления детей с орнаментом через шестигранное построение пчелиных сот</a:t>
            </a:r>
            <a:r>
              <a:rPr lang="ru-RU" b="1" dirty="0" smtClean="0">
                <a:latin typeface="Arial Black" panose="020B0A04020102020204" pitchFamily="34" charset="0"/>
              </a:rPr>
              <a:t>.</a:t>
            </a:r>
          </a:p>
          <a:p>
            <a:endParaRPr lang="ru-RU" dirty="0">
              <a:latin typeface="Arial Black" panose="020B0A04020102020204" pitchFamily="34" charset="0"/>
            </a:endParaRPr>
          </a:p>
          <a:p>
            <a:r>
              <a:rPr lang="ru-RU" sz="2400" b="1" dirty="0">
                <a:latin typeface="Arial Black" panose="020B0A04020102020204" pitchFamily="34" charset="0"/>
              </a:rPr>
              <a:t>Задачи: </a:t>
            </a:r>
          </a:p>
          <a:p>
            <a:r>
              <a:rPr lang="ru-RU" sz="2400" b="1" dirty="0">
                <a:latin typeface="Arial Black" panose="020B0A04020102020204" pitchFamily="34" charset="0"/>
              </a:rPr>
              <a:t>Образователь</a:t>
            </a:r>
            <a:r>
              <a:rPr lang="ru-RU" sz="2400" dirty="0">
                <a:latin typeface="Arial Black" panose="020B0A04020102020204" pitchFamily="34" charset="0"/>
              </a:rPr>
              <a:t>ная: </a:t>
            </a:r>
          </a:p>
          <a:p>
            <a:r>
              <a:rPr lang="ru-RU" dirty="0">
                <a:latin typeface="Arial Black" panose="020B0A04020102020204" pitchFamily="34" charset="0"/>
              </a:rPr>
              <a:t>- познакомить детей с понятием орнамент, ритмом узора.</a:t>
            </a:r>
          </a:p>
          <a:p>
            <a:r>
              <a:rPr lang="ru-RU" dirty="0">
                <a:latin typeface="Arial Black" panose="020B0A04020102020204" pitchFamily="34" charset="0"/>
              </a:rPr>
              <a:t>-обучить  использовать цвета и выполнять  узоры по схеме;</a:t>
            </a:r>
          </a:p>
          <a:p>
            <a:r>
              <a:rPr lang="ru-RU" sz="2400" b="1" dirty="0" smtClean="0">
                <a:latin typeface="Arial Black" panose="020B0A04020102020204" pitchFamily="34" charset="0"/>
              </a:rPr>
              <a:t>Воспитательная</a:t>
            </a:r>
            <a:r>
              <a:rPr lang="ru-RU" sz="2400" b="1" dirty="0">
                <a:latin typeface="Arial Black" panose="020B0A04020102020204" pitchFamily="34" charset="0"/>
              </a:rPr>
              <a:t>:</a:t>
            </a:r>
          </a:p>
          <a:p>
            <a:r>
              <a:rPr lang="ru-RU" dirty="0">
                <a:latin typeface="Arial Black" panose="020B0A04020102020204" pitchFamily="34" charset="0"/>
              </a:rPr>
              <a:t>-прививать аккуратность; терпеливое отношение при выполнении работы;  побуждать к самостоятельной работе; </a:t>
            </a:r>
          </a:p>
          <a:p>
            <a:r>
              <a:rPr lang="ru-RU" dirty="0">
                <a:latin typeface="Arial Black" panose="020B0A04020102020204" pitchFamily="34" charset="0"/>
              </a:rPr>
              <a:t>- воспитывать бережливое отношение ко всему живому, прививать любовь к природе.</a:t>
            </a:r>
          </a:p>
          <a:p>
            <a:r>
              <a:rPr lang="ru-RU" sz="2400" b="1" dirty="0">
                <a:latin typeface="Arial Black" panose="020B0A04020102020204" pitchFamily="34" charset="0"/>
              </a:rPr>
              <a:t>Развивающая:</a:t>
            </a:r>
          </a:p>
          <a:p>
            <a:r>
              <a:rPr lang="ru-RU" dirty="0">
                <a:latin typeface="Arial Black" panose="020B0A04020102020204" pitchFamily="34" charset="0"/>
              </a:rPr>
              <a:t>-развивать творческие и логические способности; </a:t>
            </a:r>
          </a:p>
          <a:p>
            <a:r>
              <a:rPr lang="ru-RU" dirty="0">
                <a:latin typeface="Arial Black" panose="020B0A04020102020204" pitchFamily="34" charset="0"/>
              </a:rPr>
              <a:t>-развивать любознательность, инициативность, пространственное мышление, интерес к природе; </a:t>
            </a:r>
          </a:p>
        </p:txBody>
      </p:sp>
      <p:pic>
        <p:nvPicPr>
          <p:cNvPr id="3" name="Звук-одной-пчел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60592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93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дистанционное обуч\пчелы\bee-wallpapers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960"/>
            <a:ext cx="9144000" cy="686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Сергей\Downloads\DSC_065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5" t="5147" r="18750" b="5147"/>
          <a:stretch/>
        </p:blipFill>
        <p:spPr bwMode="auto">
          <a:xfrm rot="16200000">
            <a:off x="5512531" y="195305"/>
            <a:ext cx="323150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1760" y="764704"/>
            <a:ext cx="28803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12. Приклеиваем </a:t>
            </a:r>
            <a:r>
              <a:rPr lang="ru-RU" dirty="0">
                <a:latin typeface="Arial Black" panose="020B0A04020102020204" pitchFamily="34" charset="0"/>
              </a:rPr>
              <a:t>с обратной стороны второй большой желтый круг.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116" y="3645024"/>
            <a:ext cx="302433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808700" y="4557027"/>
            <a:ext cx="26662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13. Приклеиваем </a:t>
            </a:r>
            <a:r>
              <a:rPr lang="ru-RU" dirty="0">
                <a:latin typeface="Arial Black" panose="020B0A04020102020204" pitchFamily="34" charset="0"/>
              </a:rPr>
              <a:t>глаза сверху на верхнюю часть желтого круга. </a:t>
            </a:r>
          </a:p>
        </p:txBody>
      </p:sp>
    </p:spTree>
    <p:extLst>
      <p:ext uri="{BB962C8B-B14F-4D97-AF65-F5344CB8AC3E}">
        <p14:creationId xmlns:p14="http://schemas.microsoft.com/office/powerpoint/2010/main" val="13289334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9232" y="1052736"/>
            <a:ext cx="509306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Список литературы.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 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1.	Флеминг, Гарри. Медвежонок Пряник/ Гарри </a:t>
            </a:r>
            <a:r>
              <a:rPr lang="ru-RU" sz="2400" dirty="0" err="1">
                <a:latin typeface="Arial Black" panose="020B0A04020102020204" pitchFamily="34" charset="0"/>
              </a:rPr>
              <a:t>Флеменг</a:t>
            </a:r>
            <a:r>
              <a:rPr lang="ru-RU" sz="2400" dirty="0">
                <a:latin typeface="Arial Black" panose="020B0A04020102020204" pitchFamily="34" charset="0"/>
              </a:rPr>
              <a:t>; [пер. с </a:t>
            </a:r>
            <a:r>
              <a:rPr lang="ru-RU" sz="2400" dirty="0" err="1">
                <a:latin typeface="Arial Black" panose="020B0A04020102020204" pitchFamily="34" charset="0"/>
              </a:rPr>
              <a:t>анг</a:t>
            </a:r>
            <a:r>
              <a:rPr lang="ru-RU" sz="2400" dirty="0">
                <a:latin typeface="Arial Black" panose="020B0A04020102020204" pitchFamily="34" charset="0"/>
              </a:rPr>
              <a:t>. Т.В. </a:t>
            </a:r>
            <a:r>
              <a:rPr lang="ru-RU" sz="2400" dirty="0" err="1">
                <a:latin typeface="Arial Black" panose="020B0A04020102020204" pitchFamily="34" charset="0"/>
              </a:rPr>
              <a:t>Белоновский</a:t>
            </a:r>
            <a:r>
              <a:rPr lang="ru-RU" sz="2400" dirty="0">
                <a:latin typeface="Arial Black" panose="020B0A04020102020204" pitchFamily="34" charset="0"/>
              </a:rPr>
              <a:t>]. – Москва: </a:t>
            </a:r>
            <a:r>
              <a:rPr lang="ru-RU" sz="2400" dirty="0" err="1">
                <a:latin typeface="Arial Black" panose="020B0A04020102020204" pitchFamily="34" charset="0"/>
              </a:rPr>
              <a:t>Эксмо</a:t>
            </a:r>
            <a:r>
              <a:rPr lang="ru-RU" sz="2400" dirty="0">
                <a:latin typeface="Arial Black" panose="020B0A04020102020204" pitchFamily="34" charset="0"/>
              </a:rPr>
              <a:t>, 2019 – 96 с.: ил.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2.	https://ru.wikipedia.org/wiki/ 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3.	https://studopedia.su/8l </a:t>
            </a:r>
          </a:p>
        </p:txBody>
      </p:sp>
    </p:spTree>
    <p:extLst>
      <p:ext uri="{BB962C8B-B14F-4D97-AF65-F5344CB8AC3E}">
        <p14:creationId xmlns:p14="http://schemas.microsoft.com/office/powerpoint/2010/main" val="3140225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Шуклина\Desktop\пчелы\fairy-дом-на-дереве-в-лесе-фантазии-1204100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92" y="0"/>
            <a:ext cx="91644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Шуклина\Desktop\пчелы\1272883301_x_947bfb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74"/>
            <a:ext cx="9143341" cy="6857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Шуклина\Desktop\пчелы\b2265e7bef8b124f804b3b6009ed806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576" y="23695"/>
            <a:ext cx="9188576" cy="683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0" y="-138111"/>
            <a:ext cx="9525000" cy="7134225"/>
          </a:xfrm>
          <a:prstGeom prst="rect">
            <a:avLst/>
          </a:prstGeom>
        </p:spPr>
      </p:pic>
      <p:pic>
        <p:nvPicPr>
          <p:cNvPr id="2050" name="Picture 2" descr="C:\Users\Сергей\Downloads\applikatciya-mishka-1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116" y="855896"/>
            <a:ext cx="6287765" cy="614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774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Шуклина\Desktop\пчелы\Документ Microsoft Publish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3"/>
          <a:stretch/>
        </p:blipFill>
        <p:spPr bwMode="auto">
          <a:xfrm>
            <a:off x="0" y="2"/>
            <a:ext cx="9144000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380120"/>
            <a:ext cx="43379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Проследи пальчиком путь пчелы по линии 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изображая, как жужжит пчела </a:t>
            </a:r>
          </a:p>
        </p:txBody>
      </p:sp>
      <p:sp>
        <p:nvSpPr>
          <p:cNvPr id="3" name="Прямоугольник 2"/>
          <p:cNvSpPr/>
          <p:nvPr/>
        </p:nvSpPr>
        <p:spPr>
          <a:xfrm rot="20266019">
            <a:off x="397054" y="3985578"/>
            <a:ext cx="18037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З- з – з – з 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47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H:\дистанционное обуч\пчелы\пч\Безымянный 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14"/>
          <a:stretch/>
        </p:blipFill>
        <p:spPr bwMode="auto">
          <a:xfrm>
            <a:off x="33124" y="0"/>
            <a:ext cx="9110875" cy="7100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29607" y="-23194"/>
            <a:ext cx="6959930" cy="715406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:\дистанционное обуч\пчелы\bee-png-available-in-different-size-2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4574" y="432202"/>
            <a:ext cx="1061351" cy="1093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259632" y="1423969"/>
            <a:ext cx="288032" cy="87243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700064" y="1561523"/>
            <a:ext cx="288032" cy="87243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264705" y="1916832"/>
            <a:ext cx="151750" cy="216024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051720" y="1698010"/>
            <a:ext cx="144016" cy="87243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416455" y="2654409"/>
            <a:ext cx="110158" cy="123116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483768" y="2276872"/>
            <a:ext cx="38351" cy="161952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988096" y="2777525"/>
            <a:ext cx="283023" cy="35859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573110" y="2656297"/>
            <a:ext cx="288032" cy="87243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141062" y="2562118"/>
            <a:ext cx="288032" cy="87243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829366" y="2562118"/>
            <a:ext cx="144016" cy="43621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2675709" y="4829083"/>
            <a:ext cx="288032" cy="87243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776625" y="3260333"/>
            <a:ext cx="105481" cy="193317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83568" y="2992693"/>
            <a:ext cx="73790" cy="220283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683568" y="2689206"/>
            <a:ext cx="73790" cy="177712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962735" y="3550309"/>
            <a:ext cx="144016" cy="242367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188264" y="3915442"/>
            <a:ext cx="124607" cy="18002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1429094" y="4177279"/>
            <a:ext cx="242423" cy="131052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2187128" y="4653136"/>
            <a:ext cx="288032" cy="87243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1763688" y="4437112"/>
            <a:ext cx="288032" cy="87243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5150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дистанционное обуч\пчелы\пч\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15" b="17998"/>
          <a:stretch/>
        </p:blipFill>
        <p:spPr bwMode="auto">
          <a:xfrm>
            <a:off x="-44729" y="-4188"/>
            <a:ext cx="9188729" cy="686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:\дистанционное обуч\пчелы\7569f5a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64053">
            <a:off x="7751841" y="4063059"/>
            <a:ext cx="1057796" cy="126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H:\дистанционное обуч\пчелы\s12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63"/>
            <a:ext cx="9144000" cy="465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404664"/>
            <a:ext cx="3347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Помоги Прянику найти пчелу 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232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0"/>
          <a:stretch/>
        </p:blipFill>
        <p:spPr>
          <a:xfrm>
            <a:off x="0" y="-35903"/>
            <a:ext cx="9135265" cy="689015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8" b="5229"/>
          <a:stretch/>
        </p:blipFill>
        <p:spPr>
          <a:xfrm>
            <a:off x="2636519" y="0"/>
            <a:ext cx="6507481" cy="690807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" t="15485" r="2549"/>
          <a:stretch/>
        </p:blipFill>
        <p:spPr>
          <a:xfrm>
            <a:off x="22438" y="2918806"/>
            <a:ext cx="3829482" cy="3929308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036307" y="5229200"/>
            <a:ext cx="3707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 – добралась до большого гнезда, </a:t>
            </a:r>
          </a:p>
          <a:p>
            <a:pPr algn="ctr"/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на ивовой ветке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качается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97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" t="43471" r="-37" b="-223"/>
          <a:stretch/>
        </p:blipFill>
        <p:spPr>
          <a:xfrm>
            <a:off x="0" y="0"/>
            <a:ext cx="9125791" cy="6956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" t="5900" r="2416" b="9180"/>
          <a:stretch/>
        </p:blipFill>
        <p:spPr>
          <a:xfrm>
            <a:off x="1547663" y="0"/>
            <a:ext cx="6536921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12823" y="122983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 почему мы видим только один </a:t>
            </a:r>
            <a:r>
              <a:rPr lang="ru-RU" sz="20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мишкин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глаз? </a:t>
            </a:r>
            <a:endParaRPr lang="ru-RU" sz="2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09887" y="6457890"/>
            <a:ext cx="48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мишка увидел заглянув в улей?</a:t>
            </a:r>
            <a:endParaRPr lang="ru-RU" sz="2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75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</TotalTime>
  <Words>433</Words>
  <Application>Microsoft Office PowerPoint</Application>
  <PresentationFormat>Экран (4:3)</PresentationFormat>
  <Paragraphs>76</Paragraphs>
  <Slides>21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Шуклина</dc:creator>
  <cp:lastModifiedBy>Сергей</cp:lastModifiedBy>
  <cp:revision>55</cp:revision>
  <dcterms:created xsi:type="dcterms:W3CDTF">2020-03-23T00:22:04Z</dcterms:created>
  <dcterms:modified xsi:type="dcterms:W3CDTF">2020-07-05T14:43:52Z</dcterms:modified>
</cp:coreProperties>
</file>